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60" r:id="rId5"/>
    <p:sldId id="262" r:id="rId6"/>
    <p:sldId id="261" r:id="rId7"/>
    <p:sldId id="263" r:id="rId8"/>
    <p:sldId id="264" r:id="rId9"/>
    <p:sldId id="265" r:id="rId10"/>
    <p:sldId id="266" r:id="rId11"/>
    <p:sldId id="257"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1200" autoAdjust="0"/>
  </p:normalViewPr>
  <p:slideViewPr>
    <p:cSldViewPr>
      <p:cViewPr varScale="1">
        <p:scale>
          <a:sx n="32" d="100"/>
          <a:sy n="32" d="100"/>
        </p:scale>
        <p:origin x="-1795" y="-82"/>
      </p:cViewPr>
      <p:guideLst>
        <p:guide orient="horz" pos="2160"/>
        <p:guide pos="2880"/>
      </p:guideLst>
    </p:cSldViewPr>
  </p:slideViewPr>
  <p:notesTextViewPr>
    <p:cViewPr>
      <p:scale>
        <a:sx n="1" d="1"/>
        <a:sy n="1" d="1"/>
      </p:scale>
      <p:origin x="0" y="0"/>
    </p:cViewPr>
  </p:notesTextViewPr>
  <p:notesViewPr>
    <p:cSldViewPr>
      <p:cViewPr varScale="1">
        <p:scale>
          <a:sx n="41" d="100"/>
          <a:sy n="41" d="100"/>
        </p:scale>
        <p:origin x="-2347"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488C1-78FF-48BC-9BA7-6923C27E037F}" type="datetimeFigureOut">
              <a:rPr lang="en-US" smtClean="0"/>
              <a:t>8/30/2013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7EC51-67FB-4C76-BCA3-624EF5B52B4F}" type="slidenum">
              <a:rPr lang="en-US" smtClean="0"/>
              <a:t>‹#›</a:t>
            </a:fld>
            <a:endParaRPr lang="en-US"/>
          </a:p>
        </p:txBody>
      </p:sp>
    </p:spTree>
    <p:extLst>
      <p:ext uri="{BB962C8B-B14F-4D97-AF65-F5344CB8AC3E}">
        <p14:creationId xmlns:p14="http://schemas.microsoft.com/office/powerpoint/2010/main" val="203811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7EC51-67FB-4C76-BCA3-624EF5B52B4F}" type="slidenum">
              <a:rPr lang="en-US" smtClean="0"/>
              <a:t>1</a:t>
            </a:fld>
            <a:endParaRPr lang="en-US"/>
          </a:p>
        </p:txBody>
      </p:sp>
    </p:spTree>
    <p:extLst>
      <p:ext uri="{BB962C8B-B14F-4D97-AF65-F5344CB8AC3E}">
        <p14:creationId xmlns:p14="http://schemas.microsoft.com/office/powerpoint/2010/main" val="81512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7EC51-67FB-4C76-BCA3-624EF5B52B4F}" type="slidenum">
              <a:rPr lang="en-US" smtClean="0"/>
              <a:t>10</a:t>
            </a:fld>
            <a:endParaRPr lang="en-US"/>
          </a:p>
        </p:txBody>
      </p:sp>
    </p:spTree>
    <p:extLst>
      <p:ext uri="{BB962C8B-B14F-4D97-AF65-F5344CB8AC3E}">
        <p14:creationId xmlns:p14="http://schemas.microsoft.com/office/powerpoint/2010/main" val="358655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Gilles &amp; </a:t>
            </a:r>
            <a:r>
              <a:rPr lang="en-US" dirty="0" err="1" smtClean="0"/>
              <a:t>Cecilie</a:t>
            </a:r>
            <a:r>
              <a:rPr lang="en-US" baseline="0" dirty="0" smtClean="0"/>
              <a:t> Studio in New York February 2013.</a:t>
            </a:r>
          </a:p>
          <a:p>
            <a:r>
              <a:rPr lang="en-US" baseline="0" dirty="0" smtClean="0"/>
              <a:t>“Love every sip” campaign.</a:t>
            </a:r>
          </a:p>
          <a:p>
            <a:endParaRPr lang="en-US" baseline="0" dirty="0" smtClean="0"/>
          </a:p>
          <a:p>
            <a:r>
              <a:rPr lang="en-US" baseline="0" dirty="0" smtClean="0"/>
              <a:t>Premise is to wrap Sofia in the background.</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11</a:t>
            </a:fld>
            <a:endParaRPr lang="en-US"/>
          </a:p>
        </p:txBody>
      </p:sp>
    </p:spTree>
    <p:extLst>
      <p:ext uri="{BB962C8B-B14F-4D97-AF65-F5344CB8AC3E}">
        <p14:creationId xmlns:p14="http://schemas.microsoft.com/office/powerpoint/2010/main" val="47909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12</a:t>
            </a:fld>
            <a:endParaRPr lang="en-US"/>
          </a:p>
        </p:txBody>
      </p:sp>
    </p:spTree>
    <p:extLst>
      <p:ext uri="{BB962C8B-B14F-4D97-AF65-F5344CB8AC3E}">
        <p14:creationId xmlns:p14="http://schemas.microsoft.com/office/powerpoint/2010/main" val="254271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Taking all thinks into consideration, in my opinion this advertisement content</a:t>
            </a:r>
          </a:p>
          <a:p>
            <a:r>
              <a:rPr lang="en-US" sz="1200" b="0" i="0" u="none" strike="noStrike" kern="1200" baseline="0" dirty="0" smtClean="0">
                <a:solidFill>
                  <a:schemeClr val="tx1"/>
                </a:solidFill>
                <a:latin typeface="+mn-lt"/>
                <a:ea typeface="+mn-ea"/>
                <a:cs typeface="+mn-cs"/>
              </a:rPr>
              <a:t>does convey that Sofia Vergara, popular model/actress, loves diet Pepsi.</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style of this ad is bright, vibrant, expressive, and definitely focuses on the</a:t>
            </a:r>
          </a:p>
          <a:p>
            <a:r>
              <a:rPr lang="en-US" sz="1200" b="0" i="0" u="none" strike="noStrike" kern="1200" baseline="0" dirty="0" smtClean="0">
                <a:solidFill>
                  <a:schemeClr val="tx1"/>
                </a:solidFill>
                <a:latin typeface="+mn-lt"/>
                <a:ea typeface="+mn-ea"/>
                <a:cs typeface="+mn-cs"/>
              </a:rPr>
              <a:t>product, diet Pepsi without clutter or question that this is the product being promoted.</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13</a:t>
            </a:fld>
            <a:endParaRPr lang="en-US"/>
          </a:p>
        </p:txBody>
      </p:sp>
    </p:spTree>
    <p:extLst>
      <p:ext uri="{BB962C8B-B14F-4D97-AF65-F5344CB8AC3E}">
        <p14:creationId xmlns:p14="http://schemas.microsoft.com/office/powerpoint/2010/main" val="135766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7EC51-67FB-4C76-BCA3-624EF5B52B4F}" type="slidenum">
              <a:rPr lang="en-US" smtClean="0"/>
              <a:t>2</a:t>
            </a:fld>
            <a:endParaRPr lang="en-US"/>
          </a:p>
        </p:txBody>
      </p:sp>
    </p:spTree>
    <p:extLst>
      <p:ext uri="{BB962C8B-B14F-4D97-AF65-F5344CB8AC3E}">
        <p14:creationId xmlns:p14="http://schemas.microsoft.com/office/powerpoint/2010/main" val="416506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Woman – Sofia Vergara</a:t>
            </a:r>
            <a:r>
              <a:rPr lang="en-US" baseline="0" dirty="0" smtClean="0"/>
              <a:t> – wearing red lipstick that contrasts to the mostly blue &amp; white image – her clothing contrasts the background (opposite pattern) – pattern gets smaller as the eye moves up the image</a:t>
            </a:r>
          </a:p>
          <a:p>
            <a:endParaRPr lang="en-US" baseline="0" dirty="0" smtClean="0"/>
          </a:p>
          <a:p>
            <a:r>
              <a:rPr lang="en-US" baseline="0" dirty="0" smtClean="0"/>
              <a:t>Background – dots change size and shade as the eye moves up the page – carries our eyes up</a:t>
            </a:r>
          </a:p>
          <a:p>
            <a:endParaRPr lang="en-US" baseline="0" dirty="0" smtClean="0"/>
          </a:p>
          <a:p>
            <a:r>
              <a:rPr lang="en-US" baseline="0" dirty="0" smtClean="0"/>
              <a:t>Can – red logo contrasts to draw attention to product </a:t>
            </a:r>
          </a:p>
          <a:p>
            <a:endParaRPr lang="en-US" baseline="0" dirty="0" smtClean="0"/>
          </a:p>
          <a:p>
            <a:r>
              <a:rPr lang="en-US" baseline="0" dirty="0" smtClean="0"/>
              <a:t>Text &amp; Logo – Content appears busy but is simple, the makers want to sell the product to the target audience.</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3</a:t>
            </a:fld>
            <a:endParaRPr lang="en-US"/>
          </a:p>
        </p:txBody>
      </p:sp>
    </p:spTree>
    <p:extLst>
      <p:ext uri="{BB962C8B-B14F-4D97-AF65-F5344CB8AC3E}">
        <p14:creationId xmlns:p14="http://schemas.microsoft.com/office/powerpoint/2010/main" val="396261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7EC51-67FB-4C76-BCA3-624EF5B52B4F}" type="slidenum">
              <a:rPr lang="en-US" smtClean="0"/>
              <a:t>4</a:t>
            </a:fld>
            <a:endParaRPr lang="en-US"/>
          </a:p>
        </p:txBody>
      </p:sp>
    </p:spTree>
    <p:extLst>
      <p:ext uri="{BB962C8B-B14F-4D97-AF65-F5344CB8AC3E}">
        <p14:creationId xmlns:p14="http://schemas.microsoft.com/office/powerpoint/2010/main" val="92480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7EC51-67FB-4C76-BCA3-624EF5B52B4F}" type="slidenum">
              <a:rPr lang="en-US" smtClean="0"/>
              <a:t>5</a:t>
            </a:fld>
            <a:endParaRPr lang="en-US"/>
          </a:p>
        </p:txBody>
      </p:sp>
    </p:spTree>
    <p:extLst>
      <p:ext uri="{BB962C8B-B14F-4D97-AF65-F5344CB8AC3E}">
        <p14:creationId xmlns:p14="http://schemas.microsoft.com/office/powerpoint/2010/main" val="203586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in the Logos and Sofia’s lips about to kiss</a:t>
            </a:r>
            <a:r>
              <a:rPr lang="en-US" baseline="0" dirty="0" smtClean="0"/>
              <a:t> the can demand attention.  The red and the large print cause them to be on top of the </a:t>
            </a:r>
            <a:r>
              <a:rPr lang="en-US" b="1" baseline="0" dirty="0" smtClean="0"/>
              <a:t>visual hierarchy</a:t>
            </a:r>
            <a:r>
              <a:rPr lang="en-US" baseline="0" dirty="0" smtClean="0"/>
              <a:t>.</a:t>
            </a:r>
          </a:p>
          <a:p>
            <a:endParaRPr lang="en-US" baseline="0" dirty="0" smtClean="0"/>
          </a:p>
          <a:p>
            <a:r>
              <a:rPr lang="en-US" b="1" baseline="0" dirty="0" smtClean="0"/>
              <a:t>Vertical directional force</a:t>
            </a:r>
          </a:p>
          <a:p>
            <a:pPr marL="171450" indent="-171450">
              <a:buFont typeface="Arial" pitchFamily="34" charset="0"/>
              <a:buChar char="•"/>
            </a:pPr>
            <a:r>
              <a:rPr lang="en-US" b="0" baseline="0" dirty="0" smtClean="0"/>
              <a:t>Rows of dots that get smaller as the eye moves up the page</a:t>
            </a:r>
          </a:p>
          <a:p>
            <a:pPr marL="171450" indent="-171450">
              <a:buFont typeface="Arial" pitchFamily="34" charset="0"/>
              <a:buChar char="•"/>
            </a:pPr>
            <a:r>
              <a:rPr lang="en-US" b="0" baseline="0" dirty="0" smtClean="0"/>
              <a:t>Sofia’s left arm is vertical, carrying the up to the can.</a:t>
            </a:r>
          </a:p>
          <a:p>
            <a:pPr marL="171450" indent="-171450">
              <a:buFont typeface="Arial" pitchFamily="34" charset="0"/>
              <a:buChar char="•"/>
            </a:pPr>
            <a:r>
              <a:rPr lang="en-US" b="0" baseline="0" dirty="0" smtClean="0"/>
              <a:t>Hair falls in vertical, ending at the red nails</a:t>
            </a:r>
          </a:p>
          <a:p>
            <a:pPr marL="171450" indent="-171450">
              <a:buFont typeface="Arial" pitchFamily="34" charset="0"/>
              <a:buChar char="•"/>
            </a:pPr>
            <a:endParaRPr lang="en-US" b="0" baseline="0" dirty="0" smtClean="0"/>
          </a:p>
          <a:p>
            <a:pPr marL="0" indent="0">
              <a:buFont typeface="Arial" pitchFamily="34" charset="0"/>
              <a:buNone/>
            </a:pPr>
            <a:r>
              <a:rPr lang="en-US" b="1" baseline="0" dirty="0" smtClean="0"/>
              <a:t>Diagonal directional force</a:t>
            </a:r>
          </a:p>
          <a:p>
            <a:pPr marL="171450" indent="-171450">
              <a:buFont typeface="Arial" pitchFamily="34" charset="0"/>
              <a:buChar char="•"/>
            </a:pPr>
            <a:r>
              <a:rPr lang="en-US" b="0" baseline="0" dirty="0" smtClean="0"/>
              <a:t>Where the hair meets the red nails the dotted pattern on her clothes turns diagonal – leads the eye back to the can</a:t>
            </a:r>
          </a:p>
          <a:p>
            <a:pPr marL="0" indent="0">
              <a:buFont typeface="Arial" pitchFamily="34" charset="0"/>
              <a:buNone/>
            </a:pPr>
            <a:endParaRPr lang="en-US" b="0" baseline="0" dirty="0" smtClean="0"/>
          </a:p>
          <a:p>
            <a:pPr marL="0" indent="0">
              <a:buFont typeface="Arial" pitchFamily="34" charset="0"/>
              <a:buNone/>
            </a:pPr>
            <a:r>
              <a:rPr lang="en-US" b="0" baseline="0" dirty="0" smtClean="0"/>
              <a:t>Vertical directional force continues – the bubbles from the can lead the eye to the “LOVE EVERY SIP” slogan.</a:t>
            </a:r>
          </a:p>
          <a:p>
            <a:pPr marL="171450" indent="-171450">
              <a:buFont typeface="Arial" pitchFamily="34" charset="0"/>
              <a:buChar char="•"/>
            </a:pP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6</a:t>
            </a:fld>
            <a:endParaRPr lang="en-US"/>
          </a:p>
        </p:txBody>
      </p:sp>
    </p:spTree>
    <p:extLst>
      <p:ext uri="{BB962C8B-B14F-4D97-AF65-F5344CB8AC3E}">
        <p14:creationId xmlns:p14="http://schemas.microsoft.com/office/powerpoint/2010/main" val="215809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Unity = Harmony</a:t>
            </a:r>
            <a:r>
              <a:rPr lang="en-US" b="1" baseline="0" dirty="0" smtClean="0"/>
              <a:t> &amp; Variety</a:t>
            </a:r>
            <a:endParaRPr lang="en-US" b="1" dirty="0" smtClean="0"/>
          </a:p>
          <a:p>
            <a:r>
              <a:rPr lang="en-US" b="1" dirty="0" smtClean="0"/>
              <a:t>Harmony</a:t>
            </a:r>
            <a:r>
              <a:rPr lang="en-US" baseline="0" dirty="0" smtClean="0"/>
              <a:t> - </a:t>
            </a:r>
            <a:r>
              <a:rPr lang="en-US" dirty="0" smtClean="0"/>
              <a:t>Dotted</a:t>
            </a:r>
            <a:r>
              <a:rPr lang="en-US" baseline="0" dirty="0" smtClean="0"/>
              <a:t> pattern background stabilizes even though it is busy and the dots change size and shade maintain consistency and do not do anything unexpected– text colors are the same color as the dots</a:t>
            </a:r>
          </a:p>
          <a:p>
            <a:endParaRPr lang="en-US" baseline="0" dirty="0" smtClean="0"/>
          </a:p>
          <a:p>
            <a:r>
              <a:rPr lang="en-US" dirty="0" smtClean="0"/>
              <a:t>Variety –</a:t>
            </a:r>
            <a:r>
              <a:rPr lang="en-US" baseline="0" dirty="0" smtClean="0"/>
              <a:t> 3 areas </a:t>
            </a:r>
          </a:p>
          <a:p>
            <a:pPr marL="228600" indent="-228600">
              <a:buAutoNum type="arabicParenR"/>
            </a:pPr>
            <a:r>
              <a:rPr lang="en-US" baseline="0" dirty="0" smtClean="0"/>
              <a:t>Sofia’s clothes continue the pattern yet are the opposite (blue background w/white dots)</a:t>
            </a:r>
          </a:p>
          <a:p>
            <a:pPr marL="228600" indent="-228600">
              <a:buAutoNum type="arabicParenR"/>
            </a:pPr>
            <a:r>
              <a:rPr lang="en-US" baseline="0" dirty="0" smtClean="0"/>
              <a:t>Three red focal areas</a:t>
            </a:r>
          </a:p>
          <a:p>
            <a:pPr marL="228600" indent="-228600">
              <a:buAutoNum type="arabicParenR"/>
            </a:pPr>
            <a:r>
              <a:rPr lang="en-US" baseline="0" dirty="0" smtClean="0"/>
              <a:t>Dotted background not only changes size and shade of blue but also the white changes shades to highlights parts of Sofia’s body.</a:t>
            </a:r>
          </a:p>
          <a:p>
            <a:pPr marL="685800" lvl="1" indent="-228600">
              <a:buAutoNum type="arabicParenR"/>
            </a:pPr>
            <a:r>
              <a:rPr lang="en-US" baseline="0" dirty="0" smtClean="0"/>
              <a:t>This waist and forearm to emphasis the can..</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7</a:t>
            </a:fld>
            <a:endParaRPr lang="en-US"/>
          </a:p>
        </p:txBody>
      </p:sp>
    </p:spTree>
    <p:extLst>
      <p:ext uri="{BB962C8B-B14F-4D97-AF65-F5344CB8AC3E}">
        <p14:creationId xmlns:p14="http://schemas.microsoft.com/office/powerpoint/2010/main" val="165940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Asymmetrical Balance</a:t>
            </a:r>
          </a:p>
          <a:p>
            <a:r>
              <a:rPr lang="en-US" dirty="0" smtClean="0"/>
              <a:t>When</a:t>
            </a:r>
            <a:r>
              <a:rPr lang="en-US" baseline="0" dirty="0" smtClean="0"/>
              <a:t> cut vertically, neither side is a mirror image of the other side.</a:t>
            </a:r>
          </a:p>
          <a:p>
            <a:r>
              <a:rPr lang="en-US" baseline="0" dirty="0" smtClean="0"/>
              <a:t>Although the left side is not empty, all the product information is on the right side.</a:t>
            </a:r>
          </a:p>
          <a:p>
            <a:r>
              <a:rPr lang="en-US" baseline="0" dirty="0" smtClean="0"/>
              <a:t>The right side could be the entire ad.</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8</a:t>
            </a:fld>
            <a:endParaRPr lang="en-US"/>
          </a:p>
        </p:txBody>
      </p:sp>
    </p:spTree>
    <p:extLst>
      <p:ext uri="{BB962C8B-B14F-4D97-AF65-F5344CB8AC3E}">
        <p14:creationId xmlns:p14="http://schemas.microsoft.com/office/powerpoint/2010/main" val="156144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Golden Mean</a:t>
            </a:r>
          </a:p>
          <a:p>
            <a:endParaRPr lang="en-US" dirty="0" smtClean="0"/>
          </a:p>
          <a:p>
            <a:r>
              <a:rPr lang="en-US" dirty="0" smtClean="0"/>
              <a:t>2/3 one part of the ad and 1/3 the other part.</a:t>
            </a:r>
          </a:p>
          <a:p>
            <a:endParaRPr lang="en-US" dirty="0" smtClean="0"/>
          </a:p>
          <a:p>
            <a:r>
              <a:rPr lang="en-US" dirty="0" smtClean="0"/>
              <a:t>In this case,</a:t>
            </a:r>
            <a:r>
              <a:rPr lang="en-US" baseline="0" dirty="0" smtClean="0"/>
              <a:t> no shading or color divide the ad; however, all except a small portion of the text, logo, and campaign tag line appear in the 1/3 portion of the ad.</a:t>
            </a:r>
            <a:endParaRPr lang="en-US" dirty="0"/>
          </a:p>
        </p:txBody>
      </p:sp>
      <p:sp>
        <p:nvSpPr>
          <p:cNvPr id="4" name="Slide Number Placeholder 3"/>
          <p:cNvSpPr>
            <a:spLocks noGrp="1"/>
          </p:cNvSpPr>
          <p:nvPr>
            <p:ph type="sldNum" sz="quarter" idx="10"/>
          </p:nvPr>
        </p:nvSpPr>
        <p:spPr/>
        <p:txBody>
          <a:bodyPr/>
          <a:lstStyle/>
          <a:p>
            <a:fld id="{B5F7EC51-67FB-4C76-BCA3-624EF5B52B4F}" type="slidenum">
              <a:rPr lang="en-US" smtClean="0"/>
              <a:t>9</a:t>
            </a:fld>
            <a:endParaRPr lang="en-US"/>
          </a:p>
        </p:txBody>
      </p:sp>
    </p:spTree>
    <p:extLst>
      <p:ext uri="{BB962C8B-B14F-4D97-AF65-F5344CB8AC3E}">
        <p14:creationId xmlns:p14="http://schemas.microsoft.com/office/powerpoint/2010/main" val="280178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9E4235-7B12-403D-8090-E2F88964ACA9}" type="datetimeFigureOut">
              <a:rPr lang="en-US" smtClean="0"/>
              <a:t>8/30/2013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D5EFF59-B669-47A0-B188-E65ED0A8B4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9E4235-7B12-403D-8090-E2F88964ACA9}"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9E4235-7B12-403D-8090-E2F88964ACA9}"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9E4235-7B12-403D-8090-E2F88964ACA9}"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9E4235-7B12-403D-8090-E2F88964ACA9}"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FF59-B669-47A0-B188-E65ED0A8B4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9E4235-7B12-403D-8090-E2F88964ACA9}"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9E4235-7B12-403D-8090-E2F88964ACA9}"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9E4235-7B12-403D-8090-E2F88964ACA9}"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E4235-7B12-403D-8090-E2F88964ACA9}"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9E4235-7B12-403D-8090-E2F88964ACA9}"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FF59-B669-47A0-B188-E65ED0A8B4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9E4235-7B12-403D-8090-E2F88964ACA9}"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D5EFF59-B669-47A0-B188-E65ED0A8B45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9E4235-7B12-403D-8090-E2F88964ACA9}" type="datetimeFigureOut">
              <a:rPr lang="en-US" smtClean="0"/>
              <a:t>8/30/2013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5EFF59-B669-47A0-B188-E65ED0A8B45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imgres?imgurl=http://3.bp.blogspot.com/-0sliPadMzmw/UGO_5nhGD5I/AAAAAAAABjE/O3m77KJRnpM/s1600/sofia-vergara-pepsi.jpg&amp;imgrefurl=http://www.w-t-fab.com/2012/10/covergirl-whitewashing-sofia-vergara.html&amp;docid=rUDqmMyrUm_YHM&amp;tbnid=3b-bwwh06eim4M&amp;w=670&amp;h=896&amp;ei=iADWUaXjGafBygGEkoGQCw&amp;ved=0CAQQxiAwAg&amp;iact=c" TargetMode="External"/><Relationship Id="rId13"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hyperlink" Target="http://www.google.com/imgres?imgurl=http://news.vh-artists.com/wp-content/uploads/2013/02/PEPS_X2620_E4415_C_62_VL_EG1.jpg&amp;imgrefurl=http://news.vh-artists.com/?cat=210&amp;docid=govK6oHjjAREhM&amp;tbnid=QOJ9rJxNedvZ2M:&amp;w=972&amp;h=1100&amp;ei=PAHWUc-XKuGSyAGNk4DYCA&amp;ved=0CAIQxiAwAA&amp;iact=c"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oogle.com/imgres?imgurl=http://2.bp.blogspot.com/-GnqIW-8mQUE/T5mECr6sNQI/AAAAAAAABrA/CGqmJx1tzic/s1600/diet-pepsi-sofia-vergara-spanish-advertisement.jpg&amp;imgrefurl=http://randomselectshatta.blogspot.com/2012/04/sofia-vergara-diet-pepsi-skinny-can-ads.html&amp;docid=ZsbweMM9PUhpyM&amp;tbnid=E5ENET_yy57r7M&amp;w=600&amp;h=329&amp;ei=iADWUaXjGafBygGEkoGQCw&amp;ved=0CAgQxiAwBg&amp;iact=c"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google.com/imgres?imgurl=http://b-sidemg.com/wp-content/uploads/2012/01/Sofia-Vergara-Pepsi-Ad.jpeg&amp;imgrefurl=http://b-sidemg.com/2012/01/sofia-vergara-protagoniza-la-nueva-campana-de-pepsi-diet/&amp;docid=TgykiNpbpAGV3M&amp;tbnid=4z8XrRTG4YIA1M&amp;w=600&amp;h=820&amp;ei=iADWUaXjGafBygGEkoGQCw&amp;ved=0CAMQxiAwAQ&amp;iact=c" TargetMode="External"/><Relationship Id="rId4" Type="http://schemas.openxmlformats.org/officeDocument/2006/relationships/hyperlink" Target="http://www.google.com/url?sa=i&amp;rct=j&amp;q=sofia+vergara+pepsi+print+ad&amp;source=images&amp;cd=&amp;cad=rja&amp;docid=BZse7zg6T8FtjM&amp;tbnid=w2BkIKQlajNoVM:&amp;ved=0CAUQjRw&amp;url=http://www.fanpop.com/clubs/sofia-vergara/images/23583831/title/sofias-diet-pepsi-print-ad&amp;ei=iADWUZGQFMvryAHS84AY&amp;bvm=bv.48705608,d.aWc&amp;psig=AFQjCNGeM1q9D8IbU7M2auUA8jl4hRI2qA&amp;ust=1373065698476734" TargetMode="Externa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google.com/imgres?imgurl&amp;imgrefurl=http://www.upi.com/blog/2013/05/31/Camel-Crush-cigarette-ads-target-children-health-groups-say/4281370007596/&amp;h=0&amp;w=0&amp;sz=1&amp;tbnid=KQcxdAZxW19EXM&amp;tbnh=190&amp;tbnw=265&amp;prev=/search?q=camel+cigarette+ads&amp;tbm=isch&amp;tbo=u&amp;zoom=1&amp;q=camel%20cigarette%20ads&amp;docid=wGbCdLluHzalSM"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470025"/>
          </a:xfrm>
        </p:spPr>
        <p:txBody>
          <a:bodyPr>
            <a:normAutofit fontScale="90000"/>
          </a:bodyPr>
          <a:lstStyle/>
          <a:p>
            <a:r>
              <a:rPr lang="en-US" dirty="0" smtClean="0"/>
              <a:t>Diet Pepsi Advertisement Analysis</a:t>
            </a:r>
            <a:endParaRPr lang="en-US" dirty="0"/>
          </a:p>
        </p:txBody>
      </p:sp>
      <p:sp>
        <p:nvSpPr>
          <p:cNvPr id="3" name="Subtitle 2"/>
          <p:cNvSpPr>
            <a:spLocks noGrp="1"/>
          </p:cNvSpPr>
          <p:nvPr>
            <p:ph type="subTitle" idx="1"/>
          </p:nvPr>
        </p:nvSpPr>
        <p:spPr/>
        <p:txBody>
          <a:bodyPr/>
          <a:lstStyle/>
          <a:p>
            <a:r>
              <a:rPr lang="en-US" dirty="0" smtClean="0"/>
              <a:t>Anita Watts</a:t>
            </a:r>
          </a:p>
          <a:p>
            <a:r>
              <a:rPr lang="en-US" dirty="0" smtClean="0"/>
              <a:t>PCA200</a:t>
            </a:r>
          </a:p>
          <a:p>
            <a:r>
              <a:rPr lang="en-US" dirty="0" smtClean="0"/>
              <a:t>July 2013</a:t>
            </a:r>
            <a:endParaRPr lang="en-US" dirty="0"/>
          </a:p>
        </p:txBody>
      </p:sp>
    </p:spTree>
    <p:extLst>
      <p:ext uri="{BB962C8B-B14F-4D97-AF65-F5344CB8AC3E}">
        <p14:creationId xmlns:p14="http://schemas.microsoft.com/office/powerpoint/2010/main" val="1644973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Style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9961" y="1920875"/>
            <a:ext cx="3053078" cy="4433888"/>
          </a:xfrm>
        </p:spPr>
      </p:pic>
      <p:sp>
        <p:nvSpPr>
          <p:cNvPr id="4" name="Content Placeholder 3"/>
          <p:cNvSpPr>
            <a:spLocks noGrp="1"/>
          </p:cNvSpPr>
          <p:nvPr>
            <p:ph sz="half" idx="2"/>
          </p:nvPr>
        </p:nvSpPr>
        <p:spPr/>
        <p:txBody>
          <a:bodyPr/>
          <a:lstStyle/>
          <a:p>
            <a:r>
              <a:rPr lang="en-US" dirty="0" smtClean="0"/>
              <a:t>Economy</a:t>
            </a:r>
          </a:p>
          <a:p>
            <a:pPr lvl="1"/>
            <a:r>
              <a:rPr lang="en-US" dirty="0" smtClean="0"/>
              <a:t>Woman is read and stands alone in a simple setting</a:t>
            </a:r>
          </a:p>
          <a:p>
            <a:pPr lvl="1"/>
            <a:r>
              <a:rPr lang="en-US" dirty="0" smtClean="0"/>
              <a:t>The can is the product</a:t>
            </a:r>
          </a:p>
          <a:p>
            <a:pPr lvl="1"/>
            <a:r>
              <a:rPr lang="en-US" dirty="0" smtClean="0"/>
              <a:t>Graphics enhance the image – do not interfere with the model or the product bringing unity to the ad</a:t>
            </a:r>
          </a:p>
        </p:txBody>
      </p:sp>
    </p:spTree>
    <p:extLst>
      <p:ext uri="{BB962C8B-B14F-4D97-AF65-F5344CB8AC3E}">
        <p14:creationId xmlns:p14="http://schemas.microsoft.com/office/powerpoint/2010/main" val="226944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Diet Pepsi Print Ad - Context</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9961" y="1920875"/>
            <a:ext cx="1038462" cy="1508125"/>
          </a:xfrm>
        </p:spPr>
      </p:pic>
      <p:sp>
        <p:nvSpPr>
          <p:cNvPr id="9" name="Content Placeholder 8"/>
          <p:cNvSpPr>
            <a:spLocks noGrp="1"/>
          </p:cNvSpPr>
          <p:nvPr>
            <p:ph sz="half" idx="2"/>
          </p:nvPr>
        </p:nvSpPr>
        <p:spPr/>
        <p:txBody>
          <a:bodyPr>
            <a:normAutofit fontScale="92500" lnSpcReduction="10000"/>
          </a:bodyPr>
          <a:lstStyle/>
          <a:p>
            <a:r>
              <a:rPr lang="en-US" dirty="0" smtClean="0"/>
              <a:t>Series of Ads featuring Sofia Vergara, model/actress</a:t>
            </a:r>
          </a:p>
          <a:p>
            <a:r>
              <a:rPr lang="en-US" dirty="0" smtClean="0"/>
              <a:t>InStyle Magazine, July 2013</a:t>
            </a:r>
          </a:p>
          <a:p>
            <a:r>
              <a:rPr lang="en-US" dirty="0" smtClean="0"/>
              <a:t>Audience</a:t>
            </a:r>
          </a:p>
          <a:p>
            <a:pPr lvl="1"/>
            <a:r>
              <a:rPr lang="en-US" dirty="0" smtClean="0"/>
              <a:t>9.7Million U.S. subscribers</a:t>
            </a:r>
          </a:p>
          <a:p>
            <a:pPr lvl="1"/>
            <a:r>
              <a:rPr lang="en-US" dirty="0" smtClean="0"/>
              <a:t>91% female</a:t>
            </a:r>
          </a:p>
          <a:p>
            <a:pPr lvl="1"/>
            <a:r>
              <a:rPr lang="en-US" dirty="0" smtClean="0"/>
              <a:t>42% 35-54 </a:t>
            </a:r>
          </a:p>
          <a:p>
            <a:pPr lvl="1"/>
            <a:r>
              <a:rPr lang="en-US" dirty="0" smtClean="0"/>
              <a:t>Median income $79k</a:t>
            </a:r>
          </a:p>
          <a:p>
            <a:pPr marL="393192" lvl="1" indent="0">
              <a:buNone/>
            </a:pPr>
            <a:endParaRPr lang="fr-FR" sz="1100" dirty="0" smtClean="0"/>
          </a:p>
          <a:p>
            <a:pPr marL="393192" lvl="1" indent="0">
              <a:buNone/>
            </a:pPr>
            <a:endParaRPr lang="fr-FR" sz="1100" dirty="0"/>
          </a:p>
          <a:p>
            <a:pPr marL="393192" lvl="1" indent="0">
              <a:buNone/>
            </a:pPr>
            <a:endParaRPr lang="fr-FR" sz="1200" dirty="0" smtClean="0"/>
          </a:p>
          <a:p>
            <a:pPr marL="393192" lvl="1" indent="0">
              <a:buNone/>
            </a:pPr>
            <a:r>
              <a:rPr lang="fr-FR" sz="1200" dirty="0" smtClean="0"/>
              <a:t>http</a:t>
            </a:r>
            <a:r>
              <a:rPr lang="fr-FR" sz="1200" dirty="0"/>
              <a:t>://www..</a:t>
            </a:r>
            <a:r>
              <a:rPr lang="fr-FR" sz="1200" dirty="0" err="1"/>
              <a:t>com</a:t>
            </a:r>
            <a:r>
              <a:rPr lang="fr-FR" sz="1200" dirty="0"/>
              <a:t>//static/</a:t>
            </a:r>
            <a:r>
              <a:rPr lang="fr-FR" sz="1200" dirty="0" err="1"/>
              <a:t>advertising</a:t>
            </a:r>
            <a:r>
              <a:rPr lang="fr-FR" sz="1200" dirty="0"/>
              <a:t>/</a:t>
            </a:r>
            <a:r>
              <a:rPr lang="fr-FR" sz="1200" dirty="0" err="1"/>
              <a:t>mediakit</a:t>
            </a:r>
            <a:r>
              <a:rPr lang="fr-FR" sz="1200" dirty="0"/>
              <a:t>//</a:t>
            </a:r>
            <a:r>
              <a:rPr lang="fr-FR" sz="1200" dirty="0" smtClean="0"/>
              <a:t>mri.html</a:t>
            </a:r>
            <a:endParaRPr lang="en-US" sz="1200" dirty="0" smtClean="0"/>
          </a:p>
          <a:p>
            <a:endParaRPr lang="en-US" dirty="0"/>
          </a:p>
        </p:txBody>
      </p:sp>
      <p:pic>
        <p:nvPicPr>
          <p:cNvPr id="1026" name="Picture 2" descr="http://images4.fanpop.com/image/photos/23500000/Sofia-s-Diet-Pepsi-Print-Ad-sofia-vergara-23583831-600-81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981199"/>
            <a:ext cx="1013479" cy="13716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QUExQWFhQWFhgYFxcWFxQXGBkfFxUXHBgYGBYaHCggHhwlHBcVITEhJSkrLi8uFx8zODMsNygtLisBCgoKDg0OGxAQGywmICYsLCw3LiwsLCwsMCwsLCwsLCwsLCwsLCwsLCwsLCwsLCwsLCwsLCwsLCwsLCwsLCwsLP/AABEIAO8A0wMBEQACEQEDEQH/xAAcAAABBQEBAQAAAAAAAAAAAAAEAAIDBQYBBwj/xABIEAACAQIDBAcECAQEBAUFAAABAgMAEQQSIQUxQVEGEyJhcYGRMkJSoRQjYnKxwdHwB4KS4TNzovEVQ1OyJURjk7Qkg6Ozwv/EABoBAAIDAQEAAAAAAAAAAAAAAAIDAAEEBQb/xAA7EQABAwIDBAoBAwIGAgMAAAABAAIRAyEEEjFBUWHwEyJxgZGhscHR4TIFI/EUQjNEUmJyklPSY4LC/9oADAMBAAIRAxEAPwD2ImrUTSaiiaWqKJheoouZ6iiWeoolnqKJZ6iiWeoolmqKLoeoonB6iicGqKLuaoooMaCV08xTKRAN0qqCRZLBAhdeelSoQTZSkCBdZjpXiGMuQk5AoIHA33n108q24RoyTtWPFOOeNiseiWIZkcMSVUjKT3jUX9PWk4trQ4EJ2EcS0gq9zVkWtdvUUSvUUSvUUXb1FEqii7eooleoolUUURNRRNLVFFGzVFFGXq1S5nqKLmeoolnqKJZ6iiWeoolnqKJdZUUXRJUUThJUUThJUVp3WVFE1J7336G2tWWwha6UPtKNWQloxIVBKrxJA3A99FTcQ6AYQ1GgtkiU3Y814VPVdVv7HLU9w37/ADq6wh5vPFVRMsBiOCNz0tNVb0nf/wCkxH+U34U7Df4re1Z8V/gu7CnQu/0Ner/xPo4yfe6sW+dQ5em62k+6sZuh6useyweD2lhCVE0MwI9t1lZmlPESqSNL66brWrqPpVv7HDw07FyWVaNszTxM69q0vRYpN9JSNXXCMFVVc7mIYPk1NhbKbX0NY8TmZlLiM/DylbcLlfnDQcnHfthBQSySpFs5ic6SlZW5xRWZTf7QKgeFMcGtJxA0It2n4SmlzwMOdQb/APEX87IzpYkZxWGEqO8fVyXSIOW0tawQg2FLwpd0Ti0gGRc/aZig3pWhwJEGwn2V9sCGJYR1MbxoSTlkz5r3sbhySN1Za7nF/WIJ4R7LXQawM6gIHGZ81Y0pOUBaoomM1WqULtUUUUklhc1YBJgKnODRJQwxo5Gnf053pH9S3cp1kvupLmlpgpzXhwkLpeoASYCtzg0SVF9IHI03oHJH9SxSB70oggwU9rg4SEs1UrSz1FEs9RRLrKii4mIB3EHwINUopBJVqJCa+4+lTRTVNiewC5iSBxIzHvNWb3hULWUgkqlacJKiiH2mEaGRZGyoVIZrgWB43NHSLg8Foul1Q0sIcYCrNjiBCXTGSSLGuqtMGRVta5UDQD8q0VTUIhzAJ4XWeiKQ6zahIHGQotu9HoJ5IpOsEfWMAbW+tuLjL9ojjy1oqGJqU2lsTHl9Ia+Fp1HB0xPn9q4w20sLFlgSWJSpyBAwve9rW53+dIdSqv65B3ytDatFnUBG6Fz6RhUxLsZI1nZVQgsoOmo0PE3X0Wry1XUwIOXVVnotqklwzWGq5tLZ0U8y/XSJNGh0icKwVzvOl7HdUp1XU2fiCDvG5VUpMqPHWII3HeidixqqHJM8wzHtO+c3FgVDcgRu8aCsSXXaB2CEyiAG2cT2mVYXpSahJHsCaJokwhcYBKbmqjqrBkKNqiigmS4tTKTgHXSq7S5lk1MPThUcdFnNJrbHVSCG1U50iHK2symWrpioGdVMf14TWitvpgqHalmkIsuNHao8ZgqpnI5UXSfpRBgY88zdo+xGti725DlzJ0rLK2gLzDaH8XcSzHqo4414XBdvMkgfKgzFHlCFg/iRtCQ/4qqOfVx/mKFzyEQYCqnbvTXFzDK87MnBQFQHvYIBcchUEu1VmGqn2ft2aKRZI3ZWBB0J5/vSplhVmlfRGwtofTMGrnss6FWI4G1iR+NOpughyTUbILVNsHZZw4YZr5iDYCwFvz/StGIr9MRAWfD0OhBkp77MBnE2Y3GtvK2/lVCuei6OFZoDpOklWYas60Jwaooq/pLrhZh9j8xT8L/jN7VnxQmi7sUew8aJQyM0TdkaRpIum45s+/eN3fRV6ZZBAI7SD6KqFTPIJB7AR6qDYOCcTZZNUwoZIifez6hvER5V8zTK9RuSW6uue77ulUKTg+HaMsO/4FkPsraHVzyqzRBWxLmzRyGQ3IAysOyOG/vo6tPMxpAP4jaIQUqmWo4Ej8jsM+Oii2yXzY8CIMjtErOdTHeNRmC2u1t+m61HRyxTM3E2330QVs01RFjF91heNqtOkuGZY4pYntIoEOffmSUZbnwJDCkYZ4Lixwtr3i/0n4lhDWvYb6dxt9q/wOGWKNI00VAAPLie87/Osr3l7i47VrYwMaGjYp81AjQbm4om/kED/wASm5qo6qxoleorXCKii6jW4aUQcQgc0FERuDRB0oCyEilmHLUfv0qbVexOdAaJDosn026UpgMPnYZpWJWJPiI3k/ZA1PkONV0mVsqdHndAXztt3aMuIlaWZiztvPAclUcFHIVmmVsywgersBfjUlSFebOwRMem9v7AfivqeVIe66axtlrML0Ejktmv7IFhcW0pQru2J3QNOqix/wDDQoQ0Tk81b8jRtxBOoQOw4F2lem9BoVTCIoNypYONxVr9pSDy08RY8a1siLLI6QbrQrpRygiV3qiRu0omyDIQvg2KSrQkyZRAQITgKpWnCoos1iel4zssULShd7AkeYAU6d5re3AmJe6Fz3Y8SQxpKuNh7YTEoWUEFTZgeF91juIrNXoOomCtNDENrNkKL/j4+l/RshvcdvNprGH9m3fbfR/0x6HpZ7u+EH9UOm6KO/uld6QdIBhSgMZfOG3Na2XL3H4qmHwxrTeIUxGJFEgRMqvg6dR3s8ToOYIa3eRofSnu/T3R1SCkt/UWTDgQtTh8QrqGQhlYXBG41gc0tMFb2uDhIUt6pWgg2oqDVUdE121NQ6qDRINUVqRTUUUySWowY1SyJNkyRhvGhoi20hCHwYK602nfpVxLZVTDoXWxAosqDMvnbpttc43GPKCTGDkhHDKCQCBzY3bwI5Vhe+SuixmUKhTBdZJb3V3nwOvzv6UOaAjiSiMRs4ySgLuFh4fvU+VDmgK8slbDZWzQropHwk34AEKinvuxY+FZnOsntbdehbHVWcm41JNr1VNtkTirHGQUTgqBUXR+EBpjxbISOGgYX8bWHkK04d1iFlxLbgq6CVpWZTI9ha1EHQEBZJWT6V4TEtIhiDlMu5CRZrm5NjytrW7CPohpzxPFYsYysXDJMcN60WAjcRoJNXCrmPfbWsNQtLjl0W2mHBgzawp2juCOYtQiyMrCYDEy7OdkkjLRsR2hpe17FW3bvdNdeoxmLaC0355lcem9+EJa4W55ha/YuPhmQmGwAPaW2UgnXUd+uvGudWpPYeuulRq06g6izTD/AMY8x/8AGFbv8lz/AKlg/wA7z/pXf4ie1h/CT8Y6n6do7u91f6j+TO/2V/0uVDhZestoOxffm923ff5XrHhC7pRl5C14wN6E5uShOgRP0XXd1jZfDS/zvTMfHS9yXgJ6LvK0dY1tQF6ii7JvPjVnVU3RcFUrXOtrUylAk6rHUrSYGif19FlQZ0PiMRqoG8/rUa0Cdytzi6N6ilxlszcCSF7+Z8P1qNp6N8VbniS7fos1092yYMDNY2kderXmM+hPjluaGuQGEo8O2agXkci5dR7osPEDKPwPrXKBldYiFNs+P2rWAA1YmygDiT4/hVOKgCudjKGOZQci3yEjV2be5HIDQDlSnnemsCs8pJKLc2HbYXvcjn9kEnxI5UsXTANit8LsrBrAGSPNu+sVyW8c4O+mEu2qBjTor/YWCkQEmZ5IiCQJDdlPAX4i1VJN1RAFkDsHb0pxgTqQIHJTPm7d/dbJ8Nxbzp9BwBhIxDHFsrfWsLmtoALrLnkkNTDNT8qTmUqC4rO4QVoaZEp2WqVqHGu6xsyJncAkLe2buvRMALgHGAheSGktEncsvgumMTIVxKFW1DAJmU67sp1B4WNbn4F4dNM27VgZjmFsVBfsQfQlM+LlkiUrDZhY8MzAqvjYX7qZjTFJrXGXJeCGas5zRDU9h/4z5j/4oqf5Ln/Up/nef9KX8SB2sP4SfjHU/TtHd3up+pfkzv8AZFx9B7kGXEO4HACx9WY2pZx8DqtA57kwfp8nruJ571qMLhVjRUQWVRYAVgc4uOY6roNYGgNGiltQq1XhatRdPfR5S42S84a2++FyfRauk2XKqzoYoUACFj4CnucS8NCzsYAwuKhw4Lmw8zypj3BokoGMzGERio13AagWsLlj3aeyDz3791IY52p+vtaHNboPv6UWH2YxOZuzy3EgcAo3L8zROrACBz7nyVNokmTz7DzXl38a8YFmgwy6KiGVu9nJUEnjYKf6qxVXlxuttFgaLLHyTjLu3hT33Pa/E1jFlqN1Ds7GENdrWvoLA28L6A99W4blTStBhcYzAiPViedwv23bu4AUrLvTg7cvQ+iGwFjjBY5mOpPjvPiampRwWhdx3QnCsxYIULG5yMyX8cpFHnItKAtBvCvsLherjCAki1hc3NvE1R0UFysYseIw20IWyI0PWKgYlgwWY5NRY6qXGotoBTaRbI3pdfMQdy9TKXrYDCwESoRgxfeaZ0pSuhCnC0tNStUUStUVqv2hhomYZoEka28opPran0i4CzoHas1YNn8ZPYiMMyiyBQnIAADyFqF7D+Uyip1B+JEJ/wBFTNnyLn+LKubdb2rX3aUvM6ImyZlbMxdKfCo9s6K1t2ZVa3hcVGuc3Qq3Na7UKa1UrXLVSiVqtRBhKiiHxeiseRB8jb+9PpfkOxIq/ie1R7Xa2Qc7/laiw41KHEHQKDasmUrGPdAv4n9/OmUBMu3oKxiGjYi0ZYIwW9puHEnl4ClEGq+2iYCKTL6qt/4hIzdk25BQLef96f0LALpHSvJsjcXtsLogDHiT7PlzpLMMTdyc/EgWavBul+0v+IY5pQLKLR7iBZDv1566eFYKzwCY0W+k0lonVcm2TKpU9XcW3E2vYW4+Z0rKHgrTlK7KVshcCMKNbkXNuVv3pUvsUttT9n7V66ZIo1yQgjxbXex/AdxqOZlbJ1RU3S6Ni9mwqFQDSVpmVZIbimC6A2UGJgc6K5TUdoBSbA3KjMCBfderAhBIWV6Y7UMUMkj6FcgX+ZlsfHW/lRMkulC+A0heiYnMUOTRiOzXQZGYZtFzHzlOXVD7JSUKet330uQTbvNMrFhPUS6IeB10DtPATtMGQjLpre2W2/Tjz0502lVptZDhdKq0qjqkt0V3WVa0qipdqKKLER5lPPh40THZSgqMzthcwk2ZAfXxFSo3K4hSm7M0FTUKYlUVLlRRdqKKBVqKIXaMfZcc4yR/Ib//ANU2kbjt9UqqLHs9EBi5M0uF5MFPzBNPYMrH8JSHnM9nFNihEk2cnTrXvyyxAa+pAqy7JTyjcPNQNz1Mx3nyVVjscZpSRc3NlHdfQfvnWinTFNizVKhqPspdoSCIdUpu1h1jd+/IO4fOhpjpOudNnyiqHJ1Brt+FcYDYa9X9YLs6n+W45c6y1q5Jhui10aAAl2q8N2psOTCvJExUdWbZl0zHiRbW+7f+VcZ1jBXXbcSFzArNMLyzYhl9wIwUWHNt/pVEtGgCsBx1JQ20dnB9IgGJ45mf1bj86NrjtQlu5RbFVYcTEt7gGzt9on8NLVVQy1FTEOXvOFYMgtypcSEyYKIjW1E0Ki5ZfpVHiwcyzkQXFxEg6xRx43bjuPlUcYXQwbqEXb1uOh+FhOm2zp48OBJJ10MkweOW7EMoQ9k31U3I7J3WNNY3KZWLF1WVCMoykajdzvXvMKgAHuHyGlbJXJQuFxcWJjYxsShJQlcyG/Gx0I3jUc6Y5j6ThmF9d6W17KrTlNtNyNpaalUUSqKkqitdqKILZ3/MHKQ/O1Nq7DwSaX9w4o2lJqVRWlUVJVFaaBUUQD6SsDuujAdzAxsPC+U04XYI4/KQbPM8PhU66NhL+5K8J8QwC/KtOofxAKzaFnAkJGTJh5W4/XL/AFzKtSM1QDs8gpOWmT2+ZhQdDsLnlZzuQC3i1/wAPrR4x8Ny70ODZmcXbkFs9etxYDcZGJ/lu1vlTKnUo23JVMZ6196vds9Ko4lkyayKcqgjslibb+IHHwrnOoljOkdprz2rpNrNe/o26rx7pFLmy5nuWcAnixbVj8xXIZJkldZ0AABUmcCQRoueRhY5tVQX5biT334aXowLSgOsK/eJxGQp4dp+/dZOZ7+FLkSjgrO4CLLilRvZZbN66H1P40w3ZKBtnwvXthYWVFGVsw5H9aSJ2J5I2q4baGW2cFT37vWizIcu5M2rMrxkqw8L1biCLK2Ag3WS2rjUmwm0IAcwhigaw1tI0thbvtb1ptMHoyk1iOkC2G09uSROE0XKqbxfNdRc+F7jTlXboYdr2SVwq+Jcx8BXTyuoh6qEEOw6wXVOrDC7Nbid/pWYBpLsztNOK0lzgG5W667IR9KTkqiiVRRDQSEySA7hlt3XXX50bgMoPaltJzEdiJoExBbP9qb/ADPwUU2po3sSaeru1G0pOSqKJVFEqiiG2XjBNGrjjvHIjeKOrTLHZSl0qge3MEzaUXstuGqMfsyaX8myHyNXTOo7/D6lVUGh7vH7hU+0kNpDbUGPEgcihySjyyitNM6Dtb43CzVBqex3hYofa4tFKBu6xj5M8Tj5P8qOj+bTw9iPZBW/Bw4+4Puh9m7QbD4bMgBZ5SLtciyovI9/40dSmKlSDsHugp1DSpS3afZLC9jFQz2skpLDkCwKuPJifK1R3WpOZtHtoo3q1Wv2H31WU6XBo8R1Z+Nj6k2PzBrF+oVv2GtG32W3AUYrOcdnuvPdsOxljB3Bg3o36fhXLp6FdR+oVrsCJM8kkjBUzOxYngXNh5i3r5EHnQBEwako3anScFRHhYwS2iu+mg95V320Optuqm0dryiNXY1Z2R1jljAYvIzKWc9x3Dup0S1LBAcF7n0Xe8QNJYmVE7bbZuyKF90VOyw/TjZEvVxdSXWxOfq2IJuN+m+xHzq2EN1UeC4WRv8ADfoe+FSZsTJEVmEDZbvmHVzLJZwV3+e+ukKZIXNdUGi3k3SDC3BJDEbjZCR4a3poY8aJRc06q2w04kRXX2WFxSyIRgzdS1FaVRRKoogDMEed2NlUIT5KablLg0Dik5g0uceCm2fjVmQOl7XtY6EEcDQ1KZpuylFTqCo3MFDsY3Rn+OR2HhmsP+2irWcBuAQ0LtJ3ko+lJyVRRRpKCWAOqmx8xerLSAChDgSQFJQolltnSHC4ho2P1bEa+Pst+R/tXQqAVqeYahc+mTRqZToVc43aC9aMO6m0i2zX+K4tby31mZSOTpAdFpfVGfoyNUNm9hmscpKvyKyWRz4Zsj+D0cagckXHuO5BOhPINj7HvQGOw5COh90AeOTQH+h0P/2zypzHAuDht9/sHxSnthpadnt9EeCj2DhVmikhe4swdSN40sbDyHrRYh5pvDx2IaDBUaWHtVvgMPDNhhGtyg010YHffuOt/Os1R1SnVzHVaabadSllGi86/iZMVmhjNmljju0g0+rZuxnHxXU+QJrFi3NdEeC2YVrmzm8Vh9qohCsWANmUjeb33D9ayUyQtbwCqg4ZphcHsKSLb7HWxPlTAcqCMyBwxe5a9yfw0+XCjdGiFoOqEhmPWgk6lx+NMI6qU09ZfR3RVssOU8Fv8qwtOq2PCmwQzMzd9UNUTrBLaQBjJ+HUeVFtlUNyixPSIQRZOrEjrGrOXJHtHRbjjbW/eK2Orlqbg/0kYgZnGASQO7ahtiY1MX1sn0fq4kKgMzXLMTqtrWG/md4p1Cu6oTayyfqP6ezBhoL5cdkWAU2DlcZ1RmVVcgBSQLacPWs2McQ8RuSsG0FhkbUfFjJV95j4kn8azis8LSaTDsVhs7bQY5JLK3BuB7jyNaKVcOsVnq0C27dEXtmYpBIymzBTY8q20Wh1QArFWcW0yQqbpBKRDIDvaSNT5Rqx/ffWnDiXjgD6ws2IMMPEj0lT7FbqsEz8bOw8dw/AUNbr18vYEVA5KGbtKt9nwZIkT4VAPjbX53rNUdmcStNNuVgCIoUaqNq4gLNDr7AkdvAL+diK0Umyx3GAs1Z8VG8JKXRpi0bud7yE/IVeKADg0bAphSS0uO0p+I29CjFSSSDY2Fx60LcM9wlW7E02mFzbuA61LgdtdR3jiKmHq5HQdCpiKWdsjUKokYzRA3+th48SvA+INq1AdG+NjvVZSekZO1vojcIwZd3ZcG4HC4OYDyzf+2nOlPBB4jnntKcyCOB557AiJIy6AnV17D99rgHzVj5SX4UsHK6NhuOedEZGZs7RY886qjwkhglDDUD/AFKf7WPiK2PAqMjmVkYTTfPMKxVRG7AG0OIBysPdJvbwsTbz7qROdon8mp0ZHGPxcvPOneIb6RAnU55VQpNqQWUN2Nb2uLtqfzrnY4MzyDsldHBF+SHdi8zx5+scXtYnLoddQOG6ktFlodqrDo/stnzl36uLTOfitqFHPfQ1HgQBqrpsJudFW43G9VODGOyCQAeIOhv4j8qNrJaZQvfDhCK2bs1JZw6+zmDZeN77vC4oXVCGwUbKQLpXvOz2Uqtvht5WrME0gruyf8PLxuQfWoNyt2sqHbKFYX1O4D1IH51bQZVghT9JdgjqmnCSOAiiSOOwYhPeBPdobAnSuizDtqPALoS6X6vUwtKGtzEEkcJ4bVWbGnmnSMDDjC4NCGVbkvKVN1uSAQubtE72IGpua3mlToDK0yfIfa4769XEvNSpt58ERgHsGPOR/wDuI/KuPjD+53LpYMft96sIJAazArSQljcECLio4bQo129PXHF4TC/tlkVT8QLr8wK6GBrS6DqJ9Fz8dQhst0MeqH6TSXKr9p2/1ZF+SH1rq4URfs+fdcrFO0Hb8eyuZoLJBBzK5vCMZm9SAPOsodLnVOb2WpzYa2nza67tnbCwiwGZzuHAd5qUaBqX2KVq4p22oDZW3XIkea2RRoQLdrgo56U6rh2ghrNebpNLEuILn6c2VftSVspd9JJrdn4I1Og8yB6U6kBMN0b5lJqkxLtXeQR2z8aYoGAt2Ig9+OaRjk+VqTUph9QHeY7hqnU6hZTIGwT3nRZnNW9YFs8TtBkijYAXa17+GtctlJrnkFdR9VzWAhASndiIxbXtrwBO/wDlP508f+N/cedoSD/5G9453rsBCsMp7D6ofhNx2fEEDxstR0kX1GvPO1W2AbaHTnnYrCOXI17aEZSPDRfQ9jwKGkFuYRzzt8U4Oymeedngq3GxCRQ66XNrcVbip8d4PO/On0yWHKeRvSKgDxmHJ3c+6GwmLygo4zRnevEd68jTX05OZtilsqZRlNwsJ0g2qqvJKzFgxst95CiwB8Bpfurz+J69Y2XoMMAyiNqwuKbMGbcSb/v1qCys3TsJjh7LG6puB4njfmSamXapm2J0GxTOWnkISMXy342vqRyqy/KMo1VdHmOY6Ky6IwhpOwbAKbX46ixPztbupVS2qbSIOi9W2OCFpSMqyVbG441e1SJQ+23vGB8UkQ//ACL+QpjDJQkQJWmwBtJLrbTcPAanTfrvufK2vTd+IXJGpQOOawN9PH9auQNVUE2Czmz3BjFrHtOdNd7mubinA1TC6WGY5tMBwhFYc61nWlWUT30NXKEtQ2LhIIZdCpuD3ihktMhEIcIKgwo6/EJpoMt/5Rc+pv616OlWBw+cbfVecq0S3EZDs9Fc4jFhWlmOoQdUg5tvb52H8ppbaZIawbbn2THVAC552WHus/DhWlfO4LMxuFGhbvv7qDdfusO7Y54Y2G2jnvKxtYXul1557grKfJDZpcryL7ESewn9+86/jSG5qlm2G0nUp7stO7rnYBoFRys80l2N2cgeF9B5CtYDabbaBZCXVHX1KsdovaDT/nSXH3IxlQfIUmmJqdg8zqnVTFPtPkNFR2rUsq3W2YgYj3EEetvwNcmgTnXWrgZFR4LEGNr2up0YcxWyozMFjpvyHgp8Thgm7WGTUHflPA+I+YoGvLv+QRuYG/8AEouGTMCrWzAdrkwtYNfkRYE/dPClOGUyNObfHgmtOYQdeb/Pih5LoS1swOkin3he2Y999Dybxpghwjw55slmWmfHnm6gxOGXRr3Q7m0/pbk/fuNG15FtvOnBA5gNxpzrxXifTO4MQ1s2Zv8AV+QrhMdmc53FegcMrQ1UmKnsmUe8Rc+pt4frRAXSyYCHgjuyj4m18P8AaiJsoBdaZ2aZcl7Iq68gvL5fhSBa6cbiEL0f2gUlLAHIWyjje2+x56fKieyRbVVTdGui9p2VbILVnCeQjmFWoFV7eFjhdfbnAGttyOR+FNw4/cBKCsT0bgFptmuYxJmuXYLpw3WPa1vuB111Nb69ZrYXMo0XO7N6pdtYgewwzu4ICDdbiTyXmT4d1c6pUc/VdGkwU7t8VQ7JcRM8FlCxhMoW50YHUk8bg6b9L8aUYWt/WaHk3Mp+N2ssNmJGUm1QX0S7bVa7P2gHAINwaA2RZbK2DZhRTKVEFB4abqJGIFy65V7mJFvK9asJVh3RuNiVnxdLMzpGjrAeScsPWMqDtJHp99jqTfkTc35Cu6TkBcdT5DnzXCDc5DRoPM8+St4cOdVQ5R78gHaYjTKnIDd3bhWVztru4fK0tbsb3n4UWL2NAEJN1PxXYm5O8jxo2V6hchfQphqosPhCGbgR2B4tcX8hmPlWtzwQPFZGsIPkubaku4UCyxqEA5WGvnw8qlAQ2TtuqrmXQNBZEYbo47qGLBbi9iDfuoH4trTEJjMI5wmUViXZtCxIG69C1oboFHPLtShupvwo5QxKLwElgUcXjbeOXeKVUbPWbqmU3AdV2ikkwhQjXTejePA9x/Pxqg8PHqETm5D6FSZb6gWI3jfwtu4i2neLcQLjpzzzwRa8888YQE6mMMy6xsCGU6gaaA/iGo3EOaZ1HP8AIQNGVwjQ8/wV5/0k2D1sKsB2k7Q7xxHmK87TflK9HUZIXnuNeNuwuhUgel7H5/KtYkLK6Cp8NJEqkt7aW08LWoSDKIEQjDio1wsj3OUkBQPeNtFPob+Bq6VPPUDSre8NZKK6IuvUv1i3ZZFlUW3xlWimTu7DK38prvCiGNloiQfkei5L6sug87F6XsS4hUniK8svQFFx4vMwX17hVOKsDajRgExBUuLxobqDuJta/hVtJQGwVhPmHYiUD7XAeXE1ZnYqbGrlWYhFjGRSXmYXLHU/eYjcBwHpVzsVQddi8y6R4vr8TFFCWDjEdWWU2JsIwTca2vI39Brtfp1NvQuLhI4rBinuFQX2LQbU2WrYyIM3YszBDxK20vx3+gNLo4NufMNEqtjHdEQdd6l2YhgnaL3G7UfKx3r5HTwtWHHUOjqW0K3YDEdLSvqLLX4c1hC1OT8bhg60ZFpQtdBS2FOLFN0nsjwY9p/GwA/lHOurQxHTCHajz3LmYnDdC6W6Hy3/AEtEiAAAbhuoiSTKWBAgIfaAuoXgx18BqaZS1nclVjYDeq9IrEtbUEnX4n/QWHmacTaOYCU0XnmSqvDQLmMj9pA2nN24C3zNPe4xlbr6BIa0Tmdp6lWi4WZ+0zMpOuUPYDkLWPC1Z89NtgAe5aQyo65Md6JTD2UsPaFwfCoXy6DogbTLWlw1UWEhudDZhu76Oo6NRZBSbOhgrgi176vNuQ5N6KhGmU6r+FKcLyNU5htlOia8FvyP5HuqB8qOZlUGJiur20OVrjncHdzHH5+NO/EomHrDesRtLascMILnUjsgaknuFefa0uNl6NxAXhm0CevYgWJYnLfdcnT0NdNv4rmPPWR0WxJpFzsMotpfQtfu5UBqNFgjFNzrlQwKTG8R9yQP8rN6aepp9COlad9kt/4EblsdnYSVU6+LK3V58yBgXymNw2aPfkIJBa1ta9FUykZHc9+9cFheX5x96hbEY/q1wwjI6pmWI5t+WQE4d7jcdGjb7URrj18C2oXEWdrwtr8jgV1sPjHNgG48+HwtDg9n5gCRYmxbu7tK868daF3Wu6sq+hjAFhTAISSZTMVLfRTZR7TfkKhM6K2iLlUE+JLN1GGW8jaljwB9924Dfbn5U1lMvsPFA94Zd3gs5sTo6qbWZVOYwx5pG4GWRTaw4DKTb7tdtjRSw0DaefRcapVNWsSdyk6Tln2lB1akphrdaQRZWnuoB8ivqa0YYBtOTt07kqqZBC0f/COtQncy6oeR3AeDHTuCk1nxjBUblV4KoaTs2xSbMnuLHQjQivPOaWmCvQyHDMFbRmrCWVX42AowkTRlNxVSWOkJgh7crloNmY4TIGGh3MOR/SulTqB7ZC5lWmaboKfiD8v38/yNaWCyyvN1X406ZfU+O8+Oth948qczWUp2kJYbDkG4Gqiw4hBxAHvOeJ/2oXv53/ARMZzu+1G5mubREjm0hv5gMB6UQ6OLu8vpUekmzfP7VtAdbHfbQ/EOfjSHDaP4TWG8H+UHPFlbu3insdmCQ9mVynvmGbjuP60A6phGesMyljWqJhW0Sn29KHVFpZA7VQiGQpYkIxF+BANRzjlO9WxgLhulfOGJxMrzyIWN7kEnfYcB3VzmgBoK6xJc4hATYXJLcjhp6H+/rRZpalFgDpVnHtvOcrtlRRvHCw/Y/vQZDsR596FSZJJ0ZVMcKntEAFm4E2va9r6V1sHg5bmcufiMRuWqxUMmBdWRgyujdXIvsyI6EEa9zAEcLjurqgtr08rtdD2rjlrqNTM3TXu2rc7I6Pq+psYM2aJeGVmSRQfuPnt94864GLxznHKzWIJ46GO0arvYTBimMzu4fK1KKFrk6LpaqOae26rUgKh2ttSzLEtmkcgBb7s17Mw5aH0rVh8Mapk/iNqRWrimOKZ/D9RHJtF2a9pgrOeUam/kL116zGtYxrBs9VyRUc5znPKh6IzGOPE46QEvipPqU4uc0gjRfEtbwFOrszPbSGjRf3KzUnww1DtNvZVON2UyYwr1rsi9VLjDcWaa5ZUXTiSoApvSA0wYvcDsQhpDy2e3tK9Al7ICqLk7gNxNrf0gaDmL8zbKLmSnGwgKvxGEIJkXtW/xD8RPw+H4A91YsbQzjO0X3cFtwWIyHI4238UTBKCL1yQV1CEQRcUeqDQquhmOHlze42jDu4HxH60VGp0b76Iq1PpWW1WgZ9L+nef0A/OuxrbmPtcM2vzP0gM4uCb3Psgbz9oD1Av3mmkHTnnf4JYI1553eKcZbixYhR7kQY/1OBv8LUOWNnefhFmnb3D5Qxlw3FTfvD387mjivsPogmhtHqrcKctyLW1Ft4PMDl3UkkZrJgByyQpFYONbXGvce/wNCQWHgjBDxxUKaAnvsw5X5Uw3MJYsJ8VPAd4oHjQo6Z1CkBqo3K53qv2++XDynmhX+rsj8aVWdFMzuTsO2arY3ryXbvQ5pW6+E2ktqOem/wAd3jXMp1IEFdWpTvIVDi9lyzt1cqGORRYNlIVrbvOmBwbcJZaXWKymL2ZIjNGR2jw8DYj1rQ14sUh1M3C1PRWdMNhhK2HEznOWDkBY48+TS4N2Z8w8FPn26ZzsaAYHuua5sOK3PRvZK4qFEZScPHKZISx1KtZ1XwBYqQfhrn4zGOY8tYesRB4fa14bCggPeLbBv+vVbvKFFhurjGy6Iuq/aWOSJC0jBVFEym55ygXVue1gkrCY7pbLOrnDgoi27bDtEEXuF4aX38t1daj+nAXqHuC59XGGYYO9RdAsATipZHJYrK2ZmJJIgQpqTzMqn+Q10KsNphrRs9f4WIuJMlaDBwt9CSFNJ9ozO/3Uc5mY9wjC/wBVXYVS46MHn/KzOJNMNGrvT+FcviURoWjjziL6jAp8bBGWSY/Y0UZuSsfeFKykyCdbu4bh9fCOQIIGlm+55471XphPrI4westIZHf/AK8xNmkI/wCnHfsjiwA4akX7dLR2Dd2nbwUDLRr7n4C1y4exI947z8I5CkZhrs9UWQ6bfRdaLcBuHz76sHadVRA0Giq9oYMwnMvsHePhP6GuRiaMEvbou1ha2YBj9U7DzXFZQVpc1cxsWZTVuuowwUNgMUxXqjqV3a+7y7rfpXUwFYOblOo58ly/1GiWuD26HnzREkTNftICd/aG74Rbh3V0A5rdh8Fzi1zto8UU+LkQC8YsPhOlJFNjtHeKcaj26t8FImOQi97dx30BpPBiEYqsImVHFOV3H9K0uYHarE2o5uinWW+o0O8jl3ju5illsWKaHg3HPZ8IpHDa8bajmO6lEFtk8ODr7fVRG4P4H98RTBcJRBBsiI5A3jSyC3sTQ4P7VU9KH+rRPicX8FF/xy1jxjupG9bsCz9ydwQWGj0rnBdBypOlzhIi/Ea1YF1BovJukGKc4iNmsoZQe7XS5/pWtdMDKQs9QnMCtT0E6Lz4gOcULQMVsh3tkYsNOCknz86Z/VuptyU/Hdz5IRhwXZ3+G9eu4eJUUKoAArHonEyUFjsYADqABqSdwodUYbC8s2htdsbtGCIH6hWBX7ZKE5z5HQfrXoMLhehpF7vy9OC5WIrCoco0R7CBZMRg4c+ZYWuWsVJjZ5GUW1uFkdd3u24a6AHEB53/AF7LMrXZuHyRNGD2sTLkzC+iNmmlPcQski355ahdJB3Dz0CAi0IjDY3rJGl1AkURxhTYpBchVj5STFWN/dQFrjSrIyty7r9/HgPMpcEuJ7u75Kln2iFBlOUlh1MQUlQQCfqo/hiAUFmGrZWO61ABNu/7PH0RgbeeznVHdCg87tPuhS6I1rdY63DMBwjTVVHME8NV1YAjamNlbILwH+9InaVcbAnqtqEulEGhq5IAQQRcHQjnUibK5i6zU2FMMlgew3s9x+E1y8RR6MyNCurQrdI2DqEYg0pYRlVGPjKMHUbj68xV0nmm8OCuowVWFhVsqAgHICCLi2h18K7weHCWu8V51zXNOVzfBOiQA9liO47qp4cRcTxRMcybGOBUM0AJJplMuyhKqZMxV1LCh0IUE7twPlWZr3i4Wt1NhsQgcThGTVdR8xT2VQ6xWV9Atu1Mhmvu38h+K9/dxonNjXnnehaTs150+EWkwblc+jeB4NSS0t50+k8ODtf5+CmMpG79PXkaMHegI3Kq21OWeMHgG+ZX9K5n6g3KWwut+muLmungmdaAKwLflusF08xzNaJAWLaWGtNpi8lU+wgKbYPRLrWjlxCglFAROAsSbtzOu7cLekLzo1VlAu5ej4eEKNOFCBCEklDY3FW0oSUbWrzrpltOSeOWHDqzgAq5QFiTexUAb7a38xXWwGFgio/u+fhc/F4i/Rt7/hAbKwnVbSwakWNsOCO8oFPzrsTmoOPauW4w8LmDYrjsYwFyzYiPXnI7bu+waje0dE3uQtqHMQVpMVh3HW5TrFhZytv/AFsQ6IfG0I9ayjZO0jyH2nLP9JNomEtvVcxjGX3QXMJYciIsOwH+Zfjq1jSee/1KgulsZztHaEMcRP0ZEIZgpAVbXNr7iQEUX5k2tvj/ANthJ1Ua3eva8NAkaKiKFRAFVVFgABYACuaXSZTcu9S3qo3q53JparjYqkapher4IeJVJtmbM8aDh2j+A/OsONdo3vXQwLdXdymvpWRadqCxr9mw3k2HnVC5hH+IJKPRLKByAHpXeH7YAGi8+790kn8l00Q6ro2FAeuyTqE2mgnakEDYoMfJeQMDo2Uqf3yN6qmIZCbUMvlEPjSSe04O+ygEKL6XHGgFMAaDvRmoSdT3LiYcyAsLXG5horeXutVl4ZY8/SoML7hMWU3KsLPxB0Dfo3fx/G4tI09PpDqYOvr9qdMT8V9NCbdte5hxWgLd30ezcjDt/wBjt3hU+3JvrUta2S9wdD2j5jduNcvHfkAux+nDqE8VSYjFvIcseg+Ln4CsUQugitl7DAOZtSd5O+ruUBcAtNDGFFFYBJuSh8Vi7aClkymhqyfSXaTAdTGfrpBYHioPveO+3eO41swlDO7M7Qcws+Kr9G2BqVhsRiDGqQJmTKWLG9ixEjKDccLox8T4V6fDsBJcV53FFwbYrW7V/wAfZM53ukJLd6zLnB8CxP8AM1BSADarBx9EFRxJpu7E3Y2CzbQmUj/zov4XxI/EiiquiiD/ALfhBSvVI/3fK0eDbNDiJLAk4bBrr9xpW/8A21jqWcG8XfHstlMyM3AfPusXPDGMbmniknRYnkyIucBuucmR03FRc34XK1oAPR2MXjyV5+tlG5bnoHtaLE9a8MbKiFUBYKLkjM1gCdwy/wBVZcRTLYzFG03staXrMNwRne5NMlWBeBqqJtJ0UbSUQGwISdpUbS2376sNzaaKi8N11VDhpOskZ+Z08BoPlXEquzvJXeptyUwCjZ2sLUBUaLoXBjO5b3U/E/oPxFbMDTl+c8lZP1CoRTyN19lZFq6MXy8VzJtn4Jpam6v7En8afam56o9JOiIClFyhI5VdSDoCdf8A02PvfcPHl6U4gtNv5HyEsEOF/wCD8FWGCxHVuQ4sTa/LjqOam518uFJqNzNlqfTdlMOTdvKexkGjGxtxJtlvz41eHIvOxViAbRtVfKWTsyDMo5MCV8xu8DpThDrt/lIMts7+FIJ9ASSyj2ZV9pO5xy7j5Ghy3jbu2HsRZrTs37R2qt2ul3Q2WzKRmT2WseXA67q5X6gOs0+q7H6aeq4cdinweFAA0rmrpOKs0FqKUqFBisTYaUBMpgbCynSbpGmFTM3adtEQHVj+QHE1rwuFdWdA03pVeuKbZWG2XtX6x8RJIBMSLhkcra/ZZcoNgnw6XBbXWvQ/0uVoawWC4b62Yy43K7jJutkLgELYKAbFrLxNveJux7ya6FKnkbC5darmfGznnvWs2wC2ycBL70Mssd+V2Yj5IPWs9O2Ie3eAefFFUJ/p2OGwkfHoFbdG1zY/Etzmjk/qZn/P50qsYotHAjwsm0P8Z/aD43RezcTGsM0bNZ5YVSIWJ1XZsJ8t7eopVRri8OGgN/8AuU6m4BpG0/8AqFmG2VLiMYxjkeKMRypIwNmt9KmUxjxsvdYX4atztay99PQImgzzvK3PRPAx4fDhIUspdjzJOguxO86D0rHWOd8uKcCQLBXBe2860r8rN0UMNu65UbS89/L98aMC0Dn6QEmZOu7naozNc2Gpo8oAk6JZc4mBrzzPghtpPljOurdkef8Aa9ZcTiIYYWvCYYOqDNfaoMBFlWuMF23lR7RnsLDedBRBpcYCDMGgk6BE4WMIoVTfTXxP7PpXbpsyMDSIjkriVH9JULwZkfwntJ39kbzz8KMSO0pZg2/tCGkxF9dw4U9jMogapL35jJ0Uf0kfs0eR2/yQ527l2XBG3WwN1i63Hvd4I494qhVH4VBBUNM/nTMhdwuOQqFf/D4NvaIngTxQ8D5GqfTcDLdfX7VsqNIg6en0jEnMTAMwKXBuLFddVOp7J477HvpRbnEgX58edE0OyGCbc+HOqhlGVyxGaJibkDVSx4i2YHW2osRaiBzNibjnnchIyumLFAYqNonvGd97W9lhxA7+aH58HscHth38c70h7Sx0t/nnchutWRlsuVr6geydN4HA927wrB+qUnCkHagHvuuj+lVWmqW6EjusriGKuAF3inTy5RUJUAWU6Q9IFhViO1JlJCA6nfqeQ031qw2HdUPDekYiuKfasKuzpcdNAznWQKSQNFVg7Gw7shHnXoaIZQYQNi4z3Oe6XI7aez4MP1uHyu0ySi0hIy9WUBylfiud/wDtW+gXPAfsjTiuXiXBpLds+S5htkydQZwB1SuI7ki+bLcabzpamZ2h2TbErM4Oc01ItPNlpNkxl9kYtTujnR15e4Db+Un9ms1Q5cUw7wR6p7OthncDPoiuieIAxkJvpJh8Pf7yFIT80PrQYgftHgT8ptA/ug72j4VdDZfozuSB9IjUnjZ8JBGdeRMbVZMhwG4+TiVemSRtA8QEzbO2JcHI7KA92TOp0U9fCC3aG5hLBN/WdNaBjG1G87D8ELVMFaPoRtsz4YuEyfWODdswG7cbC/hWetSAfco8xbYeKvTLv58SdD5/CO7fS45519EM886eqiaXS5Nl58T3KOVGBewk86oCbXsOdFJbMBk1X0HnxPhQZspOfXnTYjy5gMmnOqCKF5LaWTTS9ieP6VysbW6R+UaD1XYwVHo2ZjqfRGu2UVkWjVVMZMj3Gtt3IcyTXVwFENHSv7ly8fWLj0LO9HtMLdx3kaFvujgv2q25TPNu3jwWIutzfs4cVC6s/cOAUXA89AfWjDms7ePMpZa5/Zw5hQSxSLrlJHMqD8gTTG1GOtPn/CW5j23jy/lQfT35/IfpR9Czcg6Z+9WGBxOdrqernG/4JLfEvP8Afgmo3IL3b5hPpuzm1neRXdoYG1pEyrIdGS90YkaqPHl+dDTqz1XSRv29qurSjrNgHds7EBFMACbEoNGX/mRX3gX9pO46c7He5zZPHyPwexIa6Bw8x8jtR0M7xrmQiSI8Pd8ATqh+ydPDdSXBrjDrO58e3VPaXNEtu3nw7DZJ8YSCyXdR7akWlT7w94d+/vteoGRZ1jsOw/HNlC/a242jaPnm6WH2ckqiRWtfdYbrHj+nppQVqhANJ4kI6LASKrDBUs8rR6EE8iONeeqUnMdC9JSqMqNmVQ9IsbJFE0zo+UDQAEkk7hYbvOuhgsC1/WqHu+VgxeNc05KQ79g7FjOisXXY4pIBlxALxya9uw7QNzvAuMulstuVdN7IbI2bFz9dTda/oHs8qcED7qYqJ/vQyKE/0s9HXgB3cfEIGukjv8lQbZnEe1JJGAKpiQSDqCEZbi3gK30m5sOANoXMrOivJ2FEdPMAsONlVAAj5ZFA3DONbD72b1qsG8vpAnXRDi2BtUx2qy/h+etjxuFv/iwFl+8tx+LL6UvGdVzKm4pmD6wfT3hCdG8VafBO3MwtfhllDa/yyAeVFXbLHjv8vkIMOYcw93n8FM6SxlIOz7UEsOv3Ulh/78N86qj1n32g+x902p1W22Ee49lzpRhxP1bL7OIUwX3AObYjCf6X6u/3qTTJbIOy/s75W2RY7/5CH/hnI6JOrMoRWBClgJA9jmAB1AsutuK+NXiACQN/go42zblszilABNieCi+UePM0vo3EwLcdvduSekaBOvDZ37yo5CSM768he27yogQDlYhIJGZyM6woMiA5iePC/wCnOubi6sNzHXQfK6WDo5nZdgufhF4bDhFt61x4XZJlV+PmDMFvYcefgBxJp9Ci6q6AkV6zaLMxUUuJFsosqg2y79e8D2j3buZ4V3qdKI58Nw467gvP1Kuaeb8d54abymiNr3JCE8W7Uh8EG70oy5sQL9lh4oQ10ybdtz4KRsKp1Imc99l+Ta0Aqu2ZRzwRGmNuY88VC3VroRNF38KMdI64yuQHI2xzNXDsp21V1YHcxJ1q/wCpa2xBCr+mc64IK5iMLY8rHQ31U8ATy5GiZUnnXnaFT6cc6c7CpDIzXNvrALSId0gHG3xD/ahgNgf27Du+lcl0nbtG/wC0rZrOjWYaAnePsSc14BvI1X49VwtzcceHgrjMMzTfmx4cfFcw4YEtD2XH+JCdx71/ThUeRAFS42O+VGAzNOx2t+EshIEgDKV0uBZktwI0BX5fdqpAOTWfA/fN1eWRn0jxH1zZPw+IZG0AudSo0V/tJ8LcxVPYHj32jgd44q2PLD7bDxG48EPLgc12iYsOKk9ofrTW1svVqCOOxKdRzdamZ4bVgeku28V1xSDrBHHoxCFlLe9clSNN3kaaW03awtFBhDbqy6MdIOuyLIqiaGRZ45FFs2UgSqw5mLPru7PcKW+jkkjQ2j080WaSt9sSHq8RKn/T2g58FxOHLD/WQKzVDmYDvb6H4VsEOjj6hYHpnhG+nYmysQZSAQCQSVDWB52N7V08K4dC2+xcvFNPSuttRnTubPLhn+LBwN/UGP50GEGVrh/uKvFnM5p/2j3QnQ7aHUYyBybLmyN4OMuvgSD5UzE089Jw5sgwz8lVp7vFFbfwpgnxUYuOqmWdLDcjmzW/9yP+g0ui7Oxrt4jv5B8UdVvRvc3cZ7uSPBWm30Ei4kAAdZEZVtzXJiAB5nGj+U0ikcpbwMf/AJ/9VqqDMHDeJ9//AGVV0ctisK2GY2v9UGuew4LSYZ+4XMsd+5Bxoq/7dTOO32PsfFFhzmpxzwWe22WjdMZlyyJJkxKW9iVfaa3wyi5vzLd1E10AtHd2fScGh1ivSIIlsDqb6i3L9P3cViZielEtQvw3RGHJ0r3OYC+UCxPsrbio3Hx3cr1ZIpsOcwPPnz7FGtNR4DBJ8ufLtR2y8Nvdt5561wa1Y1n5tmzsXoKVEUGZBrt7VNj58o7zuoAJMBHYCSqGSS5OTwaTx91f7anwr0OFw4os62usfPZ4BecxeJNd/V0Fp+O3xPYpsHh/gFu/3jz1G7wXzamVH/6vrnt7glU2f6fvns7ypmxEcel7niF/MggHzLUApvff15+EZqMZb05+VCHV7hQA1iQGSMg2F7XABFMyuZcm3AlLzNfoL8QEoGFhp2CQroSSBfcy33cfSre0zx1B9ioxwjhoR7hCSQlSRyJHoac1wcAUgtIJCuylrg620Pep3eYrADMEbfI/a3kRIOz0+kPLARqPaXUHmOHmKa14Ouh9ftKcwjTUen0mMn/MTQ+8OGvdyPKiH/jd3c7wh/8Akb387indTn7S6Mu7XX7veOR8qEuydV2h5n58UQbnu3Ucx8eCnEhkFj2ZF1HD9+FLLOjM6tKYH9II0cEOYwdLaHhyI3gfl6U0Ei8/Y518UuAbcg86eCrtuYz6NDJOT2kW44ZydF8ySBTGw7qxb0QtYc2t/ULyyPb+KL5zPIG36MQv9I0p4pMiIWp1l6D/AA+xuGxcxjxUSDEuhVZl7HWAjtAgdkSZb9oDUX88+JY+m2WG27nYgYWudB1Vxs/aTu2IeS3W9XncKLXk2diTcAd8bR+tC5gAaBpMdzx8ygzG5Ouv/UqTpNhzLicYjyN9Hjw/0qNVsLP1YQNe1yOy2nfV0HBrGEC5OXulBWaXPcCbAT3rHdIZczYYDUjCYZbD/Lvb/VW6iIDv+RWCuZLf+IVdisK8ZyyI6Ei4Dqym3MAimtc11wZSi0tsRC1+3ZxMmCxjHSVDhcQeANiMx9Wb+UVhpNLC+kNhzDnyW2qQ8MqnaMpUWzcUVSJnHbgZopBa5+qLMV8erbEr4yqKlRskgaG47/uPBHSPVE6i3h9T4rLLIMFjJInJMVzG5XeUJDJIv2l+rkU8wOdOd+7TBGuvftHsjpNyOIWp2zsk40grpLYR4llX6mdLAxyId1yCCLE5bkG9hXJq4sUBlF9w3dvN10qFA1DJsN/wrqXDuAFPAcN1cVtRzDIN11jSa8EOEgqbDYd2y5zdQb2sBfkTbealSu+pZyunQp0btCuA1hQhQqjxYMrkXso3nu5DvPKurgKWUdK7XYPdcr9QrZv2W6ak+ykjw24AdwH46/8AceO4VuL9vPO4d5XObT2c87z3BMxchN0S9h7RA1NvDcvdR0mAdd/P2hqOJ6jOfpBLFWmVmhFJFkB+IiwHIHeT3kaUknOeCaG5BxU+Gg0F91wx8Fvb1uaCo+9uzvPwjpstft7h8pv0Vm1tvJPzouka2yHo3OvCsSNx7rGsemZvetkzldvsmhd3d+FFqe31Qiw7PRR9XY935UwHpGcfdLI6N/D2XDFYgrVNdmaQ9W5uVwLEpI79oaHj+tWwlvUPcqeA7rjvXQl78z+XGqdLIOxW2HyDqsN/FvElYIY/jkLHwRdR/UynypuFIcTHO5NDYN+d6F2T/DZ5IAxlCzEXCFeyOSs2+/eBpyNGcWGuiLKFsrNvHLhprEGOaJx4qy2IPeNx7wa2gte3eCsjpB4r0fZW0FOMWWwEczxTW5DGR9ROvlOkXpWF7D0eXaJH/W48pTWkZ5338bHzhWU8JMEu8uMBiMMxO8thJLD+oNm8DQNIDxuzA/8AYKnDqn/iR4Ks/h5h1kxhkfXqcNCV7iYY1B8gG9adjHFtLKNpPqUjCNBq5jsA9ApZekKbVR8O0QjmsXwzXvcqL5CeBZQRyPkKoUDhSHgyNvyrNYYkFhEHYqPo23XwYnAn2nXrYQd4ki3r4sot5GtFfqPbVGyx7CkUOux1I7bjtCdsjGhipP8A5pMmaxbJicPlaNiB8QEbHnmPKlVxkBn+2/8A9Tqn0AXkcfUK5XopFKY58WAmRAgjLDKQCerEh4lVITQ2OUXvurj1f1B8FtMwN+3u3Tqu3SwgbBcJO5aHBnQLGmSMC2YjKO7IvLvNvOuYSSt8AKaSO+u+gIRgplrVUK5UeJm90bzWzC0OkdfQarHiq/RNtqdE0RZVAG+/qx4+VdMOzGdnsNneuSW5Rx9ztSIspI+6vhz8zc+lEOs4A9pQnqtJHYFndrYYCVRPMsMAAINyWOgz5Y1uS2a4uRawHnjq0K2KrEtFl6LA/qWD/TsEJ/xDMjvtJ3RC0eDmWYmWNMiHKEzjXLYhWIvxC5r77Fa2PHRAMJ8F55rumcagGt1IcALlsykcbCwGh33O7TxqdMYgBV0ImSV2aIbgbrvJ0uT+XCowmePoo+I4eqgZL08WSCZKKy61l/vWkf4dkraVU9QHcUUddw3hLLrRt/MhKcf2w7uSK1HkA5lKYJGQ66pKlMBztulumm+yQjogd6B1jIWB/iRh8+JwCncZLHzdL/JaKkAwOjctNN5cLq3XpzDBiVgMbt2lV3BACliNynVrXF93deljDOezNKLOAYU38XtghoVxagB4rJJ9pGNlPeVYjyY8qLA1YdkO1DXZIzLFdH5S6RpezZ2w4PL6SpeDX7M8TN/NW2oIJPf4WPkVnG7u8dPNeh4TGh3EluxiEgxNv85fo06nwzRP32rA5sCNokeHWHuE4G874PjY+ypOg0pw+PSJvfjlhPe0Eji/pH8604r9yiXDYQfEfaRh+pVA3gjwKo32S8eNxCRMFfDZ5k7xGQ6gd+Ug68rVo6VrqTS7+63jZZuiIquDdl1J0ml6uXD7Qw/ZE/1oHwyIfrVt8Jb1uaGjdrqL9lu7YiqiHtqs2379qXUK+LORskGJEc6DLmKlywIA3Cx60X5EWvXMx9UdEKbruEjw5C7/AOlUX5nVqenzu4rf4PCoD70ki6F3N7W4KOG7gBXE1W4khMl2irO0afWSqM2XVVXXS5I1vrzqwBF1V5sjI5mA7eXNyW9h3XO/x0q2U3OMBVUqNYJKHZWPdWlmCdmAcsr8e3KS26UUNjW9zW02ZGrnsc6o8vcnka+F6EC3aYRON+wSmvHoByplMmSUuqAAGphgvTkiVKsXPWk5y8w1OLQwS5Py8/ThRBhGnjtQGqDr4bF3LRtaBolueXG67lq0K//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3.gstatic.com/images?q=tbn:ANd9GcQlt4OnMudOhmGjeS6zR4MaAmdholjcjwnFujrUdzk6pv0VYBaMePR5zQ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9429" y="3352800"/>
            <a:ext cx="13906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1.gstatic.com/images?q=tbn:ANd9GcSSeFvQtIEnHebD1ULzZJrN_ap96IOZZHzCYWC8zfA5PbFfWW29DqQGF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021" y="3467100"/>
            <a:ext cx="96852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3.gstatic.com/images?q=tbn:ANd9GcSUbvOJo2LxyeuKS7CtZ5wNHkwALZGkQJlEzpa-FCnvcMiEyZxHOm1FN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745" y="4773386"/>
            <a:ext cx="1054554" cy="1436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1.gstatic.com/images?q=tbn:ANd9GcQmMs0apcaS_JbgzUSC0vyaAB45Dj9jKdtkvHDkqfrppzF41ITsF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4125686"/>
            <a:ext cx="1396118" cy="158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3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Diet </a:t>
            </a:r>
            <a:r>
              <a:rPr lang="en-US" dirty="0"/>
              <a:t>Pepsi Print Ad - Context</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9961" y="1920875"/>
            <a:ext cx="1195871" cy="1736725"/>
          </a:xfrm>
        </p:spPr>
      </p:pic>
      <p:sp>
        <p:nvSpPr>
          <p:cNvPr id="4" name="Content Placeholder 3"/>
          <p:cNvSpPr>
            <a:spLocks noGrp="1"/>
          </p:cNvSpPr>
          <p:nvPr>
            <p:ph sz="half" idx="2"/>
          </p:nvPr>
        </p:nvSpPr>
        <p:spPr/>
        <p:txBody>
          <a:bodyPr/>
          <a:lstStyle/>
          <a:p>
            <a:r>
              <a:rPr lang="en-US" dirty="0" smtClean="0"/>
              <a:t>Other advertisements in this publication</a:t>
            </a:r>
          </a:p>
          <a:p>
            <a:pPr lvl="1"/>
            <a:r>
              <a:rPr lang="en-US" dirty="0" smtClean="0"/>
              <a:t>Shampoos,</a:t>
            </a:r>
          </a:p>
          <a:p>
            <a:pPr lvl="1"/>
            <a:r>
              <a:rPr lang="en-US" dirty="0" smtClean="0"/>
              <a:t>Diet lemonade</a:t>
            </a:r>
          </a:p>
          <a:p>
            <a:pPr lvl="1"/>
            <a:r>
              <a:rPr lang="en-US" dirty="0" smtClean="0"/>
              <a:t>“Healthier” </a:t>
            </a:r>
            <a:r>
              <a:rPr lang="en-US" dirty="0" err="1" smtClean="0"/>
              <a:t>cigaretts</a:t>
            </a:r>
            <a:endParaRPr lang="en-US" dirty="0" smtClean="0"/>
          </a:p>
          <a:p>
            <a:pPr lvl="1"/>
            <a:r>
              <a:rPr lang="en-US" dirty="0" smtClean="0"/>
              <a:t>Cars </a:t>
            </a:r>
          </a:p>
          <a:p>
            <a:pPr lvl="1"/>
            <a:r>
              <a:rPr lang="en-US" dirty="0" smtClean="0"/>
              <a:t>Handbags</a:t>
            </a:r>
          </a:p>
          <a:p>
            <a:pPr lvl="1"/>
            <a:r>
              <a:rPr lang="en-US" dirty="0" smtClean="0"/>
              <a:t>Cosmetics</a:t>
            </a:r>
          </a:p>
          <a:p>
            <a:pPr lvl="1"/>
            <a:r>
              <a:rPr lang="en-US" dirty="0" smtClean="0"/>
              <a:t>Nail polish</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981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08400"/>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http://t1.gstatic.com/images?q=tbn:ANd9GcSIK5SsODOsa48xk-Sv-ZaloNOnu1H-xJuz6cOMd6AqLrjCmprpBG4R8Ic5">
            <a:hlinkClick r:id="rId6"/>
          </p:cNvPr>
          <p:cNvSpPr>
            <a:spLocks noChangeAspect="1" noChangeArrowheads="1"/>
          </p:cNvSpPr>
          <p:nvPr/>
        </p:nvSpPr>
        <p:spPr bwMode="auto">
          <a:xfrm>
            <a:off x="28575" y="-868363"/>
            <a:ext cx="252412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3759679"/>
            <a:ext cx="2000250" cy="143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614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a:t>
            </a:r>
            <a:r>
              <a:rPr lang="en-US" dirty="0" smtClean="0"/>
              <a:t>Conclusion</a:t>
            </a:r>
            <a:endParaRPr lang="en-US" dirty="0"/>
          </a:p>
        </p:txBody>
      </p:sp>
      <p:sp>
        <p:nvSpPr>
          <p:cNvPr id="4" name="Content Placeholder 3"/>
          <p:cNvSpPr>
            <a:spLocks noGrp="1"/>
          </p:cNvSpPr>
          <p:nvPr>
            <p:ph sz="half" idx="2"/>
          </p:nvPr>
        </p:nvSpPr>
        <p:spPr/>
        <p:txBody>
          <a:bodyPr/>
          <a:lstStyle/>
          <a:p>
            <a:r>
              <a:rPr lang="en-US" dirty="0" smtClean="0"/>
              <a:t>Diet Pepsi is not a health drink </a:t>
            </a:r>
          </a:p>
          <a:p>
            <a:pPr marL="0" indent="0">
              <a:buNone/>
            </a:pPr>
            <a:endParaRPr lang="en-US" dirty="0" smtClean="0"/>
          </a:p>
          <a:p>
            <a:r>
              <a:rPr lang="en-US" dirty="0" smtClean="0"/>
              <a:t>Like other products it is glamorized yet can be harmful</a:t>
            </a:r>
          </a:p>
          <a:p>
            <a:pPr marL="0" indent="0">
              <a:buNone/>
            </a:pPr>
            <a:r>
              <a:rPr lang="en-US" sz="1400" dirty="0"/>
              <a:t>Source: http://healthyliving.msn.com/health-wellness/7-side-effects-of-drinking-diet-soda</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49319" y="1921731"/>
            <a:ext cx="3054361" cy="44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84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9961" y="1920875"/>
            <a:ext cx="3053078" cy="4433888"/>
          </a:xfrm>
        </p:spPr>
      </p:pic>
      <p:sp>
        <p:nvSpPr>
          <p:cNvPr id="4" name="Content Placeholder 3"/>
          <p:cNvSpPr>
            <a:spLocks noGrp="1"/>
          </p:cNvSpPr>
          <p:nvPr>
            <p:ph sz="half" idx="2"/>
          </p:nvPr>
        </p:nvSpPr>
        <p:spPr/>
        <p:txBody>
          <a:bodyPr>
            <a:normAutofit/>
          </a:bodyPr>
          <a:lstStyle/>
          <a:p>
            <a:r>
              <a:rPr lang="en-US" dirty="0" smtClean="0"/>
              <a:t>Context – what, where, why</a:t>
            </a:r>
          </a:p>
          <a:p>
            <a:endParaRPr lang="en-US" dirty="0"/>
          </a:p>
          <a:p>
            <a:r>
              <a:rPr lang="en-US" dirty="0" smtClean="0"/>
              <a:t>Content – what do we see</a:t>
            </a:r>
          </a:p>
          <a:p>
            <a:endParaRPr lang="en-US" dirty="0"/>
          </a:p>
          <a:p>
            <a:r>
              <a:rPr lang="en-US" dirty="0" smtClean="0"/>
              <a:t>Style – how the image gets the audience attention</a:t>
            </a:r>
            <a:endParaRPr lang="en-US" dirty="0"/>
          </a:p>
        </p:txBody>
      </p:sp>
      <p:sp>
        <p:nvSpPr>
          <p:cNvPr id="13" name="Title 6"/>
          <p:cNvSpPr>
            <a:spLocks noGrp="1"/>
          </p:cNvSpPr>
          <p:nvPr>
            <p:ph type="title"/>
          </p:nvPr>
        </p:nvSpPr>
        <p:spPr/>
        <p:txBody>
          <a:bodyPr>
            <a:normAutofit/>
          </a:bodyPr>
          <a:lstStyle/>
          <a:p>
            <a:pPr algn="ctr"/>
            <a:r>
              <a:rPr lang="en-US" dirty="0" smtClean="0"/>
              <a:t>Diet Pepsi Print Ad</a:t>
            </a:r>
            <a:endParaRPr lang="en-US" dirty="0"/>
          </a:p>
        </p:txBody>
      </p:sp>
    </p:spTree>
    <p:extLst>
      <p:ext uri="{BB962C8B-B14F-4D97-AF65-F5344CB8AC3E}">
        <p14:creationId xmlns:p14="http://schemas.microsoft.com/office/powerpoint/2010/main" val="155755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Content</a:t>
            </a:r>
          </a:p>
        </p:txBody>
      </p:sp>
      <p:sp>
        <p:nvSpPr>
          <p:cNvPr id="4" name="Content Placeholder 3"/>
          <p:cNvSpPr>
            <a:spLocks noGrp="1"/>
          </p:cNvSpPr>
          <p:nvPr>
            <p:ph sz="half" idx="2"/>
          </p:nvPr>
        </p:nvSpPr>
        <p:spPr/>
        <p:txBody>
          <a:bodyPr/>
          <a:lstStyle/>
          <a:p>
            <a:r>
              <a:rPr lang="en-US" dirty="0" smtClean="0"/>
              <a:t>Things</a:t>
            </a:r>
          </a:p>
          <a:p>
            <a:pPr lvl="1"/>
            <a:r>
              <a:rPr lang="en-US" dirty="0" smtClean="0"/>
              <a:t>Woman</a:t>
            </a:r>
          </a:p>
          <a:p>
            <a:pPr lvl="1"/>
            <a:r>
              <a:rPr lang="en-US" dirty="0" smtClean="0"/>
              <a:t>Background </a:t>
            </a:r>
          </a:p>
          <a:p>
            <a:pPr lvl="1"/>
            <a:r>
              <a:rPr lang="en-US" dirty="0" smtClean="0"/>
              <a:t>Diet Pepsi can</a:t>
            </a:r>
          </a:p>
          <a:p>
            <a:pPr lvl="1"/>
            <a:r>
              <a:rPr lang="en-US" dirty="0" smtClean="0"/>
              <a:t>Text and Logo</a:t>
            </a:r>
          </a:p>
        </p:txBody>
      </p:sp>
      <p:pic>
        <p:nvPicPr>
          <p:cNvPr id="5"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794" y="1920875"/>
            <a:ext cx="3051411" cy="4433888"/>
          </a:xfrm>
        </p:spPr>
      </p:pic>
    </p:spTree>
    <p:extLst>
      <p:ext uri="{BB962C8B-B14F-4D97-AF65-F5344CB8AC3E}">
        <p14:creationId xmlns:p14="http://schemas.microsoft.com/office/powerpoint/2010/main" val="261458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Content</a:t>
            </a:r>
          </a:p>
        </p:txBody>
      </p:sp>
      <p:sp>
        <p:nvSpPr>
          <p:cNvPr id="4" name="Content Placeholder 3"/>
          <p:cNvSpPr>
            <a:spLocks noGrp="1"/>
          </p:cNvSpPr>
          <p:nvPr>
            <p:ph sz="half" idx="2"/>
          </p:nvPr>
        </p:nvSpPr>
        <p:spPr/>
        <p:txBody>
          <a:bodyPr/>
          <a:lstStyle/>
          <a:p>
            <a:r>
              <a:rPr lang="en-US" dirty="0" smtClean="0"/>
              <a:t>All text is to the right of the woman and the can</a:t>
            </a:r>
          </a:p>
          <a:p>
            <a:pPr lvl="1"/>
            <a:r>
              <a:rPr lang="en-US" dirty="0" smtClean="0"/>
              <a:t>SIP draws attention </a:t>
            </a:r>
          </a:p>
          <a:p>
            <a:pPr lvl="1"/>
            <a:r>
              <a:rPr lang="en-US" dirty="0" smtClean="0"/>
              <a:t>“O” is a heart</a:t>
            </a:r>
          </a:p>
          <a:p>
            <a:r>
              <a:rPr lang="en-US" dirty="0" smtClean="0"/>
              <a:t>Message?  </a:t>
            </a:r>
          </a:p>
          <a:p>
            <a:pPr lvl="1"/>
            <a:r>
              <a:rPr lang="en-US" dirty="0" smtClean="0"/>
              <a:t>Share Sofia’s love of diet Pepsi?</a:t>
            </a:r>
          </a:p>
          <a:p>
            <a:pPr lvl="1"/>
            <a:r>
              <a:rPr lang="en-US" dirty="0" smtClean="0"/>
              <a:t>Sofia is slim, sexy, and bubbly because she drinks diet Pepsi?</a:t>
            </a:r>
            <a:endParaRPr lang="en-US" dirty="0"/>
          </a:p>
          <a:p>
            <a:endParaRPr lang="en-US" dirty="0"/>
          </a:p>
        </p:txBody>
      </p:sp>
      <p:pic>
        <p:nvPicPr>
          <p:cNvPr id="5"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794" y="1920875"/>
            <a:ext cx="3051411" cy="4433888"/>
          </a:xfrm>
        </p:spPr>
      </p:pic>
    </p:spTree>
    <p:extLst>
      <p:ext uri="{BB962C8B-B14F-4D97-AF65-F5344CB8AC3E}">
        <p14:creationId xmlns:p14="http://schemas.microsoft.com/office/powerpoint/2010/main" val="592328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Style</a:t>
            </a:r>
          </a:p>
        </p:txBody>
      </p:sp>
      <p:sp>
        <p:nvSpPr>
          <p:cNvPr id="4" name="Content Placeholder 3"/>
          <p:cNvSpPr>
            <a:spLocks noGrp="1"/>
          </p:cNvSpPr>
          <p:nvPr>
            <p:ph sz="half" idx="2"/>
          </p:nvPr>
        </p:nvSpPr>
        <p:spPr/>
        <p:txBody>
          <a:bodyPr/>
          <a:lstStyle/>
          <a:p>
            <a:r>
              <a:rPr lang="en-US" dirty="0" smtClean="0"/>
              <a:t>Realistic</a:t>
            </a:r>
          </a:p>
          <a:p>
            <a:pPr lvl="1"/>
            <a:r>
              <a:rPr lang="en-US" dirty="0" smtClean="0"/>
              <a:t>Real woman</a:t>
            </a:r>
          </a:p>
          <a:p>
            <a:pPr lvl="1"/>
            <a:r>
              <a:rPr lang="en-US" dirty="0" smtClean="0"/>
              <a:t>Real product</a:t>
            </a:r>
          </a:p>
          <a:p>
            <a:pPr marL="393192" lvl="1" indent="0">
              <a:buNone/>
            </a:pPr>
            <a:endParaRPr lang="en-US" dirty="0" smtClean="0"/>
          </a:p>
          <a:p>
            <a:r>
              <a:rPr lang="en-US" dirty="0" smtClean="0"/>
              <a:t>Expressionistic</a:t>
            </a:r>
          </a:p>
          <a:p>
            <a:pPr lvl="1"/>
            <a:r>
              <a:rPr lang="en-US" dirty="0" smtClean="0"/>
              <a:t>Audience is persuaded to believe the woman has emotion for the Pepsi</a:t>
            </a:r>
            <a:endParaRPr lang="en-US" dirty="0"/>
          </a:p>
        </p:txBody>
      </p:sp>
      <p:pic>
        <p:nvPicPr>
          <p:cNvPr id="5"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794" y="1920875"/>
            <a:ext cx="3051411" cy="4433888"/>
          </a:xfrm>
        </p:spPr>
      </p:pic>
    </p:spTree>
    <p:extLst>
      <p:ext uri="{BB962C8B-B14F-4D97-AF65-F5344CB8AC3E}">
        <p14:creationId xmlns:p14="http://schemas.microsoft.com/office/powerpoint/2010/main" val="208141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a:t>
            </a:r>
            <a:r>
              <a:rPr lang="en-US" dirty="0" smtClean="0"/>
              <a:t>Style</a:t>
            </a:r>
            <a:endParaRPr lang="en-US" dirty="0"/>
          </a:p>
        </p:txBody>
      </p:sp>
      <p:sp>
        <p:nvSpPr>
          <p:cNvPr id="4" name="Content Placeholder 3"/>
          <p:cNvSpPr>
            <a:spLocks noGrp="1"/>
          </p:cNvSpPr>
          <p:nvPr>
            <p:ph sz="half" idx="2"/>
          </p:nvPr>
        </p:nvSpPr>
        <p:spPr/>
        <p:txBody>
          <a:bodyPr/>
          <a:lstStyle/>
          <a:p>
            <a:r>
              <a:rPr lang="en-US" dirty="0" smtClean="0"/>
              <a:t>3 Focal points</a:t>
            </a:r>
          </a:p>
          <a:p>
            <a:pPr lvl="1"/>
            <a:r>
              <a:rPr lang="en-US" dirty="0" smtClean="0"/>
              <a:t>Can (product)</a:t>
            </a:r>
          </a:p>
          <a:p>
            <a:pPr lvl="2"/>
            <a:r>
              <a:rPr lang="en-US" dirty="0" smtClean="0"/>
              <a:t>Woman’s red lips kiss can</a:t>
            </a:r>
          </a:p>
          <a:p>
            <a:pPr lvl="1"/>
            <a:r>
              <a:rPr lang="en-US" dirty="0" smtClean="0"/>
              <a:t>“SIP” - large</a:t>
            </a:r>
          </a:p>
          <a:p>
            <a:pPr lvl="1"/>
            <a:r>
              <a:rPr lang="en-US" dirty="0" smtClean="0"/>
              <a:t>Logo in bottom corner</a:t>
            </a:r>
          </a:p>
          <a:p>
            <a:endParaRPr lang="en-US" dirty="0"/>
          </a:p>
          <a:p>
            <a:r>
              <a:rPr lang="en-US" dirty="0" smtClean="0"/>
              <a:t>Directional forces</a:t>
            </a:r>
          </a:p>
          <a:p>
            <a:r>
              <a:rPr lang="en-US" dirty="0" smtClean="0"/>
              <a:t>Vertical </a:t>
            </a:r>
          </a:p>
          <a:p>
            <a:r>
              <a:rPr lang="en-US" dirty="0" smtClean="0"/>
              <a:t>Diagonal </a:t>
            </a:r>
            <a:endParaRPr lang="en-US" dirty="0"/>
          </a:p>
        </p:txBody>
      </p:sp>
      <p:pic>
        <p:nvPicPr>
          <p:cNvPr id="6"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794" y="1920875"/>
            <a:ext cx="3051411" cy="4433888"/>
          </a:xfrm>
        </p:spPr>
      </p:pic>
    </p:spTree>
    <p:extLst>
      <p:ext uri="{BB962C8B-B14F-4D97-AF65-F5344CB8AC3E}">
        <p14:creationId xmlns:p14="http://schemas.microsoft.com/office/powerpoint/2010/main" val="399516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Style</a:t>
            </a:r>
          </a:p>
        </p:txBody>
      </p:sp>
      <p:sp>
        <p:nvSpPr>
          <p:cNvPr id="4" name="Content Placeholder 3"/>
          <p:cNvSpPr>
            <a:spLocks noGrp="1"/>
          </p:cNvSpPr>
          <p:nvPr>
            <p:ph sz="half" idx="2"/>
          </p:nvPr>
        </p:nvSpPr>
        <p:spPr/>
        <p:txBody>
          <a:bodyPr/>
          <a:lstStyle/>
          <a:p>
            <a:r>
              <a:rPr lang="en-US" dirty="0" smtClean="0"/>
              <a:t>Unity in this busy image</a:t>
            </a:r>
          </a:p>
          <a:p>
            <a:pPr lvl="1"/>
            <a:r>
              <a:rPr lang="en-US" dirty="0" smtClean="0"/>
              <a:t>Dotted background stabilizes </a:t>
            </a:r>
          </a:p>
        </p:txBody>
      </p:sp>
      <p:pic>
        <p:nvPicPr>
          <p:cNvPr id="5"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0794" y="1920875"/>
            <a:ext cx="3051411" cy="4433888"/>
          </a:xfrm>
        </p:spPr>
      </p:pic>
    </p:spTree>
    <p:extLst>
      <p:ext uri="{BB962C8B-B14F-4D97-AF65-F5344CB8AC3E}">
        <p14:creationId xmlns:p14="http://schemas.microsoft.com/office/powerpoint/2010/main" val="605062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Diet Pepsi Print Ad - Style</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23978" y="1920875"/>
            <a:ext cx="1505043" cy="4433888"/>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918125" y="1920875"/>
            <a:ext cx="1498750" cy="4433888"/>
          </a:xfrm>
        </p:spPr>
      </p:pic>
      <p:sp>
        <p:nvSpPr>
          <p:cNvPr id="8" name="TextBox 7"/>
          <p:cNvSpPr txBox="1"/>
          <p:nvPr/>
        </p:nvSpPr>
        <p:spPr>
          <a:xfrm>
            <a:off x="3352800" y="3581400"/>
            <a:ext cx="2514600" cy="892552"/>
          </a:xfrm>
          <a:prstGeom prst="rect">
            <a:avLst/>
          </a:prstGeom>
          <a:noFill/>
        </p:spPr>
        <p:txBody>
          <a:bodyPr wrap="square" rtlCol="0">
            <a:spAutoFit/>
          </a:bodyPr>
          <a:lstStyle/>
          <a:p>
            <a:pPr algn="ctr"/>
            <a:r>
              <a:rPr lang="en-US" sz="2600" dirty="0" smtClean="0"/>
              <a:t>Asymmetrical Balance </a:t>
            </a:r>
            <a:endParaRPr lang="en-US" sz="2600" dirty="0"/>
          </a:p>
        </p:txBody>
      </p:sp>
    </p:spTree>
    <p:extLst>
      <p:ext uri="{BB962C8B-B14F-4D97-AF65-F5344CB8AC3E}">
        <p14:creationId xmlns:p14="http://schemas.microsoft.com/office/powerpoint/2010/main" val="1107787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Diet Pepsi Print Ad - Style</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01465" y="1920875"/>
            <a:ext cx="2150070" cy="4433888"/>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65342" y="1920875"/>
            <a:ext cx="804315" cy="4433888"/>
          </a:xfrm>
        </p:spPr>
      </p:pic>
      <p:sp>
        <p:nvSpPr>
          <p:cNvPr id="9" name="TextBox 8"/>
          <p:cNvSpPr txBox="1"/>
          <p:nvPr/>
        </p:nvSpPr>
        <p:spPr>
          <a:xfrm>
            <a:off x="3657600" y="3048000"/>
            <a:ext cx="2590800" cy="492443"/>
          </a:xfrm>
          <a:prstGeom prst="rect">
            <a:avLst/>
          </a:prstGeom>
          <a:noFill/>
        </p:spPr>
        <p:txBody>
          <a:bodyPr wrap="square" rtlCol="0">
            <a:spAutoFit/>
          </a:bodyPr>
          <a:lstStyle/>
          <a:p>
            <a:pPr algn="ctr"/>
            <a:r>
              <a:rPr lang="en-US" sz="2600" dirty="0" smtClean="0"/>
              <a:t>Golden Mean</a:t>
            </a:r>
            <a:endParaRPr lang="en-US" sz="2600" dirty="0"/>
          </a:p>
        </p:txBody>
      </p:sp>
    </p:spTree>
    <p:extLst>
      <p:ext uri="{BB962C8B-B14F-4D97-AF65-F5344CB8AC3E}">
        <p14:creationId xmlns:p14="http://schemas.microsoft.com/office/powerpoint/2010/main" val="1816686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226</TotalTime>
  <Words>821</Words>
  <Application>Microsoft Office PowerPoint</Application>
  <PresentationFormat>On-screen Show (4:3)</PresentationFormat>
  <Paragraphs>136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Diet Pepsi Advertisement Analysis</vt:lpstr>
      <vt:lpstr>Diet Pepsi Print Ad</vt:lpstr>
      <vt:lpstr>Diet Pepsi Print Ad - Content</vt:lpstr>
      <vt:lpstr>Diet Pepsi Print Ad - Content</vt:lpstr>
      <vt:lpstr>Diet Pepsi Print Ad - Style</vt:lpstr>
      <vt:lpstr>Diet Pepsi Print Ad - Style</vt:lpstr>
      <vt:lpstr>Diet Pepsi Print Ad - Style</vt:lpstr>
      <vt:lpstr>Diet Pepsi Print Ad - Style</vt:lpstr>
      <vt:lpstr>Diet Pepsi Print Ad - Style</vt:lpstr>
      <vt:lpstr>Diet Pepsi Print Ad - Style</vt:lpstr>
      <vt:lpstr>Diet Pepsi Print Ad - Context</vt:lpstr>
      <vt:lpstr>Diet Pepsi Print Ad - Context</vt:lpstr>
      <vt:lpstr>Diet Pepsi Print Ad - 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 Pepsi Advertisement Analysis</dc:title>
  <dc:creator>Watts</dc:creator>
  <cp:lastModifiedBy>Watts</cp:lastModifiedBy>
  <cp:revision>19</cp:revision>
  <dcterms:created xsi:type="dcterms:W3CDTF">2013-07-04T21:11:55Z</dcterms:created>
  <dcterms:modified xsi:type="dcterms:W3CDTF">2013-08-30T07:01:55Z</dcterms:modified>
</cp:coreProperties>
</file>