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3" r:id="rId1"/>
  </p:sldMasterIdLst>
  <p:notesMasterIdLst>
    <p:notesMasterId r:id="rId17"/>
  </p:notesMasterIdLst>
  <p:sldIdLst>
    <p:sldId id="256" r:id="rId2"/>
    <p:sldId id="257" r:id="rId3"/>
    <p:sldId id="269" r:id="rId4"/>
    <p:sldId id="262" r:id="rId5"/>
    <p:sldId id="261" r:id="rId6"/>
    <p:sldId id="258" r:id="rId7"/>
    <p:sldId id="259" r:id="rId8"/>
    <p:sldId id="260" r:id="rId9"/>
    <p:sldId id="268" r:id="rId10"/>
    <p:sldId id="270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36BE-2957-984C-8650-F21117897914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51AA-65BD-4940-9FBE-BF9CECC1E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9, 18, 24, 30 months -- AAP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1AA-65BD-4940-9FBE-BF9CECC1EC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Asq</a:t>
            </a:r>
            <a:r>
              <a:rPr lang="en-US" dirty="0" smtClean="0"/>
              <a:t>– 15-20min,</a:t>
            </a:r>
            <a:r>
              <a:rPr lang="en-US" baseline="0" dirty="0" smtClean="0"/>
              <a:t> 1month-5.5 yrs,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F51AA-65BD-4940-9FBE-BF9CECC1EC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D1A980-A68E-D94E-B6A5-C1ECC9FC62D7}" type="datetimeFigureOut">
              <a:rPr lang="en-US" smtClean="0"/>
              <a:pPr/>
              <a:t>4/15/13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0F6EC1D-92A0-5047-A066-02E722DD3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Tv7s5H6s1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toddate.com" TargetMode="External"/><Relationship Id="rId3" Type="http://schemas.openxmlformats.org/officeDocument/2006/relationships/hyperlink" Target="https://bumail.butler.edu/owa/redir.aspx?C=84f9c8d40eb8437492b08d553ec60e99&amp;URL=http://www.uptoddat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zMezM-cytw" TargetMode="External"/><Relationship Id="rId4" Type="http://schemas.openxmlformats.org/officeDocument/2006/relationships/hyperlink" Target="http://www.agesandstages.com/pdfs/questionnaire_diagram.pdf" TargetMode="External"/><Relationship Id="rId5" Type="http://schemas.openxmlformats.org/officeDocument/2006/relationships/hyperlink" Target="http://www.childbrain.com/pddasses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gepub.com/gargiulo3estudy/pdf/Gargiulo_IFS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of Developmental Disorders (0-6 yrs)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Mary Kate Bueltmann</a:t>
            </a:r>
          </a:p>
          <a:p>
            <a:r>
              <a:rPr lang="en-US" dirty="0" err="1" smtClean="0"/>
              <a:t>Shelbi</a:t>
            </a:r>
            <a:r>
              <a:rPr lang="en-US" dirty="0" smtClean="0"/>
              <a:t> Burnett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IFSP </a:t>
            </a:r>
            <a:r>
              <a:rPr lang="en-US" dirty="0" err="1" smtClean="0"/>
              <a:t>vs</a:t>
            </a:r>
            <a:r>
              <a:rPr lang="en-US" dirty="0" smtClean="0"/>
              <a:t> IEP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718391"/>
            <a:ext cx="7612064" cy="5139609"/>
          </a:xfrm>
        </p:spPr>
        <p:txBody>
          <a:bodyPr numCol="2">
            <a:normAutofit fontScale="92500"/>
          </a:bodyPr>
          <a:lstStyle/>
          <a:p>
            <a:pPr algn="ctr">
              <a:buNone/>
            </a:pPr>
            <a:r>
              <a:rPr lang="en-US" dirty="0" smtClean="0"/>
              <a:t>IFSP</a:t>
            </a:r>
          </a:p>
          <a:p>
            <a:r>
              <a:rPr lang="en-US" sz="1400" dirty="0" smtClean="0"/>
              <a:t>Includes all developmental domains</a:t>
            </a:r>
          </a:p>
          <a:p>
            <a:r>
              <a:rPr lang="en-US" sz="1400" dirty="0" smtClean="0"/>
              <a:t>Family and child strengths/concerns, measureable outcomes, and services</a:t>
            </a:r>
          </a:p>
          <a:p>
            <a:r>
              <a:rPr lang="en-US" sz="1400" dirty="0" smtClean="0"/>
              <a:t>Services are given in natural environment (home and places natural for the child’s age group)</a:t>
            </a:r>
          </a:p>
          <a:p>
            <a:r>
              <a:rPr lang="en-US" sz="1400" dirty="0" smtClean="0"/>
              <a:t>Payment involved</a:t>
            </a:r>
          </a:p>
          <a:p>
            <a:r>
              <a:rPr lang="en-US" sz="1400" dirty="0" smtClean="0"/>
              <a:t>Receive a service coordinator</a:t>
            </a:r>
          </a:p>
          <a:p>
            <a:r>
              <a:rPr lang="en-US" sz="1400" dirty="0" smtClean="0"/>
              <a:t>Reviewed every 6 weeks</a:t>
            </a:r>
          </a:p>
          <a:p>
            <a:r>
              <a:rPr lang="en-US" sz="1400" dirty="0" smtClean="0"/>
              <a:t>Cannot be held without family present</a:t>
            </a:r>
          </a:p>
          <a:p>
            <a:r>
              <a:rPr lang="en-US" sz="1400" dirty="0" smtClean="0"/>
              <a:t>Year round services</a:t>
            </a:r>
          </a:p>
          <a:p>
            <a:pPr algn="ctr">
              <a:buNone/>
            </a:pPr>
            <a:r>
              <a:rPr lang="en-US" dirty="0" smtClean="0"/>
              <a:t>IEP</a:t>
            </a:r>
          </a:p>
          <a:p>
            <a:r>
              <a:rPr lang="en-US" sz="1400" dirty="0" smtClean="0"/>
              <a:t>Only includes academic domain</a:t>
            </a:r>
          </a:p>
          <a:p>
            <a:r>
              <a:rPr lang="en-US" sz="1400" dirty="0" smtClean="0"/>
              <a:t>Child strengths/concerns, measurable outcomes, and services needed</a:t>
            </a:r>
          </a:p>
          <a:p>
            <a:r>
              <a:rPr lang="en-US" sz="1400" dirty="0" smtClean="0"/>
              <a:t>Focused on least restrictive environment in classroom</a:t>
            </a:r>
          </a:p>
          <a:p>
            <a:r>
              <a:rPr lang="en-US" sz="1400" dirty="0" smtClean="0"/>
              <a:t>No payment, covered by public school and IDEA</a:t>
            </a:r>
          </a:p>
          <a:p>
            <a:r>
              <a:rPr lang="en-US" sz="1400" dirty="0" smtClean="0"/>
              <a:t>Service coordinator can be requested to transition child into IEP</a:t>
            </a:r>
          </a:p>
          <a:p>
            <a:r>
              <a:rPr lang="en-US" sz="1400" dirty="0" smtClean="0"/>
              <a:t>Reviewed annually</a:t>
            </a:r>
          </a:p>
          <a:p>
            <a:r>
              <a:rPr lang="en-US" sz="1400" dirty="0" smtClean="0"/>
              <a:t>If family is not present, school must find another way to have family participation</a:t>
            </a:r>
          </a:p>
          <a:p>
            <a:r>
              <a:rPr lang="en-US" sz="1400" dirty="0" smtClean="0"/>
              <a:t>Only provides services during school year</a:t>
            </a:r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Intervention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>
                <a:hlinkClick r:id="rId2"/>
              </a:rPr>
              <a:t>CLIP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Team of specialists including:</a:t>
            </a:r>
          </a:p>
          <a:p>
            <a:r>
              <a:rPr lang="en-US" sz="2000" dirty="0" smtClean="0"/>
              <a:t>Speech/Language Therapist</a:t>
            </a:r>
          </a:p>
          <a:p>
            <a:r>
              <a:rPr lang="en-US" sz="2000" dirty="0" smtClean="0"/>
              <a:t>Occupational Therapist</a:t>
            </a:r>
          </a:p>
          <a:p>
            <a:r>
              <a:rPr lang="en-US" sz="2000" dirty="0" smtClean="0"/>
              <a:t>Physical Therapist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Developmental Specialist</a:t>
            </a:r>
          </a:p>
          <a:p>
            <a:r>
              <a:rPr lang="en-US" sz="2000" dirty="0" smtClean="0"/>
              <a:t>Pediatric Nurse</a:t>
            </a:r>
          </a:p>
          <a:p>
            <a:r>
              <a:rPr lang="en-US" sz="2000" dirty="0" smtClean="0"/>
              <a:t>Social Worker</a:t>
            </a:r>
          </a:p>
          <a:p>
            <a:r>
              <a:rPr lang="en-US" sz="2000" dirty="0" smtClean="0"/>
              <a:t>Psychologist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Intervention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dirty="0" smtClean="0"/>
              <a:t>Screening</a:t>
            </a:r>
          </a:p>
          <a:p>
            <a:r>
              <a:rPr lang="en-US" dirty="0" smtClean="0"/>
              <a:t>Developmental Assessment</a:t>
            </a:r>
          </a:p>
          <a:p>
            <a:r>
              <a:rPr lang="en-US" dirty="0" smtClean="0"/>
              <a:t>Home Visits</a:t>
            </a:r>
          </a:p>
          <a:p>
            <a:r>
              <a:rPr lang="en-US" dirty="0" smtClean="0"/>
              <a:t>Community </a:t>
            </a:r>
            <a:r>
              <a:rPr lang="en-US" dirty="0"/>
              <a:t>Enrichment </a:t>
            </a:r>
            <a:r>
              <a:rPr lang="en-US" dirty="0" smtClean="0"/>
              <a:t>Groups</a:t>
            </a:r>
          </a:p>
          <a:p>
            <a:r>
              <a:rPr lang="en-US" dirty="0" smtClean="0"/>
              <a:t>Parent Groups</a:t>
            </a:r>
          </a:p>
          <a:p>
            <a:r>
              <a:rPr lang="en-US" dirty="0" smtClean="0"/>
              <a:t>Resource </a:t>
            </a:r>
            <a:r>
              <a:rPr lang="en-US" dirty="0"/>
              <a:t>and Referral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Consultation </a:t>
            </a:r>
            <a:r>
              <a:rPr lang="en-US" dirty="0"/>
              <a:t>to Community Early Childhood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Opportunities </a:t>
            </a:r>
            <a:r>
              <a:rPr lang="en-US" dirty="0"/>
              <a:t>for Parent </a:t>
            </a:r>
            <a:r>
              <a:rPr lang="en-US" dirty="0" smtClean="0"/>
              <a:t>Involvement</a:t>
            </a:r>
          </a:p>
          <a:p>
            <a:r>
              <a:rPr lang="en-US" dirty="0" smtClean="0"/>
              <a:t>Professional </a:t>
            </a:r>
            <a:r>
              <a:rPr lang="en-US" dirty="0"/>
              <a:t>Development </a:t>
            </a:r>
            <a:r>
              <a:rPr lang="en-US" dirty="0" smtClean="0"/>
              <a:t>Opportunities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Services are covered under IDEA</a:t>
            </a:r>
          </a:p>
          <a:p>
            <a:r>
              <a:rPr lang="en-US" dirty="0" smtClean="0"/>
              <a:t>There is an annual fee based on annual income/family size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– Mirror, 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person at your table will be the leader and act out one of the following actions</a:t>
            </a:r>
          </a:p>
          <a:p>
            <a:pPr lvl="2"/>
            <a:r>
              <a:rPr lang="en-US" dirty="0"/>
              <a:t>Washing </a:t>
            </a:r>
            <a:r>
              <a:rPr lang="en-US" dirty="0" smtClean="0"/>
              <a:t>dishes</a:t>
            </a:r>
          </a:p>
          <a:p>
            <a:pPr lvl="2"/>
            <a:r>
              <a:rPr lang="en-US" dirty="0" smtClean="0"/>
              <a:t>Feeding </a:t>
            </a:r>
            <a:r>
              <a:rPr lang="en-US" dirty="0"/>
              <a:t>the </a:t>
            </a:r>
            <a:r>
              <a:rPr lang="en-US" dirty="0" smtClean="0"/>
              <a:t>cat</a:t>
            </a:r>
          </a:p>
          <a:p>
            <a:pPr lvl="2"/>
            <a:r>
              <a:rPr lang="en-US" dirty="0" smtClean="0"/>
              <a:t>Sweeping </a:t>
            </a:r>
            <a:r>
              <a:rPr lang="en-US" dirty="0"/>
              <a:t>the </a:t>
            </a:r>
            <a:r>
              <a:rPr lang="en-US" dirty="0" smtClean="0"/>
              <a:t>floor</a:t>
            </a:r>
          </a:p>
          <a:p>
            <a:pPr lvl="2"/>
            <a:r>
              <a:rPr lang="en-US" dirty="0" smtClean="0"/>
              <a:t>Dusting</a:t>
            </a:r>
          </a:p>
          <a:p>
            <a:pPr lvl="2"/>
            <a:r>
              <a:rPr lang="en-US" dirty="0" smtClean="0"/>
              <a:t>Paying </a:t>
            </a:r>
            <a:r>
              <a:rPr lang="en-US" dirty="0"/>
              <a:t>the </a:t>
            </a:r>
            <a:r>
              <a:rPr lang="en-US" dirty="0" smtClean="0"/>
              <a:t>bills</a:t>
            </a:r>
          </a:p>
          <a:p>
            <a:pPr lvl="2"/>
            <a:r>
              <a:rPr lang="en-US" dirty="0" smtClean="0"/>
              <a:t>Cooking dinner</a:t>
            </a:r>
          </a:p>
          <a:p>
            <a:pPr lvl="2"/>
            <a:r>
              <a:rPr lang="en-US" dirty="0" smtClean="0"/>
              <a:t>Setting </a:t>
            </a:r>
            <a:r>
              <a:rPr lang="en-US" dirty="0"/>
              <a:t>the 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Everyone else identifies activity and imitates it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this activity help young children with developmental delays?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American Academy of Pediatrics, Committee on Children with Disabilities: Developmental Surveillance and Screening of Infants and Young Children. Pediatrics 2001; </a:t>
            </a:r>
            <a:r>
              <a:rPr lang="en-US" dirty="0" err="1" smtClean="0"/>
              <a:t>Vol</a:t>
            </a:r>
            <a:r>
              <a:rPr lang="en-US" dirty="0" smtClean="0"/>
              <a:t> 108: No.1:  pp192-195</a:t>
            </a:r>
          </a:p>
          <a:p>
            <a:pPr>
              <a:buNone/>
            </a:pPr>
            <a:r>
              <a:rPr lang="en-US" dirty="0" smtClean="0"/>
              <a:t>Feldman H.,  Developmental-Behavioral Pediatrics.  Ed. </a:t>
            </a:r>
            <a:r>
              <a:rPr lang="en-US" dirty="0" err="1" smtClean="0"/>
              <a:t>Zitelli</a:t>
            </a:r>
            <a:r>
              <a:rPr lang="en-US" dirty="0" smtClean="0"/>
              <a:t> B., Atlas of Pediatric Physical Diagnosis. 2002: pp58-86.</a:t>
            </a:r>
          </a:p>
          <a:p>
            <a:pPr>
              <a:buNone/>
            </a:pPr>
            <a:r>
              <a:rPr lang="en-US" dirty="0" err="1" smtClean="0"/>
              <a:t>LaRosa</a:t>
            </a:r>
            <a:r>
              <a:rPr lang="en-US" dirty="0" smtClean="0"/>
              <a:t> A., </a:t>
            </a:r>
            <a:r>
              <a:rPr lang="en-US" dirty="0" err="1" smtClean="0"/>
              <a:t>Glascoe</a:t>
            </a:r>
            <a:r>
              <a:rPr lang="en-US" dirty="0" smtClean="0"/>
              <a:t> F.,  Developmental surveillance and screening in primary care </a:t>
            </a:r>
            <a:r>
              <a:rPr lang="en-US" u="sng" dirty="0" smtClean="0">
                <a:hlinkClick r:id="rId2"/>
              </a:rPr>
              <a:t>www.uptoddate.com</a:t>
            </a:r>
            <a:r>
              <a:rPr lang="en-US" u="sng" dirty="0" smtClean="0"/>
              <a:t>.</a:t>
            </a:r>
          </a:p>
          <a:p>
            <a:pPr>
              <a:buNone/>
            </a:pPr>
            <a:r>
              <a:rPr lang="en-US" dirty="0" err="1" smtClean="0"/>
              <a:t>LaRosa</a:t>
            </a:r>
            <a:r>
              <a:rPr lang="en-US" dirty="0" smtClean="0"/>
              <a:t> A., </a:t>
            </a:r>
            <a:r>
              <a:rPr lang="en-US" dirty="0" err="1" smtClean="0"/>
              <a:t>Glascoe</a:t>
            </a:r>
            <a:r>
              <a:rPr lang="en-US" dirty="0" smtClean="0"/>
              <a:t> F.,  Developmental and behavioral screening tests in primary care </a:t>
            </a:r>
            <a:r>
              <a:rPr lang="en-US" u="sng" dirty="0" smtClean="0">
                <a:hlinkClick r:id="rId2"/>
              </a:rPr>
              <a:t>www.uptoddate.com</a:t>
            </a:r>
            <a:r>
              <a:rPr lang="en-US" u="sng" dirty="0" smtClean="0">
                <a:hlinkClick r:id="rId3"/>
              </a:rPr>
              <a:t>.</a:t>
            </a:r>
            <a:endParaRPr lang="en-US" u="sng" dirty="0" smtClean="0"/>
          </a:p>
          <a:p>
            <a:pPr>
              <a:buNone/>
            </a:pPr>
            <a:r>
              <a:rPr lang="en-US" dirty="0" err="1" smtClean="0"/>
              <a:t>Shevell</a:t>
            </a:r>
            <a:r>
              <a:rPr lang="en-US" dirty="0" smtClean="0"/>
              <a:t> M, </a:t>
            </a:r>
            <a:r>
              <a:rPr lang="en-US" dirty="0" err="1" smtClean="0"/>
              <a:t>Ashwal</a:t>
            </a:r>
            <a:r>
              <a:rPr lang="en-US" dirty="0" smtClean="0"/>
              <a:t> S, Donley D, et al. Practice parameter: Evaluation of the child with global developmental delay—report of the Quality Standards Subcommittee of the American Academy of Neurology and the Practice Committee of the Child Neurology Society. Neurology. </a:t>
            </a:r>
            <a:r>
              <a:rPr lang="en-US" smtClean="0"/>
              <a:t>2003;60 :367 –380.</a:t>
            </a:r>
            <a:endParaRPr lang="en-US" u="sng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Developmental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743296"/>
            <a:ext cx="7612064" cy="495594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As defined by IDEA: Delays having to do with</a:t>
            </a:r>
          </a:p>
          <a:p>
            <a:pPr>
              <a:buNone/>
            </a:pPr>
            <a:r>
              <a:rPr lang="en-US" sz="2000" dirty="0" smtClean="0"/>
              <a:t>	1. Cognitive development</a:t>
            </a:r>
          </a:p>
          <a:p>
            <a:pPr>
              <a:buNone/>
            </a:pPr>
            <a:r>
              <a:rPr lang="en-US" sz="2000" dirty="0" smtClean="0"/>
              <a:t>	2. Physical development</a:t>
            </a:r>
          </a:p>
          <a:p>
            <a:pPr>
              <a:buNone/>
            </a:pPr>
            <a:r>
              <a:rPr lang="en-US" sz="2000" dirty="0" smtClean="0"/>
              <a:t>	3. Communication development</a:t>
            </a:r>
          </a:p>
          <a:p>
            <a:pPr>
              <a:buNone/>
            </a:pPr>
            <a:r>
              <a:rPr lang="en-US" sz="2000" dirty="0" smtClean="0"/>
              <a:t>	4. Social Emotional development</a:t>
            </a:r>
          </a:p>
          <a:p>
            <a:pPr>
              <a:buNone/>
            </a:pPr>
            <a:r>
              <a:rPr lang="en-US" sz="2000" dirty="0" smtClean="0"/>
              <a:t>	5. Adaptive development</a:t>
            </a:r>
          </a:p>
          <a:p>
            <a:pPr>
              <a:buNone/>
            </a:pPr>
            <a:r>
              <a:rPr lang="en-US" sz="2000" dirty="0" smtClean="0"/>
              <a:t>to the point where the child needs special education and related </a:t>
            </a:r>
            <a:r>
              <a:rPr lang="en-US" sz="2000" dirty="0" smtClean="0"/>
              <a:t>services</a:t>
            </a:r>
          </a:p>
          <a:p>
            <a:r>
              <a:rPr lang="en-US" sz="2000" dirty="0" smtClean="0"/>
              <a:t>A developmental disability can be any number of conditions as long as it is the result of a genetic disorder, disease, impaired growth pattern, or unknown.</a:t>
            </a:r>
          </a:p>
          <a:p>
            <a:r>
              <a:rPr lang="en-US" sz="2000" dirty="0" smtClean="0"/>
              <a:t>Happens anytime before the age of 21 and last your whole life</a:t>
            </a:r>
          </a:p>
          <a:p>
            <a:r>
              <a:rPr lang="en-US" sz="2000" dirty="0" smtClean="0"/>
              <a:t>Specific diagnosis required, could require extended or skilled care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sz="2353" dirty="0" smtClean="0"/>
              <a:t>Autism</a:t>
            </a:r>
          </a:p>
          <a:p>
            <a:r>
              <a:rPr lang="en-US" sz="2353" dirty="0" smtClean="0"/>
              <a:t>Cerebral Palsy</a:t>
            </a:r>
          </a:p>
          <a:p>
            <a:r>
              <a:rPr lang="en-US" sz="2353" dirty="0" smtClean="0"/>
              <a:t>Diabetes</a:t>
            </a:r>
          </a:p>
          <a:p>
            <a:r>
              <a:rPr lang="en-US" sz="2353" dirty="0" smtClean="0"/>
              <a:t>Downs Syndrome</a:t>
            </a:r>
          </a:p>
          <a:p>
            <a:r>
              <a:rPr lang="en-US" sz="2353" dirty="0" smtClean="0"/>
              <a:t>Epilepsy</a:t>
            </a:r>
          </a:p>
          <a:p>
            <a:r>
              <a:rPr lang="en-US" sz="2353" dirty="0" smtClean="0"/>
              <a:t>Fetal Alcohol Syndrome</a:t>
            </a:r>
          </a:p>
          <a:p>
            <a:r>
              <a:rPr lang="en-US" sz="2353" dirty="0" smtClean="0"/>
              <a:t>Fragile X Syndrome</a:t>
            </a:r>
          </a:p>
          <a:p>
            <a:r>
              <a:rPr lang="en-US" sz="2353" dirty="0" smtClean="0"/>
              <a:t>Mental Retardation</a:t>
            </a:r>
          </a:p>
          <a:p>
            <a:r>
              <a:rPr lang="en-US" sz="2353" dirty="0" smtClean="0"/>
              <a:t>Hearing loss</a:t>
            </a:r>
          </a:p>
          <a:p>
            <a:r>
              <a:rPr lang="en-US" sz="2353" dirty="0" smtClean="0"/>
              <a:t>Verbal difficulties</a:t>
            </a:r>
          </a:p>
          <a:p>
            <a:r>
              <a:rPr lang="en-US" sz="2353" dirty="0" err="1" smtClean="0"/>
              <a:t>Dysphagia</a:t>
            </a:r>
            <a:endParaRPr lang="en-US" sz="2353" dirty="0" smtClean="0"/>
          </a:p>
          <a:p>
            <a:r>
              <a:rPr lang="en-US" sz="2353" dirty="0" err="1" smtClean="0"/>
              <a:t>Spina</a:t>
            </a:r>
            <a:r>
              <a:rPr lang="en-US" sz="2353" dirty="0" smtClean="0"/>
              <a:t> bifida</a:t>
            </a:r>
          </a:p>
          <a:p>
            <a:r>
              <a:rPr lang="en-US" sz="2353" dirty="0" smtClean="0"/>
              <a:t>Spinal muscular atrophy</a:t>
            </a:r>
          </a:p>
          <a:p>
            <a:r>
              <a:rPr lang="en-US" sz="2353" dirty="0" err="1" smtClean="0"/>
              <a:t>Hypotonia</a:t>
            </a:r>
            <a:endParaRPr lang="en-US" sz="2353" dirty="0" smtClean="0"/>
          </a:p>
          <a:p>
            <a:r>
              <a:rPr lang="en-US" sz="2353" dirty="0" smtClean="0"/>
              <a:t>Visual impairment</a:t>
            </a:r>
          </a:p>
          <a:p>
            <a:pPr>
              <a:buNone/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Developmental Delays (GDD)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of developmental delay defined as significant delay in two or more developmental domains (reserved for children less than 5 years old)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Facts about Developmental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12-16% of children have a developmental and/or behavioral disorder</a:t>
            </a:r>
          </a:p>
          <a:p>
            <a:r>
              <a:rPr lang="en-US" dirty="0" smtClean="0"/>
              <a:t>Only 30% are identified before school entrance</a:t>
            </a:r>
          </a:p>
          <a:p>
            <a:r>
              <a:rPr lang="en-US" dirty="0" smtClean="0"/>
              <a:t>Communication between pediatricians and parents at a young age are critical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Think-Pair-Share: What would a child in your scenario behave like?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3" y="1417638"/>
            <a:ext cx="7564015" cy="4859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Screening</a:t>
            </a:r>
            <a:br>
              <a:rPr lang="en-US" dirty="0" smtClean="0"/>
            </a:br>
            <a:r>
              <a:rPr lang="en-US" sz="2800" dirty="0" smtClean="0"/>
              <a:t>What happens when a child  misses these milestones?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805556"/>
            <a:ext cx="7612064" cy="4747107"/>
          </a:xfrm>
        </p:spPr>
        <p:txBody>
          <a:bodyPr numCol="2">
            <a:normAutofit fontScale="32500" lnSpcReduction="20000"/>
          </a:bodyPr>
          <a:lstStyle/>
          <a:p>
            <a:r>
              <a:rPr lang="en-US" sz="6154" dirty="0" smtClean="0">
                <a:hlinkClick r:id="rId3"/>
              </a:rPr>
              <a:t>CLIP</a:t>
            </a:r>
            <a:endParaRPr lang="en-US" sz="6154" dirty="0" smtClean="0"/>
          </a:p>
          <a:p>
            <a:r>
              <a:rPr lang="en-US" sz="6154" dirty="0" smtClean="0"/>
              <a:t>Ages &amp; Stages Questionnaire (ASQ)</a:t>
            </a:r>
          </a:p>
          <a:p>
            <a:pPr lvl="1"/>
            <a:r>
              <a:rPr lang="en-US" sz="6154" dirty="0" smtClean="0">
                <a:hlinkClick r:id="rId4"/>
              </a:rPr>
              <a:t>diagram</a:t>
            </a:r>
            <a:endParaRPr lang="en-US" sz="6154" dirty="0" smtClean="0"/>
          </a:p>
          <a:p>
            <a:r>
              <a:rPr lang="en-US" sz="6154" dirty="0" smtClean="0"/>
              <a:t>Child  Development Inventories (CDI)</a:t>
            </a:r>
          </a:p>
          <a:p>
            <a:r>
              <a:rPr lang="en-US" sz="6154" dirty="0" smtClean="0"/>
              <a:t>Kent Inventory of Developmental Skills (KIDS)</a:t>
            </a:r>
          </a:p>
          <a:p>
            <a:r>
              <a:rPr lang="en-US" sz="6154" dirty="0" err="1" smtClean="0"/>
              <a:t>Bayley</a:t>
            </a:r>
            <a:r>
              <a:rPr lang="en-US" sz="6154" dirty="0" smtClean="0"/>
              <a:t> Infant </a:t>
            </a:r>
            <a:r>
              <a:rPr lang="en-US" sz="6154" dirty="0" err="1" smtClean="0"/>
              <a:t>Neurodevelopmental</a:t>
            </a:r>
            <a:r>
              <a:rPr lang="en-US" sz="6154" dirty="0" smtClean="0"/>
              <a:t> Screener Test</a:t>
            </a:r>
          </a:p>
          <a:p>
            <a:r>
              <a:rPr lang="en-US" sz="6154" dirty="0" smtClean="0"/>
              <a:t>Denver Developmental Screening Test II (DDST-II)</a:t>
            </a:r>
          </a:p>
          <a:p>
            <a:r>
              <a:rPr lang="en-US" sz="6154" dirty="0" smtClean="0"/>
              <a:t>Parents Evaluation of Developmental Status (PEDS)</a:t>
            </a:r>
          </a:p>
          <a:p>
            <a:r>
              <a:rPr lang="en-US" sz="6154" dirty="0" err="1" smtClean="0"/>
              <a:t>Batelle</a:t>
            </a:r>
            <a:r>
              <a:rPr lang="en-US" sz="6154" dirty="0" smtClean="0"/>
              <a:t> Developmental Inventory Screening Tests (BDIST)</a:t>
            </a:r>
          </a:p>
          <a:p>
            <a:r>
              <a:rPr lang="en-US" sz="6154" b="1" dirty="0" smtClean="0">
                <a:hlinkClick r:id="rId5"/>
              </a:rPr>
              <a:t>Questionnaire</a:t>
            </a:r>
            <a:endParaRPr lang="en-US" sz="6154" b="1" dirty="0" smtClean="0"/>
          </a:p>
          <a:p>
            <a:pPr>
              <a:buNone/>
            </a:pPr>
            <a:endParaRPr lang="en-US" sz="6154" b="1" smtClean="0"/>
          </a:p>
          <a:p>
            <a:pPr>
              <a:buNone/>
            </a:pPr>
            <a:r>
              <a:rPr lang="en-US" sz="6154" b="1" smtClean="0"/>
              <a:t>Multidomain</a:t>
            </a:r>
            <a:r>
              <a:rPr lang="en-US" sz="6154" b="1" dirty="0" smtClean="0"/>
              <a:t> and specific tests</a:t>
            </a:r>
          </a:p>
          <a:p>
            <a:pPr>
              <a:buNone/>
            </a:pPr>
            <a:r>
              <a:rPr lang="en-US" sz="6154" b="1" dirty="0" smtClean="0"/>
              <a:t>Failure of tests result in more diagnostic evaluation and possibly early intervention services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Individualized Family Service Plan (IFSP)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12" y="2426983"/>
            <a:ext cx="7381127" cy="2461722"/>
          </a:xfrm>
        </p:spPr>
        <p:txBody>
          <a:bodyPr numCol="2">
            <a:normAutofit fontScale="62500" lnSpcReduction="20000"/>
          </a:bodyPr>
          <a:lstStyle/>
          <a:p>
            <a:r>
              <a:rPr lang="en-US" sz="3636" dirty="0" smtClean="0"/>
              <a:t>PLOPS</a:t>
            </a:r>
            <a:endParaRPr lang="en-US" sz="3636" dirty="0" smtClean="0"/>
          </a:p>
          <a:p>
            <a:r>
              <a:rPr lang="en-US" sz="3636" dirty="0" smtClean="0"/>
              <a:t>Family information</a:t>
            </a:r>
          </a:p>
          <a:p>
            <a:r>
              <a:rPr lang="en-US" sz="3636" dirty="0" smtClean="0"/>
              <a:t>Results expected</a:t>
            </a:r>
          </a:p>
          <a:p>
            <a:r>
              <a:rPr lang="en-US" sz="3636" dirty="0" smtClean="0"/>
              <a:t>Early intervention services </a:t>
            </a:r>
            <a:r>
              <a:rPr lang="en-US" sz="3636" dirty="0" smtClean="0"/>
              <a:t>needed</a:t>
            </a:r>
          </a:p>
          <a:p>
            <a:r>
              <a:rPr lang="en-US" sz="3636" dirty="0" smtClean="0"/>
              <a:t>When/where/how often services are provided</a:t>
            </a:r>
          </a:p>
          <a:p>
            <a:r>
              <a:rPr lang="en-US" sz="3636" dirty="0" smtClean="0"/>
              <a:t>Who pays for services</a:t>
            </a:r>
          </a:p>
          <a:p>
            <a:r>
              <a:rPr lang="en-US" sz="3636" dirty="0" smtClean="0"/>
              <a:t>Service Coordinator</a:t>
            </a:r>
          </a:p>
          <a:p>
            <a:r>
              <a:rPr lang="en-US" sz="3636" dirty="0" smtClean="0"/>
              <a:t>Transition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174" y="1780652"/>
            <a:ext cx="562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IFSP must include the following: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3467" y="5391764"/>
            <a:ext cx="657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Sample IFSP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190</TotalTime>
  <Words>798</Words>
  <Application>Microsoft Macintosh PowerPoint</Application>
  <PresentationFormat>On-screen Show (4:3)</PresentationFormat>
  <Paragraphs>131</Paragraphs>
  <Slides>15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Habitat</vt:lpstr>
      <vt:lpstr>Assessment of Developmental Disorders (0-6 yrs)</vt:lpstr>
      <vt:lpstr>What is a Developmental Disorder?</vt:lpstr>
      <vt:lpstr>Developmental Disorders</vt:lpstr>
      <vt:lpstr>Global Developmental Delays (GDD)</vt:lpstr>
      <vt:lpstr>Facts about Developmental Disorders</vt:lpstr>
      <vt:lpstr>Activity</vt:lpstr>
      <vt:lpstr>Developmental Monitoring</vt:lpstr>
      <vt:lpstr>Developmental Screening What happens when a child  misses these milestones?</vt:lpstr>
      <vt:lpstr>Individualized Family Service Plan (IFSP)</vt:lpstr>
      <vt:lpstr>IFSP vs IEP</vt:lpstr>
      <vt:lpstr>Early Intervention Services</vt:lpstr>
      <vt:lpstr>Early Intervention Services</vt:lpstr>
      <vt:lpstr>Activity – Mirror, Mirror</vt:lpstr>
      <vt:lpstr>Conclusion</vt:lpstr>
      <vt:lpstr>Sources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Developmental Disorders (0-6 yrs)</dc:title>
  <dc:creator>Mary Kate Bueltmann</dc:creator>
  <cp:lastModifiedBy>Mary Kate Bueltmann</cp:lastModifiedBy>
  <cp:revision>3</cp:revision>
  <dcterms:created xsi:type="dcterms:W3CDTF">2013-04-15T22:41:43Z</dcterms:created>
  <dcterms:modified xsi:type="dcterms:W3CDTF">2013-04-15T23:16:46Z</dcterms:modified>
</cp:coreProperties>
</file>