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77" r:id="rId3"/>
    <p:sldId id="257" r:id="rId4"/>
    <p:sldId id="258" r:id="rId5"/>
    <p:sldId id="259" r:id="rId6"/>
    <p:sldId id="260" r:id="rId7"/>
    <p:sldId id="261" r:id="rId8"/>
    <p:sldId id="262" r:id="rId9"/>
    <p:sldId id="263" r:id="rId10"/>
    <p:sldId id="264" r:id="rId11"/>
    <p:sldId id="265" r:id="rId12"/>
    <p:sldId id="268" r:id="rId13"/>
    <p:sldId id="269" r:id="rId14"/>
    <p:sldId id="270" r:id="rId15"/>
    <p:sldId id="266" r:id="rId16"/>
    <p:sldId id="267" r:id="rId17"/>
    <p:sldId id="271" r:id="rId18"/>
    <p:sldId id="272" r:id="rId19"/>
    <p:sldId id="273" r:id="rId20"/>
    <p:sldId id="274" r:id="rId21"/>
    <p:sldId id="275"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2" name="Freeform 6" title="Page Number Shape"/>
          <p:cNvSpPr/>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088913" y="1143293"/>
            <a:ext cx="7034362" cy="4268965"/>
          </a:xfrm>
        </p:spPr>
        <p:txBody>
          <a:bodyPr anchor="t">
            <a:normAutofit/>
          </a:bodyPr>
          <a:lstStyle>
            <a:lvl1pPr algn="l">
              <a:lnSpc>
                <a:spcPct val="85000"/>
              </a:lnSpc>
              <a:defRPr sz="77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88914" y="5537925"/>
            <a:ext cx="703436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88913" y="6314440"/>
            <a:ext cx="1596622" cy="365125"/>
          </a:xfrm>
        </p:spPr>
        <p:txBody>
          <a:bodyPr/>
          <a:lstStyle>
            <a:lvl1pPr algn="l">
              <a:defRPr sz="1200">
                <a:solidFill>
                  <a:schemeClr val="tx2"/>
                </a:solidFill>
              </a:defRPr>
            </a:lvl1pPr>
          </a:lstStyle>
          <a:p>
            <a:fld id="{C657A6B2-375A-4D58-B3F0-D20C2190197D}" type="datetimeFigureOut">
              <a:rPr lang="en-US" smtClean="0"/>
              <a:t>5/12/2016</a:t>
            </a:fld>
            <a:endParaRPr lang="en-US" dirty="0"/>
          </a:p>
        </p:txBody>
      </p:sp>
      <p:sp>
        <p:nvSpPr>
          <p:cNvPr id="5" name="Footer Placeholder 4"/>
          <p:cNvSpPr>
            <a:spLocks noGrp="1"/>
          </p:cNvSpPr>
          <p:nvPr>
            <p:ph type="ftr" sz="quarter" idx="11"/>
          </p:nvPr>
        </p:nvSpPr>
        <p:spPr>
          <a:xfrm>
            <a:off x="3000591" y="6314440"/>
            <a:ext cx="5122683" cy="365125"/>
          </a:xfrm>
        </p:spPr>
        <p:txBody>
          <a:bodyPr/>
          <a:lstStyle>
            <a:lvl1pPr algn="l">
              <a:defRPr b="0">
                <a:solidFill>
                  <a:schemeClr val="tx2"/>
                </a:solidFill>
              </a:defRPr>
            </a:lvl1pPr>
          </a:lstStyle>
          <a:p>
            <a:endParaRPr lang="en-US" dirty="0"/>
          </a:p>
        </p:txBody>
      </p:sp>
      <p:sp>
        <p:nvSpPr>
          <p:cNvPr id="6" name="Slide Number Placeholder 5"/>
          <p:cNvSpPr>
            <a:spLocks noGrp="1"/>
          </p:cNvSpPr>
          <p:nvPr>
            <p:ph type="sldNum" sz="quarter" idx="12"/>
          </p:nvPr>
        </p:nvSpPr>
        <p:spPr>
          <a:xfrm>
            <a:off x="11784011" y="1416216"/>
            <a:ext cx="407988" cy="365125"/>
          </a:xfrm>
        </p:spPr>
        <p:txBody>
          <a:bodyPr/>
          <a:lstStyle>
            <a:lvl1pPr algn="r">
              <a:defRPr>
                <a:solidFill>
                  <a:schemeClr val="bg2"/>
                </a:solidFill>
              </a:defRPr>
            </a:lvl1pPr>
          </a:lstStyle>
          <a:p>
            <a:fld id="{7E9CC032-59C3-4513-8328-27434ACCFEA3}" type="slidenum">
              <a:rPr lang="en-US" smtClean="0"/>
              <a:t>‹#›</a:t>
            </a:fld>
            <a:endParaRPr lang="en-US" dirty="0"/>
          </a:p>
        </p:txBody>
      </p:sp>
      <p:cxnSp>
        <p:nvCxnSpPr>
          <p:cNvPr id="9" name="Straight Connector 8" title="Verticle Rule Line"/>
          <p:cNvCxnSpPr/>
          <p:nvPr/>
        </p:nvCxnSpPr>
        <p:spPr>
          <a:xfrm>
            <a:off x="773855"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979056"/>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81600" y="640080"/>
            <a:ext cx="6248398" cy="558414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57A6B2-375A-4D58-B3F0-D20C2190197D}" type="datetimeFigureOut">
              <a:rPr lang="en-US" smtClean="0"/>
              <a:t>5/12/2016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9CC032-59C3-4513-8328-27434ACCFEA3}" type="slidenum">
              <a:rPr lang="en-US" smtClean="0"/>
              <a:t>‹#›</a:t>
            </a:fld>
            <a:endParaRPr lang="en-US" dirty="0"/>
          </a:p>
        </p:txBody>
      </p:sp>
    </p:spTree>
    <p:extLst>
      <p:ext uri="{BB962C8B-B14F-4D97-AF65-F5344CB8AC3E}">
        <p14:creationId xmlns:p14="http://schemas.microsoft.com/office/powerpoint/2010/main" val="385427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7990765" y="642931"/>
            <a:ext cx="2446670" cy="467810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642932"/>
            <a:ext cx="7070678" cy="467810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536187" y="5927131"/>
            <a:ext cx="3814856" cy="365125"/>
          </a:xfrm>
        </p:spPr>
        <p:txBody>
          <a:bodyPr/>
          <a:lstStyle/>
          <a:p>
            <a:fld id="{C657A6B2-375A-4D58-B3F0-D20C2190197D}" type="datetimeFigureOut">
              <a:rPr lang="en-US" smtClean="0"/>
              <a:t>5/12/2016</a:t>
            </a:fld>
            <a:endParaRPr lang="en-US" dirty="0"/>
          </a:p>
        </p:txBody>
      </p:sp>
      <p:sp>
        <p:nvSpPr>
          <p:cNvPr id="5" name="Footer Placeholder 4"/>
          <p:cNvSpPr>
            <a:spLocks noGrp="1"/>
          </p:cNvSpPr>
          <p:nvPr>
            <p:ph type="ftr" sz="quarter" idx="11"/>
          </p:nvPr>
        </p:nvSpPr>
        <p:spPr>
          <a:xfrm>
            <a:off x="6536187" y="6315949"/>
            <a:ext cx="3814856" cy="365125"/>
          </a:xfrm>
        </p:spPr>
        <p:txBody>
          <a:bodyPr/>
          <a:lstStyle/>
          <a:p>
            <a:endParaRPr lang="en-US" dirty="0"/>
          </a:p>
        </p:txBody>
      </p:sp>
      <p:sp>
        <p:nvSpPr>
          <p:cNvPr id="6" name="Slide Number Placeholder 5"/>
          <p:cNvSpPr>
            <a:spLocks noGrp="1"/>
          </p:cNvSpPr>
          <p:nvPr>
            <p:ph type="sldNum" sz="quarter" idx="12"/>
          </p:nvPr>
        </p:nvSpPr>
        <p:spPr>
          <a:xfrm>
            <a:off x="11784011" y="5607592"/>
            <a:ext cx="407988" cy="365125"/>
          </a:xfrm>
        </p:spPr>
        <p:txBody>
          <a:bodyPr/>
          <a:lstStyle/>
          <a:p>
            <a:fld id="{7E9CC032-59C3-4513-8328-27434ACCFEA3}" type="slidenum">
              <a:rPr lang="en-US" smtClean="0"/>
              <a:t>‹#›</a:t>
            </a:fld>
            <a:endParaRPr lang="en-US" dirty="0"/>
          </a:p>
        </p:txBody>
      </p:sp>
      <p:cxnSp>
        <p:nvCxnSpPr>
          <p:cNvPr id="13" name="Straight Connector 12" title="Horizontal Rule Line"/>
          <p:cNvCxnSpPr/>
          <p:nvPr/>
        </p:nvCxnSpPr>
        <p:spPr>
          <a:xfrm>
            <a:off x="0" y="6199730"/>
            <a:ext cx="10260011"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9630976"/>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57A6B2-375A-4D58-B3F0-D20C2190197D}" type="datetimeFigureOut">
              <a:rPr lang="en-US" smtClean="0"/>
              <a:t>5/12/2016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9CC032-59C3-4513-8328-27434ACCFEA3}" type="slidenum">
              <a:rPr lang="en-US" smtClean="0"/>
              <a:t>‹#›</a:t>
            </a:fld>
            <a:endParaRPr lang="en-US" dirty="0"/>
          </a:p>
        </p:txBody>
      </p:sp>
    </p:spTree>
    <p:extLst>
      <p:ext uri="{BB962C8B-B14F-4D97-AF65-F5344CB8AC3E}">
        <p14:creationId xmlns:p14="http://schemas.microsoft.com/office/powerpoint/2010/main" val="3837485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title="Page Number Shape"/>
          <p:cNvSpPr/>
          <p:nvPr/>
        </p:nvSpPr>
        <p:spPr bwMode="auto">
          <a:xfrm>
            <a:off x="11784011"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947673" y="2571722"/>
            <a:ext cx="8296654"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947673" y="1393748"/>
            <a:ext cx="8401429"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742955" y="6314439"/>
            <a:ext cx="1596622" cy="365125"/>
          </a:xfrm>
        </p:spPr>
        <p:txBody>
          <a:bodyPr/>
          <a:lstStyle>
            <a:lvl1pPr>
              <a:defRPr sz="1200">
                <a:solidFill>
                  <a:schemeClr val="tx1">
                    <a:lumMod val="85000"/>
                    <a:lumOff val="15000"/>
                  </a:schemeClr>
                </a:solidFill>
              </a:defRPr>
            </a:lvl1pPr>
          </a:lstStyle>
          <a:p>
            <a:fld id="{C657A6B2-375A-4D58-B3F0-D20C2190197D}" type="datetimeFigureOut">
              <a:rPr lang="en-US" smtClean="0"/>
              <a:t>5/12/2016</a:t>
            </a:fld>
            <a:endParaRPr lang="en-US" dirty="0"/>
          </a:p>
        </p:txBody>
      </p:sp>
      <p:sp>
        <p:nvSpPr>
          <p:cNvPr id="5" name="Footer Placeholder 4"/>
          <p:cNvSpPr>
            <a:spLocks noGrp="1"/>
          </p:cNvSpPr>
          <p:nvPr>
            <p:ph type="ftr" sz="quarter" idx="11"/>
          </p:nvPr>
        </p:nvSpPr>
        <p:spPr>
          <a:xfrm>
            <a:off x="1947673" y="6314440"/>
            <a:ext cx="6480226" cy="365125"/>
          </a:xfrm>
        </p:spPr>
        <p:txBody>
          <a:bodyPr/>
          <a:lstStyle>
            <a:lvl1pPr>
              <a:defRPr b="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11784011" y="1620760"/>
            <a:ext cx="407988" cy="365125"/>
          </a:xfrm>
        </p:spPr>
        <p:txBody>
          <a:bodyPr/>
          <a:lstStyle>
            <a:lvl1pPr>
              <a:defRPr>
                <a:solidFill>
                  <a:schemeClr val="bg2"/>
                </a:solidFill>
              </a:defRPr>
            </a:lvl1pPr>
          </a:lstStyle>
          <a:p>
            <a:fld id="{7E9CC032-59C3-4513-8328-27434ACCFEA3}" type="slidenum">
              <a:rPr lang="en-US" smtClean="0"/>
              <a:t>‹#›</a:t>
            </a:fld>
            <a:endParaRPr lang="en-US" dirty="0"/>
          </a:p>
        </p:txBody>
      </p:sp>
      <p:cxnSp>
        <p:nvCxnSpPr>
          <p:cNvPr id="10" name="Straight Connector 9" title="Horizontal Rule Line"/>
          <p:cNvCxnSpPr/>
          <p:nvPr/>
        </p:nvCxnSpPr>
        <p:spPr>
          <a:xfrm flipH="1">
            <a:off x="1" y="6178167"/>
            <a:ext cx="10244326"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3627593"/>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81600" y="540628"/>
            <a:ext cx="6248400" cy="248894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3712467"/>
            <a:ext cx="6248400" cy="248222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657A6B2-375A-4D58-B3F0-D20C2190197D}" type="datetimeFigureOut">
              <a:rPr lang="en-US" smtClean="0"/>
              <a:t>5/12/2016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9CC032-59C3-4513-8328-27434ACCFEA3}" type="slidenum">
              <a:rPr lang="en-US" smtClean="0"/>
              <a:t>‹#›</a:t>
            </a:fld>
            <a:endParaRPr lang="en-US" dirty="0"/>
          </a:p>
        </p:txBody>
      </p:sp>
    </p:spTree>
    <p:extLst>
      <p:ext uri="{BB962C8B-B14F-4D97-AF65-F5344CB8AC3E}">
        <p14:creationId xmlns:p14="http://schemas.microsoft.com/office/powerpoint/2010/main" val="3571776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7784"/>
            <a:ext cx="3831336" cy="49560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181600" y="558065"/>
            <a:ext cx="6245352"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181600" y="1526671"/>
            <a:ext cx="6245352" cy="17556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81600" y="3700826"/>
            <a:ext cx="62484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181600" y="4669432"/>
            <a:ext cx="6245352" cy="17556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657A6B2-375A-4D58-B3F0-D20C2190197D}" type="datetimeFigureOut">
              <a:rPr lang="en-US" smtClean="0"/>
              <a:t>5/12/2016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E9CC032-59C3-4513-8328-27434ACCFEA3}" type="slidenum">
              <a:rPr lang="en-US" smtClean="0"/>
              <a:t>‹#›</a:t>
            </a:fld>
            <a:endParaRPr lang="en-US" dirty="0"/>
          </a:p>
        </p:txBody>
      </p:sp>
    </p:spTree>
    <p:extLst>
      <p:ext uri="{BB962C8B-B14F-4D97-AF65-F5344CB8AC3E}">
        <p14:creationId xmlns:p14="http://schemas.microsoft.com/office/powerpoint/2010/main" val="1667416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657A6B2-375A-4D58-B3F0-D20C2190197D}" type="datetimeFigureOut">
              <a:rPr lang="en-US" smtClean="0"/>
              <a:t>5/12/2016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E9CC032-59C3-4513-8328-27434ACCFEA3}" type="slidenum">
              <a:rPr lang="en-US" smtClean="0"/>
              <a:t>‹#›</a:t>
            </a:fld>
            <a:endParaRPr lang="en-US" dirty="0"/>
          </a:p>
        </p:txBody>
      </p:sp>
    </p:spTree>
    <p:extLst>
      <p:ext uri="{BB962C8B-B14F-4D97-AF65-F5344CB8AC3E}">
        <p14:creationId xmlns:p14="http://schemas.microsoft.com/office/powerpoint/2010/main" val="1329949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57A6B2-375A-4D58-B3F0-D20C2190197D}" type="datetimeFigureOut">
              <a:rPr lang="en-US" smtClean="0"/>
              <a:t>5/12/2016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E9CC032-59C3-4513-8328-27434ACCFEA3}" type="slidenum">
              <a:rPr lang="en-US" smtClean="0"/>
              <a:t>‹#›</a:t>
            </a:fld>
            <a:endParaRPr lang="en-US" dirty="0"/>
          </a:p>
        </p:txBody>
      </p:sp>
    </p:spTree>
    <p:extLst>
      <p:ext uri="{BB962C8B-B14F-4D97-AF65-F5344CB8AC3E}">
        <p14:creationId xmlns:p14="http://schemas.microsoft.com/office/powerpoint/2010/main" val="1013949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5479"/>
            <a:ext cx="3838776" cy="1921022"/>
          </a:xfrm>
        </p:spPr>
        <p:txBody>
          <a:bodyPr anchor="t">
            <a:noAutofit/>
          </a:bodyPr>
          <a:lstStyle>
            <a:lvl1pPr>
              <a:lnSpc>
                <a:spcPct val="93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181600" y="564147"/>
            <a:ext cx="62484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0" y="2621512"/>
            <a:ext cx="3838776"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657A6B2-375A-4D58-B3F0-D20C2190197D}" type="datetimeFigureOut">
              <a:rPr lang="en-US" smtClean="0"/>
              <a:t>5/12/2016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9CC032-59C3-4513-8328-27434ACCFEA3}" type="slidenum">
              <a:rPr lang="en-US" smtClean="0"/>
              <a:t>‹#›</a:t>
            </a:fld>
            <a:endParaRPr lang="en-US" dirty="0"/>
          </a:p>
        </p:txBody>
      </p:sp>
    </p:spTree>
    <p:extLst>
      <p:ext uri="{BB962C8B-B14F-4D97-AF65-F5344CB8AC3E}">
        <p14:creationId xmlns:p14="http://schemas.microsoft.com/office/powerpoint/2010/main" val="2876429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557261"/>
            <a:ext cx="3840480" cy="1919239"/>
          </a:xfrm>
        </p:spPr>
        <p:txBody>
          <a:bodyPr anchor="t">
            <a:noAutofit/>
          </a:bodyPr>
          <a:lstStyle>
            <a:lvl1pPr>
              <a:lnSpc>
                <a:spcPct val="93000"/>
              </a:lnSpc>
              <a:defRPr sz="40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57800" y="0"/>
            <a:ext cx="617220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58952" y="2621512"/>
            <a:ext cx="384048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657A6B2-375A-4D58-B3F0-D20C2190197D}" type="datetimeFigureOut">
              <a:rPr lang="en-US" smtClean="0"/>
              <a:t>5/12/2016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9CC032-59C3-4513-8328-27434ACCFEA3}" type="slidenum">
              <a:rPr lang="en-US" smtClean="0"/>
              <a:t>‹#›</a:t>
            </a:fld>
            <a:endParaRPr lang="en-US" dirty="0"/>
          </a:p>
        </p:txBody>
      </p:sp>
    </p:spTree>
    <p:extLst>
      <p:ext uri="{BB962C8B-B14F-4D97-AF65-F5344CB8AC3E}">
        <p14:creationId xmlns:p14="http://schemas.microsoft.com/office/powerpoint/2010/main" val="3161912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762000" y="559678"/>
            <a:ext cx="3833906" cy="495249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81600" y="569066"/>
            <a:ext cx="6248398" cy="565515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1" y="5930060"/>
            <a:ext cx="3814856"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657A6B2-375A-4D58-B3F0-D20C2190197D}" type="datetimeFigureOut">
              <a:rPr lang="en-US" smtClean="0"/>
              <a:t>5/12/2016</a:t>
            </a:fld>
            <a:endParaRPr lang="en-US" dirty="0"/>
          </a:p>
        </p:txBody>
      </p:sp>
      <p:sp>
        <p:nvSpPr>
          <p:cNvPr id="5" name="Footer Placeholder 4"/>
          <p:cNvSpPr>
            <a:spLocks noGrp="1"/>
          </p:cNvSpPr>
          <p:nvPr>
            <p:ph type="ftr" sz="quarter" idx="3"/>
          </p:nvPr>
        </p:nvSpPr>
        <p:spPr>
          <a:xfrm>
            <a:off x="762001" y="6314440"/>
            <a:ext cx="3814856"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dirty="0"/>
          </a:p>
        </p:txBody>
      </p:sp>
      <p:sp>
        <p:nvSpPr>
          <p:cNvPr id="6" name="Slide Number Placeholder 5"/>
          <p:cNvSpPr>
            <a:spLocks noGrp="1"/>
          </p:cNvSpPr>
          <p:nvPr>
            <p:ph type="sldNum" sz="quarter" idx="4"/>
          </p:nvPr>
        </p:nvSpPr>
        <p:spPr>
          <a:xfrm>
            <a:off x="11784011" y="5607592"/>
            <a:ext cx="407988"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7E9CC032-59C3-4513-8328-27434ACCFEA3}" type="slidenum">
              <a:rPr lang="en-US" smtClean="0"/>
              <a:t>‹#›</a:t>
            </a:fld>
            <a:endParaRPr lang="en-US" dirty="0"/>
          </a:p>
        </p:txBody>
      </p:sp>
      <p:cxnSp>
        <p:nvCxnSpPr>
          <p:cNvPr id="10" name="Straight Connector 9" title="Horizontal Rule Line"/>
          <p:cNvCxnSpPr/>
          <p:nvPr/>
        </p:nvCxnSpPr>
        <p:spPr>
          <a:xfrm>
            <a:off x="0" y="6199730"/>
            <a:ext cx="449580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188886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princetonreview.com/college-advice/college-visits" TargetMode="External"/><Relationship Id="rId2" Type="http://schemas.openxmlformats.org/officeDocument/2006/relationships/hyperlink" Target="https://www.petersons.com/college-search/planning-list-students-parents.aspx" TargetMode="External"/><Relationship Id="rId1" Type="http://schemas.openxmlformats.org/officeDocument/2006/relationships/slideLayout" Target="../slideLayouts/slideLayout3.xml"/><Relationship Id="rId6" Type="http://schemas.openxmlformats.org/officeDocument/2006/relationships/hyperlink" Target="http://www.princetonreview.com/college-advice/college-prep-timeline" TargetMode="External"/><Relationship Id="rId5" Type="http://schemas.openxmlformats.org/officeDocument/2006/relationships/hyperlink" Target="https://www.khanacademy.org/college-admissions/get-started/Introduction-ca/a/master-timeline-college-admissions" TargetMode="External"/><Relationship Id="rId4" Type="http://schemas.openxmlformats.org/officeDocument/2006/relationships/hyperlink" Target="https://bigfuture.collegeboard.org/find-colleges/campus-visit-guid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The College Admission Process</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Cody Johnson</a:t>
            </a:r>
          </a:p>
          <a:p>
            <a:r>
              <a:rPr lang="en-US" dirty="0" smtClean="0"/>
              <a:t>Cohort 17</a:t>
            </a:r>
            <a:endParaRPr lang="en-US" dirty="0"/>
          </a:p>
        </p:txBody>
      </p:sp>
    </p:spTree>
    <p:extLst>
      <p:ext uri="{BB962C8B-B14F-4D97-AF65-F5344CB8AC3E}">
        <p14:creationId xmlns:p14="http://schemas.microsoft.com/office/powerpoint/2010/main" val="3848343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SENIOR</a:t>
            </a:r>
            <a:br>
              <a:rPr lang="en-US" dirty="0" smtClean="0"/>
            </a:br>
            <a:r>
              <a:rPr lang="en-US" dirty="0" smtClean="0"/>
              <a:t>PT. I</a:t>
            </a:r>
            <a:endParaRPr lang="en-US" dirty="0"/>
          </a:p>
        </p:txBody>
      </p:sp>
      <p:sp>
        <p:nvSpPr>
          <p:cNvPr id="3" name="Content Placeholder 2"/>
          <p:cNvSpPr>
            <a:spLocks noGrp="1"/>
          </p:cNvSpPr>
          <p:nvPr>
            <p:ph idx="1"/>
          </p:nvPr>
        </p:nvSpPr>
        <p:spPr/>
        <p:txBody>
          <a:bodyPr/>
          <a:lstStyle/>
          <a:p>
            <a:r>
              <a:rPr lang="en-US" dirty="0" smtClean="0"/>
              <a:t>Apply early</a:t>
            </a:r>
          </a:p>
          <a:p>
            <a:pPr lvl="1"/>
            <a:r>
              <a:rPr lang="en-US" dirty="0" smtClean="0"/>
              <a:t>Every year, students miss out on thousands of scholarship dollars because they miss Early Action application deadlines.  Put the application deadlines on your calendar and submit your applications early</a:t>
            </a:r>
          </a:p>
          <a:p>
            <a:r>
              <a:rPr lang="en-US" dirty="0" smtClean="0"/>
              <a:t>Take standardized tests again to maximize scores</a:t>
            </a:r>
          </a:p>
          <a:p>
            <a:pPr lvl="1"/>
            <a:r>
              <a:rPr lang="en-US" dirty="0" smtClean="0"/>
              <a:t>If you have the ability to test before the Early Action deadline or before the scholarship review deadline, taking another test may prove beneficial for increasing your super score.  </a:t>
            </a:r>
          </a:p>
          <a:p>
            <a:r>
              <a:rPr lang="en-US" dirty="0" smtClean="0"/>
              <a:t>Stay in touch with school counselor</a:t>
            </a:r>
          </a:p>
          <a:p>
            <a:pPr lvl="1"/>
            <a:r>
              <a:rPr lang="en-US" dirty="0" smtClean="0"/>
              <a:t>To ensure that you have met all of your application and scholarship deadlines, work with your school counselor.  She/he will be able to provide you with any necessary information pertaining to applications or financial aid</a:t>
            </a:r>
          </a:p>
          <a:p>
            <a:endParaRPr lang="en-US" dirty="0"/>
          </a:p>
        </p:txBody>
      </p:sp>
    </p:spTree>
    <p:extLst>
      <p:ext uri="{BB962C8B-B14F-4D97-AF65-F5344CB8AC3E}">
        <p14:creationId xmlns:p14="http://schemas.microsoft.com/office/powerpoint/2010/main" val="3727633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SENIOR</a:t>
            </a:r>
            <a:br>
              <a:rPr lang="en-US" dirty="0" smtClean="0"/>
            </a:br>
            <a:r>
              <a:rPr lang="en-US" dirty="0" smtClean="0"/>
              <a:t>PT. II</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Reply to admission decision</a:t>
            </a:r>
          </a:p>
          <a:p>
            <a:pPr lvl="1"/>
            <a:r>
              <a:rPr lang="en-US" dirty="0" smtClean="0"/>
              <a:t>To cement your place in the class, you will need to pay your enrollment deposit. Examine the details of the deposit (Is it refundable? Cost?) before you pay</a:t>
            </a:r>
          </a:p>
          <a:p>
            <a:r>
              <a:rPr lang="en-US" dirty="0" smtClean="0"/>
              <a:t>Start the housing and class registration process</a:t>
            </a:r>
          </a:p>
          <a:p>
            <a:pPr lvl="1"/>
            <a:r>
              <a:rPr lang="en-US" dirty="0" smtClean="0"/>
              <a:t>Early action students often have the ability to begin this process earlier, so keep this in mind as you file your applications</a:t>
            </a:r>
          </a:p>
          <a:p>
            <a:r>
              <a:rPr lang="en-US" dirty="0" smtClean="0"/>
              <a:t>File the FAFSA</a:t>
            </a:r>
          </a:p>
          <a:p>
            <a:pPr lvl="1"/>
            <a:r>
              <a:rPr lang="en-US" dirty="0" smtClean="0"/>
              <a:t>Filing the FAFSA will make you eligible for need-based aid (loans, grants, etc.)</a:t>
            </a:r>
          </a:p>
          <a:p>
            <a:pPr lvl="1"/>
            <a:r>
              <a:rPr lang="en-US" dirty="0" smtClean="0"/>
              <a:t>Even if you think your family makes too much money to be considered, file the FAFSA.  Some grants are based on the family’s financial situation and the academic strength of the applicant.  You may be eligible for grants at one school and not be eligible for grants at another</a:t>
            </a:r>
          </a:p>
          <a:p>
            <a:r>
              <a:rPr lang="en-US" dirty="0" smtClean="0"/>
              <a:t>Take your final visits</a:t>
            </a:r>
          </a:p>
          <a:p>
            <a:pPr lvl="1"/>
            <a:r>
              <a:rPr lang="en-US" dirty="0" smtClean="0"/>
              <a:t>After you’ve paid your deposit(s), visit your top schools to gain additional insight that you may have missed at previous visits or open houses. This is a great time to talk to Admission Counselors or Financial Aid representatives</a:t>
            </a:r>
            <a:endParaRPr lang="en-US" dirty="0"/>
          </a:p>
        </p:txBody>
      </p:sp>
    </p:spTree>
    <p:extLst>
      <p:ext uri="{BB962C8B-B14F-4D97-AF65-F5344CB8AC3E}">
        <p14:creationId xmlns:p14="http://schemas.microsoft.com/office/powerpoint/2010/main" val="15459586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Campus visits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413030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759417" y="569066"/>
            <a:ext cx="10670581" cy="5599259"/>
          </a:xfrm>
        </p:spPr>
        <p:txBody>
          <a:bodyPr>
            <a:normAutofit fontScale="92500" lnSpcReduction="20000"/>
          </a:bodyPr>
          <a:lstStyle/>
          <a:p>
            <a:r>
              <a:rPr lang="en-US" dirty="0" smtClean="0"/>
              <a:t>When visiting a college campus, ask questions pertinent to your own needs</a:t>
            </a:r>
          </a:p>
          <a:p>
            <a:pPr lvl="1"/>
            <a:r>
              <a:rPr lang="en-US" dirty="0" smtClean="0"/>
              <a:t>What size campus will fit my needs best? </a:t>
            </a:r>
            <a:r>
              <a:rPr lang="en-US" dirty="0"/>
              <a:t> </a:t>
            </a:r>
            <a:r>
              <a:rPr lang="en-US" dirty="0" smtClean="0"/>
              <a:t>Do I enjoy the social dynamics of this campus?  Is the campus in a safe location?  Am I too close/too far away from my family?</a:t>
            </a:r>
          </a:p>
          <a:p>
            <a:pPr lvl="1"/>
            <a:r>
              <a:rPr lang="en-US" dirty="0" smtClean="0"/>
              <a:t>Having a list of questions to ask the student ambassador or the admission counselor is an effective way to keep all of your questions in one location</a:t>
            </a:r>
          </a:p>
          <a:p>
            <a:r>
              <a:rPr lang="en-US" dirty="0" smtClean="0"/>
              <a:t>Check the time zone</a:t>
            </a:r>
          </a:p>
          <a:p>
            <a:pPr lvl="1"/>
            <a:r>
              <a:rPr lang="en-US" dirty="0" smtClean="0"/>
              <a:t>If you are visiting a campus that is in a different state, check the time change before you leave.</a:t>
            </a:r>
          </a:p>
          <a:p>
            <a:r>
              <a:rPr lang="en-US" dirty="0" smtClean="0"/>
              <a:t>Plan to arrive early in case of construction or on-campus activities</a:t>
            </a:r>
          </a:p>
          <a:p>
            <a:pPr lvl="1"/>
            <a:r>
              <a:rPr lang="en-US" dirty="0" smtClean="0"/>
              <a:t>Campus parking can often be difficult to navigate.  Plan to arrive early to avoid a late rush to a parking spot</a:t>
            </a:r>
          </a:p>
          <a:p>
            <a:r>
              <a:rPr lang="en-US" dirty="0" smtClean="0"/>
              <a:t>Sit in on a class</a:t>
            </a:r>
          </a:p>
          <a:p>
            <a:pPr lvl="1"/>
            <a:r>
              <a:rPr lang="en-US" dirty="0" smtClean="0"/>
              <a:t>If you have the ability to sit in on a class, take advantage of this opportunity.  This will give you an idea as to how classes are conducted on a given campus</a:t>
            </a:r>
          </a:p>
          <a:p>
            <a:r>
              <a:rPr lang="en-US" dirty="0" smtClean="0"/>
              <a:t>Talk to the Financial Aid Office</a:t>
            </a:r>
          </a:p>
          <a:p>
            <a:pPr lvl="1"/>
            <a:r>
              <a:rPr lang="en-US" dirty="0" smtClean="0"/>
              <a:t>If you have questions about scholarships, grants, merit awards, talent awards, leadership awards, departmental scholarships, or special circumstances, talk to a financial aid representative to see how the process works on their specific campus</a:t>
            </a:r>
          </a:p>
          <a:p>
            <a:endParaRPr lang="en-US" dirty="0"/>
          </a:p>
        </p:txBody>
      </p:sp>
    </p:spTree>
    <p:extLst>
      <p:ext uri="{BB962C8B-B14F-4D97-AF65-F5344CB8AC3E}">
        <p14:creationId xmlns:p14="http://schemas.microsoft.com/office/powerpoint/2010/main" val="25424208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7905" y="569066"/>
            <a:ext cx="10562093" cy="5552765"/>
          </a:xfrm>
        </p:spPr>
        <p:txBody>
          <a:bodyPr>
            <a:normAutofit fontScale="92500" lnSpcReduction="10000"/>
          </a:bodyPr>
          <a:lstStyle/>
          <a:p>
            <a:r>
              <a:rPr lang="en-US" dirty="0" smtClean="0"/>
              <a:t>Determine the right visit for you</a:t>
            </a:r>
          </a:p>
          <a:p>
            <a:pPr lvl="1"/>
            <a:r>
              <a:rPr lang="en-US" dirty="0" smtClean="0"/>
              <a:t>If you are a fan of one-on-one interaction, schedule a meeting with an admission counselor</a:t>
            </a:r>
          </a:p>
          <a:p>
            <a:pPr lvl="1"/>
            <a:r>
              <a:rPr lang="en-US" dirty="0" smtClean="0"/>
              <a:t>If you want to see campus alongside a large group of prospective students, an open house may fit your needs</a:t>
            </a:r>
          </a:p>
          <a:p>
            <a:pPr lvl="1"/>
            <a:r>
              <a:rPr lang="en-US" dirty="0" smtClean="0"/>
              <a:t>If you want to experience a campus event, look at the visit options to see if there is an athletic event or performing arts event that coincides with your desired visit date</a:t>
            </a:r>
          </a:p>
          <a:p>
            <a:r>
              <a:rPr lang="en-US" dirty="0" smtClean="0"/>
              <a:t>Spend the night</a:t>
            </a:r>
          </a:p>
          <a:p>
            <a:pPr lvl="1"/>
            <a:r>
              <a:rPr lang="en-US" dirty="0" smtClean="0"/>
              <a:t>While some campuses do not offer an overnight visit, others will sponsor this type of visit through their admission office.  This will allow you to see a full day on campus through the eyes of a current student</a:t>
            </a:r>
          </a:p>
          <a:p>
            <a:r>
              <a:rPr lang="en-US" dirty="0" smtClean="0"/>
              <a:t>Take time to explore the campus by yourself</a:t>
            </a:r>
          </a:p>
          <a:p>
            <a:pPr lvl="1"/>
            <a:r>
              <a:rPr lang="en-US" dirty="0" smtClean="0"/>
              <a:t>If you are visiting a campus by yourself or with your family, venture off the pre-determined tour path to explore aspects of campus that interest you.  You may only have one opportunity to visit campus, so make the most of your time</a:t>
            </a:r>
          </a:p>
          <a:p>
            <a:r>
              <a:rPr lang="en-US" dirty="0" smtClean="0"/>
              <a:t>Take pictures of the dorm room</a:t>
            </a:r>
          </a:p>
          <a:p>
            <a:pPr lvl="1"/>
            <a:r>
              <a:rPr lang="en-US" dirty="0" smtClean="0"/>
              <a:t>Taking pictures of the dorm room will allow you to get an idea as to what will be feasible to bring to campus.  Some schools provide measurements and drawings of room concepts on their website.  Taking pictures will enhance your ability to plan the room layout with your roommate over the summer</a:t>
            </a:r>
          </a:p>
        </p:txBody>
      </p:sp>
    </p:spTree>
    <p:extLst>
      <p:ext uri="{BB962C8B-B14F-4D97-AF65-F5344CB8AC3E}">
        <p14:creationId xmlns:p14="http://schemas.microsoft.com/office/powerpoint/2010/main" val="31613208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process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1802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HOLISTIC</a:t>
            </a:r>
            <a:br>
              <a:rPr lang="en-US" dirty="0" smtClean="0"/>
            </a:br>
            <a:r>
              <a:rPr lang="en-US" dirty="0" smtClean="0"/>
              <a:t>REVIEW</a:t>
            </a:r>
            <a:endParaRPr lang="en-US" dirty="0"/>
          </a:p>
        </p:txBody>
      </p:sp>
      <p:sp>
        <p:nvSpPr>
          <p:cNvPr id="3" name="Content Placeholder 2"/>
          <p:cNvSpPr>
            <a:spLocks noGrp="1"/>
          </p:cNvSpPr>
          <p:nvPr>
            <p:ph idx="1"/>
          </p:nvPr>
        </p:nvSpPr>
        <p:spPr/>
        <p:txBody>
          <a:bodyPr>
            <a:normAutofit lnSpcReduction="10000"/>
          </a:bodyPr>
          <a:lstStyle/>
          <a:p>
            <a:r>
              <a:rPr lang="en-US" dirty="0" smtClean="0"/>
              <a:t>Comprehensive breakdown of every component of an application</a:t>
            </a:r>
          </a:p>
          <a:p>
            <a:r>
              <a:rPr lang="en-US" dirty="0" smtClean="0"/>
              <a:t>Often, admission offices will say, “We read everything.” </a:t>
            </a:r>
          </a:p>
          <a:p>
            <a:r>
              <a:rPr lang="en-US" dirty="0" smtClean="0"/>
              <a:t>Allows colleges to connect with students by examining their academic record, experiences shared through the essay, and activities listed on the resume</a:t>
            </a:r>
          </a:p>
          <a:p>
            <a:r>
              <a:rPr lang="en-US" dirty="0" smtClean="0"/>
              <a:t>Not all schools can engage in holistic review</a:t>
            </a:r>
          </a:p>
          <a:p>
            <a:pPr lvl="1"/>
            <a:r>
              <a:rPr lang="en-US" dirty="0" smtClean="0"/>
              <a:t>Often used at smaller, private schools or liberal arts schools</a:t>
            </a:r>
          </a:p>
          <a:p>
            <a:r>
              <a:rPr lang="en-US" dirty="0" smtClean="0"/>
              <a:t>Be sure that you are including only information that you want the Admission Office to see in the application</a:t>
            </a:r>
          </a:p>
          <a:p>
            <a:r>
              <a:rPr lang="en-US" dirty="0" smtClean="0"/>
              <a:t>If the Admission Counselor notices a red flag (discipline report, strange grade trend, etc.), the counselor may contact the school counselor or the student directly for clarification</a:t>
            </a:r>
            <a:endParaRPr lang="en-US" dirty="0"/>
          </a:p>
        </p:txBody>
      </p:sp>
    </p:spTree>
    <p:extLst>
      <p:ext uri="{BB962C8B-B14F-4D97-AF65-F5344CB8AC3E}">
        <p14:creationId xmlns:p14="http://schemas.microsoft.com/office/powerpoint/2010/main" val="196421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TRANSCRIPT</a:t>
            </a:r>
            <a:endParaRPr lang="en-US" sz="4000" dirty="0"/>
          </a:p>
        </p:txBody>
      </p:sp>
      <p:sp>
        <p:nvSpPr>
          <p:cNvPr id="3" name="Content Placeholder 2"/>
          <p:cNvSpPr>
            <a:spLocks noGrp="1"/>
          </p:cNvSpPr>
          <p:nvPr>
            <p:ph idx="1"/>
          </p:nvPr>
        </p:nvSpPr>
        <p:spPr/>
        <p:txBody>
          <a:bodyPr>
            <a:normAutofit fontScale="85000" lnSpcReduction="20000"/>
          </a:bodyPr>
          <a:lstStyle/>
          <a:p>
            <a:r>
              <a:rPr lang="en-US" dirty="0" smtClean="0"/>
              <a:t>Academic coursework</a:t>
            </a:r>
          </a:p>
          <a:p>
            <a:pPr lvl="1"/>
            <a:r>
              <a:rPr lang="en-US" dirty="0" smtClean="0"/>
              <a:t>Every course is considered</a:t>
            </a:r>
          </a:p>
          <a:p>
            <a:pPr lvl="1"/>
            <a:r>
              <a:rPr lang="en-US" dirty="0" smtClean="0"/>
              <a:t>Schools want to see a schedule that is heavily rooted in core classes</a:t>
            </a:r>
          </a:p>
          <a:p>
            <a:pPr lvl="2"/>
            <a:r>
              <a:rPr lang="en-US" dirty="0" smtClean="0"/>
              <a:t>4 years of English</a:t>
            </a:r>
          </a:p>
          <a:p>
            <a:pPr lvl="2"/>
            <a:r>
              <a:rPr lang="en-US" dirty="0" smtClean="0"/>
              <a:t>3 years of Math and Science</a:t>
            </a:r>
          </a:p>
          <a:p>
            <a:pPr lvl="2"/>
            <a:r>
              <a:rPr lang="en-US" dirty="0" smtClean="0"/>
              <a:t>2 years of a Social Science</a:t>
            </a:r>
          </a:p>
          <a:p>
            <a:pPr lvl="2"/>
            <a:r>
              <a:rPr lang="en-US" dirty="0" smtClean="0"/>
              <a:t>2-4 years of a Foreign/Modern Language</a:t>
            </a:r>
          </a:p>
          <a:p>
            <a:r>
              <a:rPr lang="en-US" dirty="0" smtClean="0"/>
              <a:t>Rigor</a:t>
            </a:r>
          </a:p>
          <a:p>
            <a:pPr lvl="1"/>
            <a:r>
              <a:rPr lang="en-US" dirty="0" smtClean="0"/>
              <a:t>Are you challenging yourself by taking AP, IB, or dual credit classes?  Schools can see your school profile to see how rigorous your course load is based on current/past applicants from your school</a:t>
            </a:r>
          </a:p>
          <a:p>
            <a:r>
              <a:rPr lang="en-US" dirty="0" smtClean="0"/>
              <a:t>Grade trends</a:t>
            </a:r>
          </a:p>
          <a:p>
            <a:pPr lvl="1"/>
            <a:r>
              <a:rPr lang="en-US" dirty="0" smtClean="0"/>
              <a:t>High level consistency – Performed at a high level, maintained performance throughout high school</a:t>
            </a:r>
          </a:p>
          <a:p>
            <a:pPr lvl="1"/>
            <a:r>
              <a:rPr lang="en-US" dirty="0" smtClean="0"/>
              <a:t>Slow start, great finish – Freshman year was rough, but student was able to steadily build on a shaky first-year performance</a:t>
            </a:r>
          </a:p>
          <a:p>
            <a:pPr lvl="1"/>
            <a:r>
              <a:rPr lang="en-US" dirty="0" smtClean="0"/>
              <a:t>Great start, slow finish – Also called “Senioritis.” Don’t allow this to happen. It may result in a school pulling your scholarship or changing your admission status</a:t>
            </a:r>
            <a:endParaRPr lang="en-US" dirty="0"/>
          </a:p>
        </p:txBody>
      </p:sp>
    </p:spTree>
    <p:extLst>
      <p:ext uri="{BB962C8B-B14F-4D97-AF65-F5344CB8AC3E}">
        <p14:creationId xmlns:p14="http://schemas.microsoft.com/office/powerpoint/2010/main" val="7098648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a:t>
            </a:r>
            <a:br>
              <a:rPr lang="en-US" dirty="0" smtClean="0"/>
            </a:br>
            <a:r>
              <a:rPr lang="en-US" dirty="0" smtClean="0"/>
              <a:t>SCORES</a:t>
            </a:r>
            <a:endParaRPr lang="en-US" dirty="0"/>
          </a:p>
        </p:txBody>
      </p:sp>
      <p:sp>
        <p:nvSpPr>
          <p:cNvPr id="3" name="Content Placeholder 2"/>
          <p:cNvSpPr>
            <a:spLocks noGrp="1"/>
          </p:cNvSpPr>
          <p:nvPr>
            <p:ph idx="1"/>
          </p:nvPr>
        </p:nvSpPr>
        <p:spPr/>
        <p:txBody>
          <a:bodyPr>
            <a:normAutofit lnSpcReduction="10000"/>
          </a:bodyPr>
          <a:lstStyle/>
          <a:p>
            <a:r>
              <a:rPr lang="en-US" dirty="0" smtClean="0"/>
              <a:t>Do you fit the academic profile?</a:t>
            </a:r>
          </a:p>
          <a:p>
            <a:pPr lvl="1"/>
            <a:r>
              <a:rPr lang="en-US" dirty="0" smtClean="0"/>
              <a:t>Note your desired school’s minimum test score requirement or their middle 50% range before applying. </a:t>
            </a:r>
            <a:r>
              <a:rPr lang="en-US" dirty="0"/>
              <a:t> </a:t>
            </a:r>
            <a:r>
              <a:rPr lang="en-US" dirty="0" smtClean="0"/>
              <a:t>This will impact your admission decision</a:t>
            </a:r>
          </a:p>
          <a:p>
            <a:pPr lvl="1"/>
            <a:r>
              <a:rPr lang="en-US" dirty="0" smtClean="0"/>
              <a:t>Some academic programs will require a higher test score than others.  Be mindful of this when you are visiting campus or talking with a faculty member on a campus visit.  This is a great question to ask an Admission Counselor</a:t>
            </a:r>
          </a:p>
          <a:p>
            <a:r>
              <a:rPr lang="en-US" dirty="0" smtClean="0"/>
              <a:t>Super Score</a:t>
            </a:r>
          </a:p>
          <a:p>
            <a:pPr lvl="1"/>
            <a:r>
              <a:rPr lang="en-US" dirty="0" smtClean="0"/>
              <a:t>Best sub-sections are combined to give a maximum composite score</a:t>
            </a:r>
          </a:p>
          <a:p>
            <a:pPr lvl="1"/>
            <a:r>
              <a:rPr lang="en-US" dirty="0" smtClean="0"/>
              <a:t>Super score can be applied to admission and, in some cases, freshman academic scholarship consideration</a:t>
            </a:r>
          </a:p>
          <a:p>
            <a:pPr lvl="1"/>
            <a:r>
              <a:rPr lang="en-US" dirty="0" smtClean="0"/>
              <a:t>Not all schools super score.  Ask about super scoring on your campus visit</a:t>
            </a:r>
          </a:p>
        </p:txBody>
      </p:sp>
    </p:spTree>
    <p:extLst>
      <p:ext uri="{BB962C8B-B14F-4D97-AF65-F5344CB8AC3E}">
        <p14:creationId xmlns:p14="http://schemas.microsoft.com/office/powerpoint/2010/main" val="908175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RESUME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can you bring to your desired campus?  How can you make a campus better?</a:t>
            </a:r>
          </a:p>
          <a:p>
            <a:pPr lvl="1"/>
            <a:r>
              <a:rPr lang="en-US" dirty="0" smtClean="0"/>
              <a:t>Leadership opportunities</a:t>
            </a:r>
          </a:p>
          <a:p>
            <a:pPr lvl="1"/>
            <a:r>
              <a:rPr lang="en-US" dirty="0" smtClean="0"/>
              <a:t>Community service</a:t>
            </a:r>
          </a:p>
          <a:p>
            <a:pPr lvl="1"/>
            <a:r>
              <a:rPr lang="en-US" dirty="0" smtClean="0"/>
              <a:t>Unique experiences pertaining to your intended major or career path</a:t>
            </a:r>
          </a:p>
          <a:p>
            <a:pPr lvl="1"/>
            <a:r>
              <a:rPr lang="en-US" dirty="0" smtClean="0"/>
              <a:t>Professional experiences/Internships</a:t>
            </a:r>
          </a:p>
          <a:p>
            <a:r>
              <a:rPr lang="en-US" dirty="0" smtClean="0"/>
              <a:t>How are resumes used in application review?</a:t>
            </a:r>
          </a:p>
          <a:p>
            <a:pPr lvl="1"/>
            <a:r>
              <a:rPr lang="en-US" dirty="0" smtClean="0"/>
              <a:t>Borderline cases – Resumes are often considered if a student is a borderline admit based on the academic profile</a:t>
            </a:r>
          </a:p>
          <a:p>
            <a:pPr lvl="1"/>
            <a:r>
              <a:rPr lang="en-US" dirty="0" smtClean="0"/>
              <a:t>Scholarship consideration</a:t>
            </a:r>
          </a:p>
          <a:p>
            <a:r>
              <a:rPr lang="en-US" dirty="0" smtClean="0"/>
              <a:t>A strong resume does not erase four years of mediocre or poor academic performance</a:t>
            </a:r>
          </a:p>
          <a:p>
            <a:pPr lvl="1"/>
            <a:r>
              <a:rPr lang="en-US" dirty="0" smtClean="0"/>
              <a:t>Resumes only enhance the application.  The academic performance will always be the foundation upon which the admission decision is built</a:t>
            </a:r>
          </a:p>
        </p:txBody>
      </p:sp>
    </p:spTree>
    <p:extLst>
      <p:ext uri="{BB962C8B-B14F-4D97-AF65-F5344CB8AC3E}">
        <p14:creationId xmlns:p14="http://schemas.microsoft.com/office/powerpoint/2010/main" val="42841445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7673" y="200482"/>
            <a:ext cx="8296654" cy="1163369"/>
          </a:xfrm>
        </p:spPr>
        <p:txBody>
          <a:bodyPr/>
          <a:lstStyle/>
          <a:p>
            <a:r>
              <a:rPr lang="en-US" dirty="0" smtClean="0"/>
              <a:t>Disclaimer</a:t>
            </a:r>
            <a:endParaRPr lang="en-US" dirty="0"/>
          </a:p>
        </p:txBody>
      </p:sp>
      <p:sp>
        <p:nvSpPr>
          <p:cNvPr id="3" name="Text Placeholder 2"/>
          <p:cNvSpPr>
            <a:spLocks noGrp="1"/>
          </p:cNvSpPr>
          <p:nvPr>
            <p:ph type="body" idx="1"/>
          </p:nvPr>
        </p:nvSpPr>
        <p:spPr>
          <a:xfrm>
            <a:off x="1842898" y="1363851"/>
            <a:ext cx="8401429" cy="4494508"/>
          </a:xfrm>
        </p:spPr>
        <p:txBody>
          <a:bodyPr/>
          <a:lstStyle/>
          <a:p>
            <a:r>
              <a:rPr lang="en-US" dirty="0" smtClean="0"/>
              <a:t>The purpose of this presentation is not meant to serve as an expert’s take on the college admission process.  This guide was put together from the perspective of an individual who has spent time as both an Admission Counselor in a private school setting and a graduate of the Butler University School Counseling Program.  The information can be used in a presentation format or as talking points to facilitate thoughtful conversation about the college admission process.</a:t>
            </a:r>
          </a:p>
          <a:p>
            <a:endParaRPr lang="en-US" dirty="0"/>
          </a:p>
          <a:p>
            <a:r>
              <a:rPr lang="en-US" dirty="0" smtClean="0"/>
              <a:t>Good luck!</a:t>
            </a:r>
            <a:endParaRPr lang="en-US" dirty="0"/>
          </a:p>
        </p:txBody>
      </p:sp>
    </p:spTree>
    <p:extLst>
      <p:ext uri="{BB962C8B-B14F-4D97-AF65-F5344CB8AC3E}">
        <p14:creationId xmlns:p14="http://schemas.microsoft.com/office/powerpoint/2010/main" val="30938490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9678"/>
            <a:ext cx="4595906" cy="4952492"/>
          </a:xfrm>
        </p:spPr>
        <p:txBody>
          <a:bodyPr>
            <a:normAutofit/>
          </a:bodyPr>
          <a:lstStyle/>
          <a:p>
            <a:r>
              <a:rPr lang="en-US" sz="3200" dirty="0" smtClean="0"/>
              <a:t>RECOMMENDATION LETTERS</a:t>
            </a:r>
            <a:endParaRPr lang="en-US" sz="3200" dirty="0"/>
          </a:p>
        </p:txBody>
      </p:sp>
      <p:sp>
        <p:nvSpPr>
          <p:cNvPr id="3" name="Content Placeholder 2"/>
          <p:cNvSpPr>
            <a:spLocks noGrp="1"/>
          </p:cNvSpPr>
          <p:nvPr>
            <p:ph idx="1"/>
          </p:nvPr>
        </p:nvSpPr>
        <p:spPr/>
        <p:txBody>
          <a:bodyPr/>
          <a:lstStyle/>
          <a:p>
            <a:r>
              <a:rPr lang="en-US" dirty="0" smtClean="0"/>
              <a:t>What do Admission Offices want to see?</a:t>
            </a:r>
          </a:p>
          <a:p>
            <a:pPr lvl="1"/>
            <a:r>
              <a:rPr lang="en-US" dirty="0" smtClean="0"/>
              <a:t>New information – Show them something they haven’t seen in your essay or resume</a:t>
            </a:r>
          </a:p>
          <a:p>
            <a:pPr lvl="1"/>
            <a:r>
              <a:rPr lang="en-US" dirty="0" smtClean="0"/>
              <a:t>An interesting story from a trusted source that showcases your talents or unique story</a:t>
            </a:r>
          </a:p>
          <a:p>
            <a:r>
              <a:rPr lang="en-US" dirty="0" smtClean="0"/>
              <a:t>What would Admission Offices like you to avoid?</a:t>
            </a:r>
          </a:p>
          <a:p>
            <a:pPr lvl="1"/>
            <a:r>
              <a:rPr lang="en-US" dirty="0" smtClean="0"/>
              <a:t>Copy/paste format – An Admission Counselor reads many applications every year.  They can tell when the letter is a stock format letter that required little to no effort</a:t>
            </a:r>
          </a:p>
          <a:p>
            <a:pPr lvl="1"/>
            <a:r>
              <a:rPr lang="en-US" dirty="0" smtClean="0"/>
              <a:t>Activities and positions covered in the resume</a:t>
            </a:r>
          </a:p>
          <a:p>
            <a:r>
              <a:rPr lang="en-US" dirty="0" smtClean="0"/>
              <a:t>Give your recommendation letter writer two weeks – one month notice before you need the letter for your application</a:t>
            </a:r>
          </a:p>
        </p:txBody>
      </p:sp>
    </p:spTree>
    <p:extLst>
      <p:ext uri="{BB962C8B-B14F-4D97-AF65-F5344CB8AC3E}">
        <p14:creationId xmlns:p14="http://schemas.microsoft.com/office/powerpoint/2010/main" val="2462417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ESSAY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Important points to consider</a:t>
            </a:r>
          </a:p>
          <a:p>
            <a:pPr lvl="1"/>
            <a:r>
              <a:rPr lang="en-US" dirty="0" smtClean="0"/>
              <a:t>Can you stay on topic?</a:t>
            </a:r>
          </a:p>
          <a:p>
            <a:pPr lvl="1"/>
            <a:r>
              <a:rPr lang="en-US" dirty="0" smtClean="0"/>
              <a:t>Can you follow directions?</a:t>
            </a:r>
          </a:p>
          <a:p>
            <a:pPr lvl="1"/>
            <a:r>
              <a:rPr lang="en-US" dirty="0" smtClean="0"/>
              <a:t>Did you clean up grammar, punctuation, and any spelling errors?</a:t>
            </a:r>
          </a:p>
          <a:p>
            <a:pPr lvl="1"/>
            <a:r>
              <a:rPr lang="en-US" dirty="0" smtClean="0"/>
              <a:t>Does the essay share something about you that an Admission Counselor hasn’t already seen in the application?</a:t>
            </a:r>
          </a:p>
          <a:p>
            <a:r>
              <a:rPr lang="en-US" dirty="0" smtClean="0"/>
              <a:t>Using humor</a:t>
            </a:r>
          </a:p>
          <a:p>
            <a:pPr lvl="1"/>
            <a:r>
              <a:rPr lang="en-US" dirty="0" smtClean="0"/>
              <a:t>If you have had luck using humor in the past, you may want to incorporate it in your essay.  However, the Admission Counselor reading your file may not share your same sense of humor, to use this tactic at your own risk	</a:t>
            </a:r>
          </a:p>
          <a:p>
            <a:r>
              <a:rPr lang="en-US" dirty="0" smtClean="0"/>
              <a:t>Admission Counselors meet you through the essay</a:t>
            </a:r>
          </a:p>
          <a:p>
            <a:pPr lvl="1"/>
            <a:r>
              <a:rPr lang="en-US" dirty="0" smtClean="0"/>
              <a:t>If a counselor has not had an opportunity to meet you through a high school visit, campus visit, or college fair, this will be their way to connect to you and your story.  This is your opportunity to share an experience that has shaped you in a drastic way, so be thoughtful as you write your statement.</a:t>
            </a:r>
            <a:endParaRPr lang="en-US" dirty="0"/>
          </a:p>
        </p:txBody>
      </p:sp>
    </p:spTree>
    <p:extLst>
      <p:ext uri="{BB962C8B-B14F-4D97-AF65-F5344CB8AC3E}">
        <p14:creationId xmlns:p14="http://schemas.microsoft.com/office/powerpoint/2010/main" val="22798592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5198" y="215981"/>
            <a:ext cx="8296654" cy="992888"/>
          </a:xfrm>
        </p:spPr>
        <p:txBody>
          <a:bodyPr>
            <a:normAutofit fontScale="90000"/>
          </a:bodyPr>
          <a:lstStyle/>
          <a:p>
            <a:r>
              <a:rPr lang="en-US" dirty="0" smtClean="0"/>
              <a:t>RESOURCES</a:t>
            </a:r>
            <a:endParaRPr lang="en-US" dirty="0"/>
          </a:p>
        </p:txBody>
      </p:sp>
      <p:sp>
        <p:nvSpPr>
          <p:cNvPr id="3" name="Text Placeholder 2"/>
          <p:cNvSpPr>
            <a:spLocks noGrp="1"/>
          </p:cNvSpPr>
          <p:nvPr>
            <p:ph type="body" idx="1"/>
          </p:nvPr>
        </p:nvSpPr>
        <p:spPr>
          <a:xfrm>
            <a:off x="1610423" y="2540622"/>
            <a:ext cx="8401429" cy="3038767"/>
          </a:xfrm>
        </p:spPr>
        <p:txBody>
          <a:bodyPr>
            <a:normAutofit fontScale="92500" lnSpcReduction="20000"/>
          </a:bodyPr>
          <a:lstStyle/>
          <a:p>
            <a:r>
              <a:rPr lang="en-US" dirty="0">
                <a:hlinkClick r:id="rId2"/>
              </a:rPr>
              <a:t>https://</a:t>
            </a:r>
            <a:r>
              <a:rPr lang="en-US" dirty="0" smtClean="0">
                <a:hlinkClick r:id="rId2"/>
              </a:rPr>
              <a:t>www.petersons.com/college-search/planning-list-students-parents.aspx</a:t>
            </a:r>
            <a:endParaRPr lang="en-US" dirty="0" smtClean="0"/>
          </a:p>
          <a:p>
            <a:endParaRPr lang="en-US" dirty="0"/>
          </a:p>
          <a:p>
            <a:r>
              <a:rPr lang="en-US" dirty="0">
                <a:hlinkClick r:id="rId3"/>
              </a:rPr>
              <a:t>http://</a:t>
            </a:r>
            <a:r>
              <a:rPr lang="en-US" dirty="0" smtClean="0">
                <a:hlinkClick r:id="rId3"/>
              </a:rPr>
              <a:t>www.princetonreview.com/college-advice/college-visits</a:t>
            </a:r>
            <a:endParaRPr lang="en-US" dirty="0" smtClean="0"/>
          </a:p>
          <a:p>
            <a:endParaRPr lang="en-US" dirty="0"/>
          </a:p>
          <a:p>
            <a:r>
              <a:rPr lang="en-US" dirty="0">
                <a:hlinkClick r:id="rId4"/>
              </a:rPr>
              <a:t>https://</a:t>
            </a:r>
            <a:r>
              <a:rPr lang="en-US" dirty="0" smtClean="0">
                <a:hlinkClick r:id="rId4"/>
              </a:rPr>
              <a:t>bigfuture.collegeboard.org/find-colleges/campus-visit-guide</a:t>
            </a:r>
            <a:endParaRPr lang="en-US" dirty="0" smtClean="0"/>
          </a:p>
          <a:p>
            <a:endParaRPr lang="en-US" dirty="0"/>
          </a:p>
          <a:p>
            <a:r>
              <a:rPr lang="en-US" dirty="0">
                <a:hlinkClick r:id="rId5"/>
              </a:rPr>
              <a:t>https://</a:t>
            </a:r>
            <a:r>
              <a:rPr lang="en-US" dirty="0" smtClean="0">
                <a:hlinkClick r:id="rId5"/>
              </a:rPr>
              <a:t>www.khanacademy.org/college-admissions/get-started/Introduction-ca/a/master-timeline-college-admissions</a:t>
            </a:r>
            <a:endParaRPr lang="en-US" dirty="0" smtClean="0"/>
          </a:p>
          <a:p>
            <a:endParaRPr lang="en-US" dirty="0"/>
          </a:p>
          <a:p>
            <a:r>
              <a:rPr lang="en-US" dirty="0">
                <a:hlinkClick r:id="rId6"/>
              </a:rPr>
              <a:t>http://</a:t>
            </a:r>
            <a:r>
              <a:rPr lang="en-US" dirty="0" smtClean="0">
                <a:hlinkClick r:id="rId6"/>
              </a:rPr>
              <a:t>www.princetonreview.com/college-advice/college-prep-timeline</a:t>
            </a:r>
            <a:endParaRPr lang="en-US" dirty="0" smtClean="0"/>
          </a:p>
          <a:p>
            <a:endParaRPr lang="en-US" dirty="0" smtClean="0"/>
          </a:p>
          <a:p>
            <a:endParaRPr lang="en-US" dirty="0" smtClean="0"/>
          </a:p>
          <a:p>
            <a:endParaRPr lang="en-US" dirty="0"/>
          </a:p>
          <a:p>
            <a:endParaRPr lang="en-US" dirty="0"/>
          </a:p>
        </p:txBody>
      </p:sp>
    </p:spTree>
    <p:extLst>
      <p:ext uri="{BB962C8B-B14F-4D97-AF65-F5344CB8AC3E}">
        <p14:creationId xmlns:p14="http://schemas.microsoft.com/office/powerpoint/2010/main" val="2323912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fontScale="92500" lnSpcReduction="20000"/>
          </a:bodyPr>
          <a:lstStyle/>
          <a:p>
            <a:r>
              <a:rPr lang="en-US" sz="3200" dirty="0" smtClean="0"/>
              <a:t>Timeline</a:t>
            </a:r>
          </a:p>
          <a:p>
            <a:pPr lvl="1"/>
            <a:r>
              <a:rPr lang="en-US" sz="3200" dirty="0" smtClean="0"/>
              <a:t>Appropriate actions by grade level</a:t>
            </a:r>
          </a:p>
          <a:p>
            <a:r>
              <a:rPr lang="en-US" sz="3400" dirty="0" smtClean="0"/>
              <a:t>Campus Visits</a:t>
            </a:r>
          </a:p>
          <a:p>
            <a:r>
              <a:rPr lang="en-US" sz="3200" dirty="0" smtClean="0"/>
              <a:t>The Application</a:t>
            </a:r>
          </a:p>
          <a:p>
            <a:pPr lvl="1"/>
            <a:r>
              <a:rPr lang="en-US" sz="3200" dirty="0" smtClean="0"/>
              <a:t>Holistic review</a:t>
            </a:r>
          </a:p>
          <a:p>
            <a:pPr lvl="1"/>
            <a:r>
              <a:rPr lang="en-US" sz="3200" dirty="0" smtClean="0"/>
              <a:t>Transcript</a:t>
            </a:r>
          </a:p>
          <a:p>
            <a:pPr lvl="1"/>
            <a:r>
              <a:rPr lang="en-US" sz="3200" dirty="0" smtClean="0"/>
              <a:t>Test scores</a:t>
            </a:r>
          </a:p>
          <a:p>
            <a:pPr lvl="1"/>
            <a:r>
              <a:rPr lang="en-US" sz="3200" dirty="0" smtClean="0"/>
              <a:t>Resume</a:t>
            </a:r>
          </a:p>
          <a:p>
            <a:pPr lvl="1"/>
            <a:r>
              <a:rPr lang="en-US" sz="3200" dirty="0" smtClean="0"/>
              <a:t>Recommendation letters</a:t>
            </a:r>
          </a:p>
          <a:p>
            <a:pPr lvl="1"/>
            <a:r>
              <a:rPr lang="en-US" sz="3200" dirty="0" smtClean="0"/>
              <a:t>Essay</a:t>
            </a:r>
          </a:p>
        </p:txBody>
      </p:sp>
    </p:spTree>
    <p:extLst>
      <p:ext uri="{BB962C8B-B14F-4D97-AF65-F5344CB8AC3E}">
        <p14:creationId xmlns:p14="http://schemas.microsoft.com/office/powerpoint/2010/main" val="4025588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52084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MIDDLE SCHOOL</a:t>
            </a:r>
            <a:endParaRPr lang="en-US" dirty="0"/>
          </a:p>
        </p:txBody>
      </p:sp>
      <p:sp>
        <p:nvSpPr>
          <p:cNvPr id="3" name="Content Placeholder 2"/>
          <p:cNvSpPr>
            <a:spLocks noGrp="1"/>
          </p:cNvSpPr>
          <p:nvPr>
            <p:ph idx="1"/>
          </p:nvPr>
        </p:nvSpPr>
        <p:spPr/>
        <p:txBody>
          <a:bodyPr>
            <a:normAutofit lnSpcReduction="10000"/>
          </a:bodyPr>
          <a:lstStyle/>
          <a:p>
            <a:r>
              <a:rPr lang="en-US" dirty="0" smtClean="0"/>
              <a:t>Is middle school too early to start talking about college?</a:t>
            </a:r>
          </a:p>
          <a:p>
            <a:pPr lvl="1"/>
            <a:r>
              <a:rPr lang="en-US" dirty="0" smtClean="0"/>
              <a:t>Middle school is an excellent opportunity to start talking about goals within the context of what students envision for their future</a:t>
            </a:r>
          </a:p>
          <a:p>
            <a:pPr lvl="1"/>
            <a:r>
              <a:rPr lang="en-US" dirty="0" smtClean="0"/>
              <a:t>Encourage or facilitate assessments with students that will allow them to explore their skills</a:t>
            </a:r>
          </a:p>
          <a:p>
            <a:pPr lvl="1"/>
            <a:r>
              <a:rPr lang="en-US" dirty="0" smtClean="0"/>
              <a:t>Link the skills with career clusters so that students can begin envisioning themselves in multiple professions</a:t>
            </a:r>
          </a:p>
          <a:p>
            <a:pPr lvl="1"/>
            <a:r>
              <a:rPr lang="en-US" dirty="0" smtClean="0"/>
              <a:t>Students can build academic schedules that may fall in line with their career clusters or skillsets</a:t>
            </a:r>
          </a:p>
          <a:p>
            <a:r>
              <a:rPr lang="en-US" dirty="0" smtClean="0"/>
              <a:t>Expose students to broad college or university concepts</a:t>
            </a:r>
          </a:p>
          <a:p>
            <a:pPr lvl="1"/>
            <a:r>
              <a:rPr lang="en-US" dirty="0" smtClean="0"/>
              <a:t>Talk with students about campus size, on-campus activities, campus location, and common misconceptions about college</a:t>
            </a:r>
            <a:endParaRPr lang="en-US" dirty="0"/>
          </a:p>
        </p:txBody>
      </p:sp>
    </p:spTree>
    <p:extLst>
      <p:ext uri="{BB962C8B-B14F-4D97-AF65-F5344CB8AC3E}">
        <p14:creationId xmlns:p14="http://schemas.microsoft.com/office/powerpoint/2010/main" val="23776309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FRESHMAN</a:t>
            </a:r>
            <a:endParaRPr lang="en-US" sz="4400" dirty="0"/>
          </a:p>
        </p:txBody>
      </p:sp>
      <p:sp>
        <p:nvSpPr>
          <p:cNvPr id="3" name="Content Placeholder 2"/>
          <p:cNvSpPr>
            <a:spLocks noGrp="1"/>
          </p:cNvSpPr>
          <p:nvPr>
            <p:ph idx="1"/>
          </p:nvPr>
        </p:nvSpPr>
        <p:spPr/>
        <p:txBody>
          <a:bodyPr>
            <a:normAutofit fontScale="77500" lnSpcReduction="20000"/>
          </a:bodyPr>
          <a:lstStyle/>
          <a:p>
            <a:r>
              <a:rPr lang="en-US" dirty="0" smtClean="0"/>
              <a:t>Meet your school counselor</a:t>
            </a:r>
          </a:p>
          <a:p>
            <a:pPr lvl="1"/>
            <a:r>
              <a:rPr lang="en-US" dirty="0" smtClean="0"/>
              <a:t>The school counselor is an excellent resource for college and career readiness.  </a:t>
            </a:r>
            <a:r>
              <a:rPr lang="en-US" dirty="0"/>
              <a:t>C</a:t>
            </a:r>
            <a:r>
              <a:rPr lang="en-US" dirty="0" smtClean="0"/>
              <a:t>onsult with the counselor throughout the college search process</a:t>
            </a:r>
          </a:p>
          <a:p>
            <a:r>
              <a:rPr lang="en-US" dirty="0" smtClean="0"/>
              <a:t>Encourage extracurricular involvement</a:t>
            </a:r>
          </a:p>
          <a:p>
            <a:pPr lvl="1"/>
            <a:r>
              <a:rPr lang="en-US" dirty="0" smtClean="0"/>
              <a:t>It is never too early to start building a resume. </a:t>
            </a:r>
            <a:r>
              <a:rPr lang="en-US" dirty="0"/>
              <a:t>T</a:t>
            </a:r>
            <a:r>
              <a:rPr lang="en-US" dirty="0" smtClean="0"/>
              <a:t>rack awards, involvement, leadership positions, and community service opportunities.  It’s much easier to build the resume as events occur rather than try to recall the events in three years</a:t>
            </a:r>
          </a:p>
          <a:p>
            <a:r>
              <a:rPr lang="en-US" dirty="0" smtClean="0"/>
              <a:t>Schedule classes that align with the your goals</a:t>
            </a:r>
          </a:p>
          <a:p>
            <a:pPr lvl="1"/>
            <a:r>
              <a:rPr lang="en-US" dirty="0" smtClean="0"/>
              <a:t>English, Math, Science, Social Sciences, and Foreign/Modern Language</a:t>
            </a:r>
          </a:p>
          <a:p>
            <a:pPr lvl="1"/>
            <a:r>
              <a:rPr lang="en-US" dirty="0" smtClean="0"/>
              <a:t>Electives should be a mix of fun courses and courses that enrich the learning experience</a:t>
            </a:r>
          </a:p>
          <a:p>
            <a:r>
              <a:rPr lang="en-US" dirty="0" smtClean="0"/>
              <a:t>Grades:  Start strong</a:t>
            </a:r>
          </a:p>
          <a:p>
            <a:pPr lvl="1"/>
            <a:r>
              <a:rPr lang="en-US" dirty="0" smtClean="0"/>
              <a:t>Colleges and universities look at your entire transcript. </a:t>
            </a:r>
            <a:r>
              <a:rPr lang="en-US" dirty="0"/>
              <a:t> </a:t>
            </a:r>
            <a:r>
              <a:rPr lang="en-US" dirty="0" smtClean="0"/>
              <a:t>Start off on a positive note to begin high school.  It is much easier for a GPA to drop than it is to rise</a:t>
            </a:r>
          </a:p>
          <a:p>
            <a:r>
              <a:rPr lang="en-US" dirty="0" smtClean="0"/>
              <a:t>Utilize the summer break period</a:t>
            </a:r>
          </a:p>
          <a:p>
            <a:pPr lvl="1"/>
            <a:r>
              <a:rPr lang="en-US" dirty="0" smtClean="0"/>
              <a:t>Engage in activities that can be tracked on a resume, visit a college or university, and talk with students who are currently attending college to gain insight on what college is like from their perspective</a:t>
            </a:r>
            <a:endParaRPr lang="en-US" dirty="0"/>
          </a:p>
        </p:txBody>
      </p:sp>
    </p:spTree>
    <p:extLst>
      <p:ext uri="{BB962C8B-B14F-4D97-AF65-F5344CB8AC3E}">
        <p14:creationId xmlns:p14="http://schemas.microsoft.com/office/powerpoint/2010/main" val="2855964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SOPHOMORE</a:t>
            </a:r>
            <a:endParaRPr lang="en-US" sz="4000" dirty="0"/>
          </a:p>
        </p:txBody>
      </p:sp>
      <p:sp>
        <p:nvSpPr>
          <p:cNvPr id="3" name="Content Placeholder 2"/>
          <p:cNvSpPr>
            <a:spLocks noGrp="1"/>
          </p:cNvSpPr>
          <p:nvPr>
            <p:ph idx="1"/>
          </p:nvPr>
        </p:nvSpPr>
        <p:spPr/>
        <p:txBody>
          <a:bodyPr>
            <a:normAutofit/>
          </a:bodyPr>
          <a:lstStyle/>
          <a:p>
            <a:r>
              <a:rPr lang="en-US" sz="1600" dirty="0" smtClean="0"/>
              <a:t>Prepare for testing</a:t>
            </a:r>
          </a:p>
          <a:p>
            <a:pPr lvl="1"/>
            <a:r>
              <a:rPr lang="en-US" sz="1600" dirty="0" smtClean="0"/>
              <a:t>Take the PSAT and talk to your school counselor about the PLAN assessment to prepare for the upcoming SAT and ACT exams.</a:t>
            </a:r>
          </a:p>
          <a:p>
            <a:r>
              <a:rPr lang="en-US" sz="1600" dirty="0" smtClean="0"/>
              <a:t>Practice employability Skills</a:t>
            </a:r>
          </a:p>
          <a:p>
            <a:pPr lvl="1"/>
            <a:r>
              <a:rPr lang="en-US" sz="1600" dirty="0" smtClean="0"/>
              <a:t>Often referred to as soft skills, continue practicing skills that will make you a desirable student and employee for the future.</a:t>
            </a:r>
          </a:p>
          <a:p>
            <a:pPr lvl="2"/>
            <a:r>
              <a:rPr lang="en-US" dirty="0" smtClean="0"/>
              <a:t>Public speaking, effective written communication, reading comprehension, dressing appropriately for social functions, practicing good manners, etc.</a:t>
            </a:r>
          </a:p>
          <a:p>
            <a:r>
              <a:rPr lang="en-US" sz="1600" dirty="0" smtClean="0"/>
              <a:t>Begin your college search</a:t>
            </a:r>
          </a:p>
          <a:p>
            <a:pPr lvl="1"/>
            <a:r>
              <a:rPr lang="en-US" sz="1600" dirty="0" smtClean="0"/>
              <a:t>Identify factors that are important to you, search for colleges based on your internal priorities</a:t>
            </a:r>
          </a:p>
          <a:p>
            <a:pPr lvl="1"/>
            <a:r>
              <a:rPr lang="en-US" sz="1600" dirty="0" smtClean="0"/>
              <a:t>School counselors and Naviance should both be utilized</a:t>
            </a:r>
          </a:p>
          <a:p>
            <a:r>
              <a:rPr lang="en-US" sz="1600" dirty="0" smtClean="0"/>
              <a:t>Continue to build resume/student activity sheet</a:t>
            </a:r>
          </a:p>
          <a:p>
            <a:r>
              <a:rPr lang="en-US" sz="1600" dirty="0" smtClean="0"/>
              <a:t>Continue to maintain high effort inside the classroom</a:t>
            </a:r>
            <a:endParaRPr lang="en-US" sz="1600" dirty="0"/>
          </a:p>
        </p:txBody>
      </p:sp>
    </p:spTree>
    <p:extLst>
      <p:ext uri="{BB962C8B-B14F-4D97-AF65-F5344CB8AC3E}">
        <p14:creationId xmlns:p14="http://schemas.microsoft.com/office/powerpoint/2010/main" val="31809170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JUNIOR</a:t>
            </a:r>
            <a:br>
              <a:rPr lang="en-US" dirty="0" smtClean="0"/>
            </a:br>
            <a:r>
              <a:rPr lang="en-US" dirty="0" smtClean="0"/>
              <a:t>PT. I</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PSAT</a:t>
            </a:r>
          </a:p>
          <a:p>
            <a:pPr lvl="1"/>
            <a:r>
              <a:rPr lang="en-US" dirty="0" smtClean="0"/>
              <a:t>Taking this test will qualify you for the National Merit Scholarship program</a:t>
            </a:r>
          </a:p>
          <a:p>
            <a:r>
              <a:rPr lang="en-US" dirty="0" smtClean="0"/>
              <a:t>Prepare a college list</a:t>
            </a:r>
          </a:p>
          <a:p>
            <a:pPr lvl="1"/>
            <a:r>
              <a:rPr lang="en-US" dirty="0" smtClean="0"/>
              <a:t>Based on criteria or factors that are important to you, come up with a list of schools that you could ideally visit during your junior year</a:t>
            </a:r>
          </a:p>
          <a:p>
            <a:r>
              <a:rPr lang="en-US" dirty="0" smtClean="0"/>
              <a:t>Athletic requirements</a:t>
            </a:r>
          </a:p>
          <a:p>
            <a:pPr lvl="1"/>
            <a:r>
              <a:rPr lang="en-US" dirty="0" smtClean="0"/>
              <a:t>If you are a prospective student athlete, work with your school counselor to ensure eligibility for NCAA, NAIA, NJCAA</a:t>
            </a:r>
          </a:p>
          <a:p>
            <a:r>
              <a:rPr lang="en-US" dirty="0" smtClean="0"/>
              <a:t>Schedule the SAT, ACT, or SAT Subject tests</a:t>
            </a:r>
          </a:p>
          <a:p>
            <a:pPr lvl="1"/>
            <a:r>
              <a:rPr lang="en-US" dirty="0" smtClean="0"/>
              <a:t>Depending on what your desired college or university requires, it would be wise to take at least one of the standardized tests</a:t>
            </a:r>
          </a:p>
          <a:p>
            <a:pPr lvl="1"/>
            <a:r>
              <a:rPr lang="en-US" dirty="0" smtClean="0"/>
              <a:t>Some schools will super score the tests, so be aware of all of your subsection scores so that you can maximize your composite score for admission and scholarship</a:t>
            </a:r>
          </a:p>
        </p:txBody>
      </p:sp>
    </p:spTree>
    <p:extLst>
      <p:ext uri="{BB962C8B-B14F-4D97-AF65-F5344CB8AC3E}">
        <p14:creationId xmlns:p14="http://schemas.microsoft.com/office/powerpoint/2010/main" val="3012458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JUNIOR</a:t>
            </a:r>
            <a:br>
              <a:rPr lang="en-US" dirty="0" smtClean="0"/>
            </a:br>
            <a:r>
              <a:rPr lang="en-US" dirty="0" smtClean="0"/>
              <a:t>PT. II</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Senior schedule</a:t>
            </a:r>
          </a:p>
          <a:p>
            <a:pPr lvl="1"/>
            <a:r>
              <a:rPr lang="en-US" dirty="0" smtClean="0"/>
              <a:t>Although most colleges will only see the grades reflected on the transcript through Junior year, scheduling challenging senior courses shows diligence and a commitment to prepare for the next level</a:t>
            </a:r>
          </a:p>
          <a:p>
            <a:r>
              <a:rPr lang="en-US" dirty="0" smtClean="0"/>
              <a:t>Scholarship search</a:t>
            </a:r>
          </a:p>
          <a:p>
            <a:pPr lvl="1"/>
            <a:r>
              <a:rPr lang="en-US" dirty="0" smtClean="0"/>
              <a:t>Begin working with your school counselor to gather a list of scholarship sites/resources that can be utilized for community or outside scholarships</a:t>
            </a:r>
          </a:p>
          <a:p>
            <a:r>
              <a:rPr lang="en-US" dirty="0" smtClean="0"/>
              <a:t>Recommendation letters</a:t>
            </a:r>
          </a:p>
          <a:p>
            <a:pPr lvl="1"/>
            <a:r>
              <a:rPr lang="en-US" dirty="0" smtClean="0"/>
              <a:t>You won’t be able to start many college applications until late summer, but you can contact your recommendation letter writers to give them a heads-up regarding your upcoming deadlines</a:t>
            </a:r>
          </a:p>
          <a:p>
            <a:r>
              <a:rPr lang="en-US" dirty="0" smtClean="0"/>
              <a:t>Official visits</a:t>
            </a:r>
          </a:p>
          <a:p>
            <a:pPr lvl="1"/>
            <a:r>
              <a:rPr lang="en-US" dirty="0" smtClean="0"/>
              <a:t>Some students will begin their official visits as Sophomores.  Junior year is a great time to start taking official campus visits so that the information is fresh in your mind when it comes time to apply to schools</a:t>
            </a:r>
          </a:p>
          <a:p>
            <a:pPr lvl="1"/>
            <a:endParaRPr lang="en-US" dirty="0"/>
          </a:p>
        </p:txBody>
      </p:sp>
    </p:spTree>
    <p:extLst>
      <p:ext uri="{BB962C8B-B14F-4D97-AF65-F5344CB8AC3E}">
        <p14:creationId xmlns:p14="http://schemas.microsoft.com/office/powerpoint/2010/main" val="150416726"/>
      </p:ext>
    </p:extLst>
  </p:cSld>
  <p:clrMapOvr>
    <a:masterClrMapping/>
  </p:clrMapOvr>
  <p:timing>
    <p:tnLst>
      <p:par>
        <p:cTn id="1" dur="indefinite" restart="never" nodeType="tmRoot"/>
      </p:par>
    </p:tnLst>
  </p:timing>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panose="02040604050505020304"/>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docProps/app.xml><?xml version="1.0" encoding="utf-8"?>
<Properties xmlns="http://schemas.openxmlformats.org/officeDocument/2006/extended-properties" xmlns:vt="http://schemas.openxmlformats.org/officeDocument/2006/docPropsVTypes">
  <Template>TM10001103[[fn=Headlines]]</Template>
  <TotalTime>204</TotalTime>
  <Words>2233</Words>
  <Application>Microsoft Office PowerPoint</Application>
  <PresentationFormat>Widescreen</PresentationFormat>
  <Paragraphs>180</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Century Schoolbook</vt:lpstr>
      <vt:lpstr>Corbel</vt:lpstr>
      <vt:lpstr>Headlines</vt:lpstr>
      <vt:lpstr>The College Admission Process</vt:lpstr>
      <vt:lpstr>Disclaimer</vt:lpstr>
      <vt:lpstr>OVERVIEW</vt:lpstr>
      <vt:lpstr>Timeline</vt:lpstr>
      <vt:lpstr>MIDDLE SCHOOL</vt:lpstr>
      <vt:lpstr>FRESHMAN</vt:lpstr>
      <vt:lpstr>SOPHOMORE</vt:lpstr>
      <vt:lpstr>JUNIOR PT. I</vt:lpstr>
      <vt:lpstr>JUNIOR PT. II</vt:lpstr>
      <vt:lpstr>SENIOR PT. I</vt:lpstr>
      <vt:lpstr>SENIOR PT. II</vt:lpstr>
      <vt:lpstr>Campus visits</vt:lpstr>
      <vt:lpstr>PowerPoint Presentation</vt:lpstr>
      <vt:lpstr>PowerPoint Presentation</vt:lpstr>
      <vt:lpstr>Application process</vt:lpstr>
      <vt:lpstr>HOLISTIC REVIEW</vt:lpstr>
      <vt:lpstr>TRANSCRIPT</vt:lpstr>
      <vt:lpstr>TEST SCORES</vt:lpstr>
      <vt:lpstr>RESUME</vt:lpstr>
      <vt:lpstr>RECOMMENDATION LETTERS</vt:lpstr>
      <vt:lpstr>ESSAY</vt:lpstr>
      <vt:lpstr>RESOURCES</vt:lpstr>
    </vt:vector>
  </TitlesOfParts>
  <Company>Butler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College Admission Process A presentation to facilitate thoughtful conversations regarding postsecondary options</dc:title>
  <dc:creator>Johnson, Cody</dc:creator>
  <cp:lastModifiedBy>Desktop</cp:lastModifiedBy>
  <cp:revision>15</cp:revision>
  <dcterms:created xsi:type="dcterms:W3CDTF">2016-05-04T17:29:40Z</dcterms:created>
  <dcterms:modified xsi:type="dcterms:W3CDTF">2016-05-12T17:35:49Z</dcterms:modified>
</cp:coreProperties>
</file>