
<file path=[Content_Types].xml><?xml version="1.0" encoding="utf-8"?>
<Types xmlns="http://schemas.openxmlformats.org/package/2006/content-types">
  <Default Extension="wmf" ContentType="image/x-wmf"/>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0" r:id="rId6"/>
    <p:sldId id="264" r:id="rId7"/>
    <p:sldId id="261" r:id="rId8"/>
    <p:sldId id="267" r:id="rId9"/>
    <p:sldId id="262"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30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D11791-DB2E-F440-AFD8-A694F077E30A}" type="datetimeFigureOut">
              <a:rPr lang="en-US" smtClean="0"/>
              <a:t>6/30/2015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EDA55A-3C24-DF49-9E99-4B171B987129}" type="slidenum">
              <a:rPr lang="en-US" smtClean="0"/>
              <a:t>‹#›</a:t>
            </a:fld>
            <a:endParaRPr lang="en-US"/>
          </a:p>
        </p:txBody>
      </p:sp>
    </p:spTree>
    <p:extLst>
      <p:ext uri="{BB962C8B-B14F-4D97-AF65-F5344CB8AC3E}">
        <p14:creationId xmlns:p14="http://schemas.microsoft.com/office/powerpoint/2010/main" val="31459812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problem: unemployment</a:t>
            </a:r>
            <a:r>
              <a:rPr lang="en-US" baseline="0" dirty="0" smtClean="0"/>
              <a:t> rates, though they are still a large problem, are decreasing in Indianapolis</a:t>
            </a:r>
          </a:p>
          <a:p>
            <a:r>
              <a:rPr lang="en-US" baseline="0" dirty="0" smtClean="0"/>
              <a:t>because we are attracting more businesses and increasing the number of job opportunities in the area.</a:t>
            </a:r>
          </a:p>
          <a:p>
            <a:r>
              <a:rPr lang="en-US" baseline="0" dirty="0" smtClean="0"/>
              <a:t>But who is getting those jobs? Are the jobs going to Indianapolis residents? Are the citizens of Indianapolis ready and qualified for those jobs?</a:t>
            </a:r>
            <a:endParaRPr lang="en-US" dirty="0"/>
          </a:p>
        </p:txBody>
      </p:sp>
      <p:sp>
        <p:nvSpPr>
          <p:cNvPr id="4" name="Slide Number Placeholder 3"/>
          <p:cNvSpPr>
            <a:spLocks noGrp="1"/>
          </p:cNvSpPr>
          <p:nvPr>
            <p:ph type="sldNum" sz="quarter" idx="10"/>
          </p:nvPr>
        </p:nvSpPr>
        <p:spPr/>
        <p:txBody>
          <a:bodyPr/>
          <a:lstStyle/>
          <a:p>
            <a:fld id="{40EDA55A-3C24-DF49-9E99-4B171B987129}" type="slidenum">
              <a:rPr lang="en-US" smtClean="0"/>
              <a:t>2</a:t>
            </a:fld>
            <a:endParaRPr lang="en-US"/>
          </a:p>
        </p:txBody>
      </p:sp>
    </p:spTree>
    <p:extLst>
      <p:ext uri="{BB962C8B-B14F-4D97-AF65-F5344CB8AC3E}">
        <p14:creationId xmlns:p14="http://schemas.microsoft.com/office/powerpoint/2010/main" val="1137102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Preparation</a:t>
            </a:r>
            <a:r>
              <a:rPr lang="en-US" baseline="0" dirty="0" smtClean="0"/>
              <a:t> for the future begins at an early age</a:t>
            </a:r>
            <a:endParaRPr lang="en-US" dirty="0"/>
          </a:p>
        </p:txBody>
      </p:sp>
      <p:sp>
        <p:nvSpPr>
          <p:cNvPr id="4" name="Slide Number Placeholder 3"/>
          <p:cNvSpPr>
            <a:spLocks noGrp="1"/>
          </p:cNvSpPr>
          <p:nvPr>
            <p:ph type="sldNum" sz="quarter" idx="10"/>
          </p:nvPr>
        </p:nvSpPr>
        <p:spPr/>
        <p:txBody>
          <a:bodyPr/>
          <a:lstStyle/>
          <a:p>
            <a:fld id="{40EDA55A-3C24-DF49-9E99-4B171B987129}" type="slidenum">
              <a:rPr lang="en-US" smtClean="0"/>
              <a:t>3</a:t>
            </a:fld>
            <a:endParaRPr lang="en-US"/>
          </a:p>
        </p:txBody>
      </p:sp>
    </p:spTree>
    <p:extLst>
      <p:ext uri="{BB962C8B-B14F-4D97-AF65-F5344CB8AC3E}">
        <p14:creationId xmlns:p14="http://schemas.microsoft.com/office/powerpoint/2010/main" val="15963510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Bettering</a:t>
            </a:r>
            <a:r>
              <a:rPr lang="en-US" baseline="0" dirty="0" smtClean="0"/>
              <a:t> one’s self with education tends to have a negative connotation in lower income neighborhoods. Kids are unmotivated by their peers and their surroundings to further their education and invest in their futures. </a:t>
            </a:r>
            <a:endParaRPr lang="en-US" dirty="0"/>
          </a:p>
        </p:txBody>
      </p:sp>
      <p:sp>
        <p:nvSpPr>
          <p:cNvPr id="4" name="Slide Number Placeholder 3"/>
          <p:cNvSpPr>
            <a:spLocks noGrp="1"/>
          </p:cNvSpPr>
          <p:nvPr>
            <p:ph type="sldNum" sz="quarter" idx="10"/>
          </p:nvPr>
        </p:nvSpPr>
        <p:spPr/>
        <p:txBody>
          <a:bodyPr/>
          <a:lstStyle/>
          <a:p>
            <a:fld id="{40EDA55A-3C24-DF49-9E99-4B171B987129}" type="slidenum">
              <a:rPr lang="en-US" smtClean="0"/>
              <a:t>4</a:t>
            </a:fld>
            <a:endParaRPr lang="en-US"/>
          </a:p>
        </p:txBody>
      </p:sp>
    </p:spTree>
    <p:extLst>
      <p:ext uri="{BB962C8B-B14F-4D97-AF65-F5344CB8AC3E}">
        <p14:creationId xmlns:p14="http://schemas.microsoft.com/office/powerpoint/2010/main" val="1106620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children and teens to link</a:t>
            </a:r>
            <a:r>
              <a:rPr lang="en-US" baseline="0" dirty="0" smtClean="0"/>
              <a:t> up with community leaders (from moms to local business owners), to recognize that they have and can further develop transferrable skills (communication, problem solving, teamwork, etc.), to make them knowledgeable about their opportunities in Indianapolis, and to encourage them to make and pursue career goals</a:t>
            </a:r>
            <a:endParaRPr lang="en-US" dirty="0"/>
          </a:p>
        </p:txBody>
      </p:sp>
      <p:sp>
        <p:nvSpPr>
          <p:cNvPr id="4" name="Slide Number Placeholder 3"/>
          <p:cNvSpPr>
            <a:spLocks noGrp="1"/>
          </p:cNvSpPr>
          <p:nvPr>
            <p:ph type="sldNum" sz="quarter" idx="10"/>
          </p:nvPr>
        </p:nvSpPr>
        <p:spPr/>
        <p:txBody>
          <a:bodyPr/>
          <a:lstStyle/>
          <a:p>
            <a:fld id="{40EDA55A-3C24-DF49-9E99-4B171B987129}" type="slidenum">
              <a:rPr lang="en-US" smtClean="0"/>
              <a:t>5</a:t>
            </a:fld>
            <a:endParaRPr lang="en-US"/>
          </a:p>
        </p:txBody>
      </p:sp>
    </p:spTree>
    <p:extLst>
      <p:ext uri="{BB962C8B-B14F-4D97-AF65-F5344CB8AC3E}">
        <p14:creationId xmlns:p14="http://schemas.microsoft.com/office/powerpoint/2010/main" val="3799823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EDA55A-3C24-DF49-9E99-4B171B987129}" type="slidenum">
              <a:rPr lang="en-US" smtClean="0"/>
              <a:t>6</a:t>
            </a:fld>
            <a:endParaRPr lang="en-US"/>
          </a:p>
        </p:txBody>
      </p:sp>
    </p:spTree>
    <p:extLst>
      <p:ext uri="{BB962C8B-B14F-4D97-AF65-F5344CB8AC3E}">
        <p14:creationId xmlns:p14="http://schemas.microsoft.com/office/powerpoint/2010/main" val="573100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 only individual development,</a:t>
            </a:r>
            <a:r>
              <a:rPr lang="en-US" baseline="0" dirty="0" smtClean="0"/>
              <a:t> but community development</a:t>
            </a:r>
          </a:p>
          <a:p>
            <a:r>
              <a:rPr lang="en-US" baseline="0" dirty="0" smtClean="0"/>
              <a:t>Improve education basis</a:t>
            </a:r>
          </a:p>
          <a:p>
            <a:r>
              <a:rPr lang="en-US" baseline="0" dirty="0" smtClean="0"/>
              <a:t>Attract businesses</a:t>
            </a:r>
          </a:p>
          <a:p>
            <a:r>
              <a:rPr lang="en-US" baseline="0" dirty="0" smtClean="0"/>
              <a:t>Generally improve quality of life in communities</a:t>
            </a:r>
          </a:p>
          <a:p>
            <a:r>
              <a:rPr lang="en-US" baseline="0" dirty="0" smtClean="0"/>
              <a:t>More exciting place for kids to learn</a:t>
            </a:r>
          </a:p>
          <a:p>
            <a:r>
              <a:rPr lang="en-US" baseline="0" dirty="0" smtClean="0"/>
              <a:t>Chance for community leaders to learn as well—to better their own skills and to learn about new generations in their community</a:t>
            </a:r>
          </a:p>
        </p:txBody>
      </p:sp>
      <p:sp>
        <p:nvSpPr>
          <p:cNvPr id="4" name="Slide Number Placeholder 3"/>
          <p:cNvSpPr>
            <a:spLocks noGrp="1"/>
          </p:cNvSpPr>
          <p:nvPr>
            <p:ph type="sldNum" sz="quarter" idx="10"/>
          </p:nvPr>
        </p:nvSpPr>
        <p:spPr/>
        <p:txBody>
          <a:bodyPr/>
          <a:lstStyle/>
          <a:p>
            <a:fld id="{40EDA55A-3C24-DF49-9E99-4B171B987129}" type="slidenum">
              <a:rPr lang="en-US" smtClean="0"/>
              <a:t>7</a:t>
            </a:fld>
            <a:endParaRPr lang="en-US"/>
          </a:p>
        </p:txBody>
      </p:sp>
    </p:spTree>
    <p:extLst>
      <p:ext uri="{BB962C8B-B14F-4D97-AF65-F5344CB8AC3E}">
        <p14:creationId xmlns:p14="http://schemas.microsoft.com/office/powerpoint/2010/main" val="42755013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We’ve created a sort of starter packet to</a:t>
            </a:r>
            <a:r>
              <a:rPr lang="en-US" baseline="0" dirty="0" smtClean="0"/>
              <a:t> help mentors get started, including team building games, problem solving techniques, and communication exercises. Ideally, mentor groups will meet up weekly or bi-monthly according to their schedules—this is flexible for each case. Also, ideally there would be monthly events for the groups to attend, whether they be planting trees with KIB, learning business skills with Lemonade Day, painting a mural with Big Car, or just playing a friendly soccer game at the park.</a:t>
            </a:r>
            <a:endParaRPr lang="en-US" dirty="0"/>
          </a:p>
        </p:txBody>
      </p:sp>
      <p:sp>
        <p:nvSpPr>
          <p:cNvPr id="4" name="Slide Number Placeholder 3"/>
          <p:cNvSpPr>
            <a:spLocks noGrp="1"/>
          </p:cNvSpPr>
          <p:nvPr>
            <p:ph type="sldNum" sz="quarter" idx="10"/>
          </p:nvPr>
        </p:nvSpPr>
        <p:spPr/>
        <p:txBody>
          <a:bodyPr/>
          <a:lstStyle/>
          <a:p>
            <a:fld id="{40EDA55A-3C24-DF49-9E99-4B171B987129}" type="slidenum">
              <a:rPr lang="en-US" smtClean="0"/>
              <a:t>9</a:t>
            </a:fld>
            <a:endParaRPr lang="en-US"/>
          </a:p>
        </p:txBody>
      </p:sp>
    </p:spTree>
    <p:extLst>
      <p:ext uri="{BB962C8B-B14F-4D97-AF65-F5344CB8AC3E}">
        <p14:creationId xmlns:p14="http://schemas.microsoft.com/office/powerpoint/2010/main" val="34416480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EDA55A-3C24-DF49-9E99-4B171B987129}" type="slidenum">
              <a:rPr lang="en-US" smtClean="0"/>
              <a:t>10</a:t>
            </a:fld>
            <a:endParaRPr lang="en-US"/>
          </a:p>
        </p:txBody>
      </p:sp>
    </p:spTree>
    <p:extLst>
      <p:ext uri="{BB962C8B-B14F-4D97-AF65-F5344CB8AC3E}">
        <p14:creationId xmlns:p14="http://schemas.microsoft.com/office/powerpoint/2010/main" val="3755689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EB5ECD5-515E-4817-8A06-1D2ED2C83850}" type="datetime4">
              <a:rPr lang="en-US" smtClean="0"/>
              <a:pPr/>
              <a:t>June 30,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a:bodyPr>
          <a:lstStyle/>
          <a:p>
            <a:fld id="{1D72EBF8-7CF5-44B7-B2BF-E22DE4D0703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userDrawn="1"/>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userDrawn="1"/>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userDrawn="1"/>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userDrawn="1"/>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B59F4-DDCB-41FF-83F5-A48440F36FA7}" type="datetime4">
              <a:rPr lang="en-US" smtClean="0"/>
              <a:pPr/>
              <a:t>June 30,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userDrawn="1"/>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userDrawn="1"/>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userDrawn="1"/>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userDrawn="1"/>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056348-D703-428C-A1C4-7D6796EF5F41}" type="datetime4">
              <a:rPr lang="en-US" smtClean="0"/>
              <a:pPr/>
              <a:t>June 30,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32D1919-1B5F-4141-B613-3E5C6008A186}" type="datetime4">
              <a:rPr lang="en-US" smtClean="0"/>
              <a:pPr/>
              <a:t>June 30,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AD22427-B1DD-49E6-9F05-DE0F1467D7DC}" type="datetime4">
              <a:rPr lang="en-US" smtClean="0"/>
              <a:pPr/>
              <a:t>June 30,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BCCA7B5-8BC9-491C-A887-7C3E7ED947D8}" type="datetime4">
              <a:rPr lang="en-US" smtClean="0"/>
              <a:pPr/>
              <a:t>June 30, 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BDA18ED0-40F2-434C-A848-B92581875164}" type="datetime4">
              <a:rPr lang="en-US" smtClean="0"/>
              <a:pPr/>
              <a:t>June 30, 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72EBF8-7CF5-44B7-B2BF-E22DE4D0703D}" type="slidenum">
              <a:rPr lang="en-US" smtClean="0"/>
              <a:pPr/>
              <a:t>‹#›</a:t>
            </a:fld>
            <a:endParaRPr lang="en-US"/>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7855437F-F4F9-44A9-B4D3-9191CA04E889}" type="datetime4">
              <a:rPr lang="en-US" smtClean="0"/>
              <a:pPr/>
              <a:t>June 30, 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9A24E59-01D0-4537-B876-7E5EC75B028D}" type="datetime4">
              <a:rPr lang="en-US" smtClean="0"/>
              <a:pPr/>
              <a:t>June 30, 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55A2E49-18A1-40BC-BA5D-5A2EC8FDDF15}" type="datetime4">
              <a:rPr lang="en-US" smtClean="0"/>
              <a:pPr/>
              <a:t>June 30, 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2983DA4-3B24-449B-95CA-514EB7E30A99}" type="datetime4">
              <a:rPr lang="en-US" smtClean="0"/>
              <a:pPr/>
              <a:t>June 30, 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942120D2-3948-4F8F-BE5D-E7E7D97880B2}" type="datetime4">
              <a:rPr lang="en-US" smtClean="0"/>
              <a:pPr/>
              <a:t>June 30, 2015</a:t>
            </a:fld>
            <a:endParaRPr lang="en-US" dirty="0" err="1"/>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dirty="0"/>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1D72EBF8-7CF5-44B7-B2BF-E22DE4D0703D}"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g"/><Relationship Id="rId2" Type="http://schemas.openxmlformats.org/officeDocument/2006/relationships/notesSlide" Target="../notesSlides/notesSlide6.xml"/><Relationship Id="rId1" Type="http://schemas.openxmlformats.org/officeDocument/2006/relationships/slideLayout" Target="../slideLayouts/slideLayout9.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7.xml"/><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7.xml"/><Relationship Id="rId1" Type="http://schemas.openxmlformats.org/officeDocument/2006/relationships/slideLayout" Target="../slideLayouts/slideLayout8.xml"/><Relationship Id="rId5" Type="http://schemas.openxmlformats.org/officeDocument/2006/relationships/image" Target="../media/image15.jpg"/><Relationship Id="rId4" Type="http://schemas.openxmlformats.org/officeDocument/2006/relationships/image" Target="../media/image1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8001" y="1676400"/>
            <a:ext cx="7950200" cy="1524000"/>
          </a:xfrm>
        </p:spPr>
        <p:txBody>
          <a:bodyPr>
            <a:normAutofit/>
          </a:bodyPr>
          <a:lstStyle/>
          <a:p>
            <a:r>
              <a:rPr lang="en-US" dirty="0" smtClean="0"/>
              <a:t>Developing Home-Grown Talent</a:t>
            </a:r>
            <a:endParaRPr lang="en-US" dirty="0"/>
          </a:p>
        </p:txBody>
      </p:sp>
      <p:sp>
        <p:nvSpPr>
          <p:cNvPr id="3" name="Subtitle 2"/>
          <p:cNvSpPr>
            <a:spLocks noGrp="1"/>
          </p:cNvSpPr>
          <p:nvPr>
            <p:ph type="subTitle" idx="1"/>
          </p:nvPr>
        </p:nvSpPr>
        <p:spPr>
          <a:xfrm>
            <a:off x="4538133" y="3203574"/>
            <a:ext cx="3886200" cy="1825625"/>
          </a:xfrm>
        </p:spPr>
        <p:txBody>
          <a:bodyPr>
            <a:normAutofit/>
          </a:bodyPr>
          <a:lstStyle/>
          <a:p>
            <a:r>
              <a:rPr lang="en-US" sz="3200" dirty="0" smtClean="0"/>
              <a:t>Mentorship Program</a:t>
            </a:r>
            <a:endParaRPr lang="en-US" sz="3200" dirty="0"/>
          </a:p>
        </p:txBody>
      </p:sp>
    </p:spTree>
    <p:extLst>
      <p:ext uri="{BB962C8B-B14F-4D97-AF65-F5344CB8AC3E}">
        <p14:creationId xmlns:p14="http://schemas.microsoft.com/office/powerpoint/2010/main" val="3135937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sampleflyer.pdf"/>
          <p:cNvPicPr>
            <a:picLocks noGrp="1" noChangeAspect="1"/>
          </p:cNvPicPr>
          <p:nvPr>
            <p:ph type="pic" idx="1"/>
          </p:nvPr>
        </p:nvPicPr>
        <p:blipFill>
          <a:blip r:embed="rId3" cstate="email">
            <a:extLst>
              <a:ext uri="{28A0092B-C50C-407E-A947-70E740481C1C}">
                <a14:useLocalDpi xmlns:a14="http://schemas.microsoft.com/office/drawing/2010/main" val="0"/>
              </a:ext>
            </a:extLst>
          </a:blip>
          <a:srcRect t="4272" b="4272"/>
          <a:stretch>
            <a:fillRect/>
          </a:stretch>
        </p:blipFill>
        <p:spPr>
          <a:xfrm>
            <a:off x="4198199" y="609600"/>
            <a:ext cx="4260001" cy="5041900"/>
          </a:xfrm>
        </p:spPr>
      </p:pic>
      <p:sp>
        <p:nvSpPr>
          <p:cNvPr id="3" name="Title 2"/>
          <p:cNvSpPr>
            <a:spLocks noGrp="1"/>
          </p:cNvSpPr>
          <p:nvPr>
            <p:ph type="title"/>
          </p:nvPr>
        </p:nvSpPr>
        <p:spPr/>
        <p:txBody>
          <a:bodyPr/>
          <a:lstStyle/>
          <a:p>
            <a:r>
              <a:rPr lang="en-US" dirty="0" smtClean="0"/>
              <a:t>Next Steps: </a:t>
            </a:r>
            <a:endParaRPr lang="en-US" dirty="0"/>
          </a:p>
        </p:txBody>
      </p:sp>
      <p:sp>
        <p:nvSpPr>
          <p:cNvPr id="4" name="Text Placeholder 3"/>
          <p:cNvSpPr>
            <a:spLocks noGrp="1"/>
          </p:cNvSpPr>
          <p:nvPr>
            <p:ph type="body" sz="quarter" idx="14"/>
          </p:nvPr>
        </p:nvSpPr>
        <p:spPr>
          <a:xfrm>
            <a:off x="678561" y="2063750"/>
            <a:ext cx="3381375" cy="3295650"/>
          </a:xfrm>
        </p:spPr>
        <p:txBody>
          <a:bodyPr/>
          <a:lstStyle/>
          <a:p>
            <a:pPr algn="ctr"/>
            <a:r>
              <a:rPr lang="en-US" sz="2400" dirty="0" smtClean="0"/>
              <a:t>ADVERTISING </a:t>
            </a:r>
          </a:p>
          <a:p>
            <a:pPr algn="ctr"/>
            <a:r>
              <a:rPr lang="en-US" sz="2400" dirty="0" smtClean="0"/>
              <a:t>&amp;</a:t>
            </a:r>
          </a:p>
          <a:p>
            <a:pPr algn="ctr"/>
            <a:r>
              <a:rPr lang="en-US" sz="2400" dirty="0" smtClean="0"/>
              <a:t>REVISING</a:t>
            </a:r>
          </a:p>
          <a:p>
            <a:pPr marL="285750" indent="-285750">
              <a:buFont typeface="Arial"/>
              <a:buChar char="•"/>
            </a:pPr>
            <a:endParaRPr lang="en-US" dirty="0"/>
          </a:p>
        </p:txBody>
      </p:sp>
    </p:spTree>
    <p:extLst>
      <p:ext uri="{BB962C8B-B14F-4D97-AF65-F5344CB8AC3E}">
        <p14:creationId xmlns:p14="http://schemas.microsoft.com/office/powerpoint/2010/main" val="526476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488142" y="1524000"/>
            <a:ext cx="2725780" cy="3291840"/>
          </a:xfrm>
        </p:spPr>
        <p:txBody>
          <a:bodyPr/>
          <a:lstStyle/>
          <a:p>
            <a:pPr marL="285750" indent="-285750">
              <a:buFont typeface="Arial"/>
              <a:buChar char="•"/>
            </a:pPr>
            <a:endParaRPr lang="en-US" sz="1800" dirty="0" smtClean="0"/>
          </a:p>
          <a:p>
            <a:pPr marL="285750" indent="-285750">
              <a:buFont typeface="Arial"/>
              <a:buChar char="•"/>
            </a:pPr>
            <a:r>
              <a:rPr lang="en-US" sz="1800" dirty="0" smtClean="0"/>
              <a:t>Unemployment Rate in Indianapolis= 6.1%                   </a:t>
            </a:r>
            <a:r>
              <a:rPr lang="en-US" sz="1100" dirty="0" smtClean="0"/>
              <a:t>(U.S. Bureau of Labor Statistics)</a:t>
            </a:r>
          </a:p>
          <a:p>
            <a:pPr marL="285750" indent="-285750">
              <a:buFont typeface="Arial"/>
              <a:buChar char="•"/>
            </a:pPr>
            <a:endParaRPr lang="en-US" dirty="0" smtClean="0"/>
          </a:p>
          <a:p>
            <a:pPr marL="285750" indent="-285750">
              <a:buFont typeface="Arial"/>
              <a:buChar char="•"/>
            </a:pPr>
            <a:endParaRPr lang="en-US" dirty="0"/>
          </a:p>
          <a:p>
            <a:pPr marL="285750" indent="-285750">
              <a:buFont typeface="Arial"/>
              <a:buChar char="•"/>
            </a:pPr>
            <a:endParaRPr lang="en-US" dirty="0" smtClean="0"/>
          </a:p>
          <a:p>
            <a:pPr marL="285750" indent="-285750">
              <a:buFont typeface="Arial"/>
              <a:buChar char="•"/>
            </a:pPr>
            <a:r>
              <a:rPr lang="en-US" sz="1800" dirty="0" smtClean="0"/>
              <a:t>Quarter 2, 2014—more than 2700 jobs committed to the area                    </a:t>
            </a:r>
            <a:r>
              <a:rPr lang="en-US" sz="1100" dirty="0" smtClean="0"/>
              <a:t>(Indy Chamber)</a:t>
            </a:r>
            <a:endParaRPr lang="en-US" dirty="0" smtClean="0"/>
          </a:p>
        </p:txBody>
      </p:sp>
      <p:pic>
        <p:nvPicPr>
          <p:cNvPr id="6" name="Picture 5" descr="fig1_indy.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2054" y="1524000"/>
            <a:ext cx="5605612" cy="3463797"/>
          </a:xfrm>
          <a:prstGeom prst="rect">
            <a:avLst/>
          </a:prstGeom>
        </p:spPr>
      </p:pic>
      <p:sp>
        <p:nvSpPr>
          <p:cNvPr id="8" name="TextBox 7"/>
          <p:cNvSpPr txBox="1"/>
          <p:nvPr/>
        </p:nvSpPr>
        <p:spPr>
          <a:xfrm>
            <a:off x="5189308" y="5237089"/>
            <a:ext cx="3449087" cy="369332"/>
          </a:xfrm>
          <a:prstGeom prst="rect">
            <a:avLst/>
          </a:prstGeom>
          <a:noFill/>
        </p:spPr>
        <p:txBody>
          <a:bodyPr wrap="square" rtlCol="0">
            <a:spAutoFit/>
          </a:bodyPr>
          <a:lstStyle/>
          <a:p>
            <a:r>
              <a:rPr lang="en-US" dirty="0" smtClean="0"/>
              <a:t>(</a:t>
            </a:r>
            <a:r>
              <a:rPr lang="en-US" dirty="0" err="1" smtClean="0"/>
              <a:t>ibrc.indiana.edu</a:t>
            </a:r>
            <a:r>
              <a:rPr lang="en-US" dirty="0" smtClean="0"/>
              <a:t>)</a:t>
            </a:r>
            <a:endParaRPr lang="en-US" dirty="0"/>
          </a:p>
        </p:txBody>
      </p:sp>
    </p:spTree>
    <p:extLst>
      <p:ext uri="{BB962C8B-B14F-4D97-AF65-F5344CB8AC3E}">
        <p14:creationId xmlns:p14="http://schemas.microsoft.com/office/powerpoint/2010/main" val="21480474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a:bodyPr>
          <a:lstStyle/>
          <a:p>
            <a:pPr algn="ctr"/>
            <a:r>
              <a:rPr lang="en-US" sz="3600" dirty="0" smtClean="0"/>
              <a:t>Are the citizens of Indianapolis ready and qualified for these jobs?</a:t>
            </a:r>
            <a:endParaRPr lang="en-US" sz="3600" dirty="0"/>
          </a:p>
        </p:txBody>
      </p:sp>
      <p:sp>
        <p:nvSpPr>
          <p:cNvPr id="6" name="Rectangle 5"/>
          <p:cNvSpPr/>
          <p:nvPr/>
        </p:nvSpPr>
        <p:spPr>
          <a:xfrm>
            <a:off x="1630928" y="1871990"/>
            <a:ext cx="3997355" cy="523220"/>
          </a:xfrm>
          <a:prstGeom prst="rect">
            <a:avLst/>
          </a:prstGeom>
        </p:spPr>
        <p:txBody>
          <a:bodyPr wrap="square">
            <a:spAutoFit/>
          </a:bodyPr>
          <a:lstStyle/>
          <a:p>
            <a:r>
              <a:rPr lang="en-US" sz="2800" dirty="0" smtClean="0">
                <a:solidFill>
                  <a:srgbClr val="D4D4D4"/>
                </a:solidFill>
              </a:rPr>
              <a:t>The Question:</a:t>
            </a:r>
            <a:endParaRPr lang="en-US" sz="1400" dirty="0"/>
          </a:p>
        </p:txBody>
      </p:sp>
    </p:spTree>
    <p:extLst>
      <p:ext uri="{BB962C8B-B14F-4D97-AF65-F5344CB8AC3E}">
        <p14:creationId xmlns:p14="http://schemas.microsoft.com/office/powerpoint/2010/main" val="14107513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images.jpg"/>
          <p:cNvPicPr>
            <a:picLocks noGrp="1" noChangeAspect="1"/>
          </p:cNvPicPr>
          <p:nvPr>
            <p:ph type="pic" idx="1"/>
          </p:nvPr>
        </p:nvPicPr>
        <p:blipFill>
          <a:blip r:embed="rId3">
            <a:extLst>
              <a:ext uri="{28A0092B-C50C-407E-A947-70E740481C1C}">
                <a14:useLocalDpi xmlns:a14="http://schemas.microsoft.com/office/drawing/2010/main" val="0"/>
              </a:ext>
            </a:extLst>
          </a:blip>
          <a:srcRect l="19147" r="19147"/>
          <a:stretch>
            <a:fillRect/>
          </a:stretch>
        </p:blipFill>
        <p:spPr/>
      </p:pic>
      <p:sp>
        <p:nvSpPr>
          <p:cNvPr id="3" name="Title 2"/>
          <p:cNvSpPr>
            <a:spLocks noGrp="1"/>
          </p:cNvSpPr>
          <p:nvPr>
            <p:ph type="title"/>
          </p:nvPr>
        </p:nvSpPr>
        <p:spPr>
          <a:xfrm>
            <a:off x="676655" y="609600"/>
            <a:ext cx="3603347" cy="914400"/>
          </a:xfrm>
        </p:spPr>
        <p:txBody>
          <a:bodyPr/>
          <a:lstStyle/>
          <a:p>
            <a:r>
              <a:rPr lang="en-US" dirty="0" smtClean="0"/>
              <a:t>Those without a high-quality education at an early age are…</a:t>
            </a:r>
            <a:endParaRPr lang="en-US" dirty="0"/>
          </a:p>
        </p:txBody>
      </p:sp>
      <p:sp>
        <p:nvSpPr>
          <p:cNvPr id="4" name="Text Placeholder 3"/>
          <p:cNvSpPr>
            <a:spLocks noGrp="1"/>
          </p:cNvSpPr>
          <p:nvPr>
            <p:ph type="body" sz="quarter" idx="14"/>
          </p:nvPr>
        </p:nvSpPr>
        <p:spPr/>
        <p:txBody>
          <a:bodyPr/>
          <a:lstStyle/>
          <a:p>
            <a:pPr marL="285750" indent="-285750">
              <a:buFont typeface="Arial"/>
              <a:buChar char="•"/>
            </a:pPr>
            <a:r>
              <a:rPr lang="en-US" dirty="0" smtClean="0"/>
              <a:t>25% more likely to drop out of school</a:t>
            </a:r>
          </a:p>
          <a:p>
            <a:pPr marL="285750" indent="-285750">
              <a:buFont typeface="Arial"/>
              <a:buChar char="•"/>
            </a:pPr>
            <a:r>
              <a:rPr lang="en-US" dirty="0" smtClean="0"/>
              <a:t>40% more likely to become a teen parent</a:t>
            </a:r>
          </a:p>
          <a:p>
            <a:pPr marL="285750" indent="-285750">
              <a:buFont typeface="Arial"/>
              <a:buChar char="•"/>
            </a:pPr>
            <a:r>
              <a:rPr lang="en-US" dirty="0" smtClean="0"/>
              <a:t>60% more likely to never attend college</a:t>
            </a:r>
          </a:p>
          <a:p>
            <a:pPr marL="285750" indent="-285750">
              <a:buFont typeface="Arial"/>
              <a:buChar char="•"/>
            </a:pPr>
            <a:r>
              <a:rPr lang="en-US" dirty="0" smtClean="0"/>
              <a:t>70% more likely to be arrested for a violent crime</a:t>
            </a:r>
          </a:p>
          <a:p>
            <a:pPr marL="285750" indent="-285750">
              <a:buFont typeface="Arial"/>
              <a:buChar char="•"/>
            </a:pPr>
            <a:endParaRPr lang="en-US" dirty="0"/>
          </a:p>
          <a:p>
            <a:r>
              <a:rPr lang="en-US" sz="1200" dirty="0" smtClean="0"/>
              <a:t>(United way of Central Indiana)</a:t>
            </a:r>
            <a:endParaRPr lang="en-US" sz="1200" dirty="0"/>
          </a:p>
        </p:txBody>
      </p:sp>
    </p:spTree>
    <p:extLst>
      <p:ext uri="{BB962C8B-B14F-4D97-AF65-F5344CB8AC3E}">
        <p14:creationId xmlns:p14="http://schemas.microsoft.com/office/powerpoint/2010/main" val="3986417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633787"/>
            <a:ext cx="7931760" cy="1362075"/>
          </a:xfrm>
        </p:spPr>
        <p:txBody>
          <a:bodyPr>
            <a:normAutofit/>
          </a:bodyPr>
          <a:lstStyle/>
          <a:p>
            <a:r>
              <a:rPr lang="en-US" sz="3600" dirty="0" smtClean="0"/>
              <a:t>Community Mentorship Program</a:t>
            </a:r>
            <a:endParaRPr lang="en-US" sz="3600" dirty="0"/>
          </a:p>
        </p:txBody>
      </p:sp>
      <p:sp>
        <p:nvSpPr>
          <p:cNvPr id="3" name="Text Placeholder 2"/>
          <p:cNvSpPr>
            <a:spLocks noGrp="1"/>
          </p:cNvSpPr>
          <p:nvPr>
            <p:ph type="body" idx="1"/>
          </p:nvPr>
        </p:nvSpPr>
        <p:spPr/>
        <p:txBody>
          <a:bodyPr>
            <a:normAutofit/>
          </a:bodyPr>
          <a:lstStyle/>
          <a:p>
            <a:r>
              <a:rPr lang="en-US" sz="2800" dirty="0" smtClean="0"/>
              <a:t>Our Response:</a:t>
            </a:r>
            <a:endParaRPr lang="en-US" sz="2800" dirty="0"/>
          </a:p>
        </p:txBody>
      </p:sp>
    </p:spTree>
    <p:extLst>
      <p:ext uri="{BB962C8B-B14F-4D97-AF65-F5344CB8AC3E}">
        <p14:creationId xmlns:p14="http://schemas.microsoft.com/office/powerpoint/2010/main" val="3376229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6656" y="152400"/>
            <a:ext cx="3383280" cy="914400"/>
          </a:xfrm>
        </p:spPr>
        <p:txBody>
          <a:bodyPr/>
          <a:lstStyle/>
          <a:p>
            <a:r>
              <a:rPr lang="en-US" dirty="0" smtClean="0"/>
              <a:t>Mentors &amp; Mentees:</a:t>
            </a:r>
            <a:endParaRPr lang="en-US" dirty="0"/>
          </a:p>
        </p:txBody>
      </p:sp>
      <p:sp>
        <p:nvSpPr>
          <p:cNvPr id="4" name="Text Placeholder 3"/>
          <p:cNvSpPr>
            <a:spLocks noGrp="1"/>
          </p:cNvSpPr>
          <p:nvPr>
            <p:ph type="body" sz="quarter" idx="14"/>
          </p:nvPr>
        </p:nvSpPr>
        <p:spPr>
          <a:xfrm>
            <a:off x="513841" y="1416050"/>
            <a:ext cx="3915283" cy="3295650"/>
          </a:xfrm>
        </p:spPr>
        <p:txBody>
          <a:bodyPr/>
          <a:lstStyle/>
          <a:p>
            <a:pPr marL="285750" indent="-285750">
              <a:buFont typeface="Arial"/>
              <a:buChar char="•"/>
            </a:pPr>
            <a:r>
              <a:rPr lang="en-US" dirty="0" smtClean="0"/>
              <a:t>Stay-at-home moms to local business owners</a:t>
            </a:r>
          </a:p>
          <a:p>
            <a:pPr marL="285750" indent="-285750">
              <a:buFont typeface="Arial"/>
              <a:buChar char="•"/>
            </a:pPr>
            <a:r>
              <a:rPr lang="en-US" dirty="0" smtClean="0"/>
              <a:t>Easy to access </a:t>
            </a:r>
            <a:r>
              <a:rPr lang="en-US" b="1" dirty="0" smtClean="0"/>
              <a:t>Network of Mentors </a:t>
            </a:r>
            <a:r>
              <a:rPr lang="en-US" dirty="0" smtClean="0"/>
              <a:t>for help, consultation, sharing ideas </a:t>
            </a:r>
          </a:p>
          <a:p>
            <a:pPr marL="285750" indent="-285750">
              <a:buFont typeface="Arial"/>
              <a:buChar char="•"/>
            </a:pPr>
            <a:r>
              <a:rPr lang="en-US" dirty="0" smtClean="0"/>
              <a:t>Applying </a:t>
            </a:r>
            <a:r>
              <a:rPr lang="en-US" b="1" dirty="0" smtClean="0"/>
              <a:t>avocations</a:t>
            </a:r>
            <a:r>
              <a:rPr lang="en-US" dirty="0" smtClean="0"/>
              <a:t> as well as </a:t>
            </a:r>
            <a:r>
              <a:rPr lang="en-US" b="1" dirty="0" smtClean="0"/>
              <a:t>vocations</a:t>
            </a:r>
          </a:p>
          <a:p>
            <a:endParaRPr lang="en-US" dirty="0" smtClean="0"/>
          </a:p>
          <a:p>
            <a:pPr marL="285750" indent="-285750">
              <a:buFont typeface="Arial"/>
              <a:buChar char="•"/>
            </a:pPr>
            <a:endParaRPr lang="en-US" dirty="0" smtClean="0"/>
          </a:p>
        </p:txBody>
      </p:sp>
      <p:pic>
        <p:nvPicPr>
          <p:cNvPr id="5" name="Picture 4" descr="image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1151" y="3230562"/>
            <a:ext cx="4775946" cy="3178175"/>
          </a:xfrm>
          <a:prstGeom prst="rect">
            <a:avLst/>
          </a:prstGeom>
        </p:spPr>
      </p:pic>
      <p:sp>
        <p:nvSpPr>
          <p:cNvPr id="6" name="TextBox 5"/>
          <p:cNvSpPr txBox="1"/>
          <p:nvPr/>
        </p:nvSpPr>
        <p:spPr>
          <a:xfrm>
            <a:off x="4714875" y="1416050"/>
            <a:ext cx="3984625" cy="1323439"/>
          </a:xfrm>
          <a:prstGeom prst="rect">
            <a:avLst/>
          </a:prstGeom>
          <a:noFill/>
        </p:spPr>
        <p:txBody>
          <a:bodyPr wrap="square" rtlCol="0">
            <a:spAutoFit/>
          </a:bodyPr>
          <a:lstStyle/>
          <a:p>
            <a:pPr marL="285750" indent="-285750">
              <a:buFont typeface="Arial"/>
              <a:buChar char="•"/>
            </a:pPr>
            <a:r>
              <a:rPr lang="en-US" sz="1600" dirty="0" smtClean="0"/>
              <a:t>Elementary to high school age mentees</a:t>
            </a:r>
          </a:p>
          <a:p>
            <a:pPr marL="285750" indent="-285750">
              <a:buFont typeface="Arial"/>
              <a:buChar char="•"/>
            </a:pPr>
            <a:endParaRPr lang="en-US" sz="1600" dirty="0"/>
          </a:p>
          <a:p>
            <a:endParaRPr lang="en-US" sz="1600" dirty="0" smtClean="0"/>
          </a:p>
          <a:p>
            <a:pPr marL="285750" indent="-285750">
              <a:buFont typeface="Arial"/>
              <a:buChar char="•"/>
            </a:pPr>
            <a:endParaRPr lang="en-US" sz="1600" dirty="0" smtClean="0"/>
          </a:p>
          <a:p>
            <a:endParaRPr lang="en-US" sz="1600" dirty="0"/>
          </a:p>
        </p:txBody>
      </p:sp>
    </p:spTree>
    <p:extLst>
      <p:ext uri="{BB962C8B-B14F-4D97-AF65-F5344CB8AC3E}">
        <p14:creationId xmlns:p14="http://schemas.microsoft.com/office/powerpoint/2010/main" val="18664907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Why? </a:t>
            </a:r>
            <a:endParaRPr lang="en-US" dirty="0"/>
          </a:p>
        </p:txBody>
      </p:sp>
      <p:pic>
        <p:nvPicPr>
          <p:cNvPr id="5" name="Picture 4" descr="in_group_com_dec2013_westlane_ms.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129928" y="2574978"/>
            <a:ext cx="3847532" cy="2873774"/>
          </a:xfrm>
          <a:prstGeom prst="rect">
            <a:avLst/>
          </a:prstGeom>
        </p:spPr>
      </p:pic>
      <p:pic>
        <p:nvPicPr>
          <p:cNvPr id="7" name="Picture 6" descr="images.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20638" y="361950"/>
            <a:ext cx="3492500" cy="2324100"/>
          </a:xfrm>
          <a:prstGeom prst="rect">
            <a:avLst/>
          </a:prstGeom>
        </p:spPr>
      </p:pic>
      <p:pic>
        <p:nvPicPr>
          <p:cNvPr id="9" name="Picture 8" descr="images.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35836" y="260778"/>
            <a:ext cx="2084802" cy="3132899"/>
          </a:xfrm>
          <a:prstGeom prst="rect">
            <a:avLst/>
          </a:prstGeom>
        </p:spPr>
      </p:pic>
      <p:pic>
        <p:nvPicPr>
          <p:cNvPr id="6" name="Picture 5" descr="images.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8138" y="3124652"/>
            <a:ext cx="3492500" cy="2324100"/>
          </a:xfrm>
          <a:prstGeom prst="rect">
            <a:avLst/>
          </a:prstGeom>
        </p:spPr>
      </p:pic>
      <p:pic>
        <p:nvPicPr>
          <p:cNvPr id="8" name="Picture 7" descr="images.jp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791435" y="3940007"/>
            <a:ext cx="4676985" cy="2619112"/>
          </a:xfrm>
          <a:prstGeom prst="rect">
            <a:avLst/>
          </a:prstGeom>
        </p:spPr>
      </p:pic>
    </p:spTree>
    <p:extLst>
      <p:ext uri="{BB962C8B-B14F-4D97-AF65-F5344CB8AC3E}">
        <p14:creationId xmlns:p14="http://schemas.microsoft.com/office/powerpoint/2010/main" val="248684137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gre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6631" y="614204"/>
            <a:ext cx="2914579" cy="2490640"/>
          </a:xfrm>
          <a:prstGeom prst="rect">
            <a:avLst/>
          </a:prstGeom>
          <a:ln>
            <a:noFill/>
          </a:ln>
          <a:effectLst>
            <a:softEdge rad="112500"/>
          </a:effectLst>
        </p:spPr>
      </p:pic>
      <p:pic>
        <p:nvPicPr>
          <p:cNvPr id="4" name="Picture 3" descr="header-logo.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46744" y="1196182"/>
            <a:ext cx="3496854" cy="1605474"/>
          </a:xfrm>
          <a:prstGeom prst="rect">
            <a:avLst/>
          </a:prstGeom>
          <a:ln>
            <a:noFill/>
          </a:ln>
          <a:effectLst>
            <a:softEdge rad="112500"/>
          </a:effectLst>
        </p:spPr>
      </p:pic>
      <p:pic>
        <p:nvPicPr>
          <p:cNvPr id="5" name="Picture 4" descr="imgres.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41868" y="3648431"/>
            <a:ext cx="5778500" cy="1409700"/>
          </a:xfrm>
          <a:prstGeom prst="rect">
            <a:avLst/>
          </a:prstGeom>
        </p:spPr>
      </p:pic>
    </p:spTree>
    <p:extLst>
      <p:ext uri="{BB962C8B-B14F-4D97-AF65-F5344CB8AC3E}">
        <p14:creationId xmlns:p14="http://schemas.microsoft.com/office/powerpoint/2010/main" val="2338862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656" y="609600"/>
            <a:ext cx="3383280" cy="914400"/>
          </a:xfrm>
        </p:spPr>
        <p:txBody>
          <a:bodyPr/>
          <a:lstStyle/>
          <a:p>
            <a:r>
              <a:rPr lang="en-US" sz="2800" dirty="0" smtClean="0"/>
              <a:t>How?</a:t>
            </a:r>
            <a:r>
              <a:rPr lang="en-US" dirty="0" smtClean="0"/>
              <a:t/>
            </a:r>
            <a:br>
              <a:rPr lang="en-US" dirty="0" smtClean="0"/>
            </a:br>
            <a:r>
              <a:rPr lang="en-US" dirty="0" smtClean="0"/>
              <a:t>What we have in mind…</a:t>
            </a:r>
            <a:endParaRPr lang="en-US" dirty="0"/>
          </a:p>
        </p:txBody>
      </p:sp>
      <p:sp>
        <p:nvSpPr>
          <p:cNvPr id="4" name="Text Placeholder 3"/>
          <p:cNvSpPr>
            <a:spLocks noGrp="1"/>
          </p:cNvSpPr>
          <p:nvPr>
            <p:ph type="body" sz="quarter" idx="14"/>
          </p:nvPr>
        </p:nvSpPr>
        <p:spPr/>
        <p:txBody>
          <a:bodyPr/>
          <a:lstStyle/>
          <a:p>
            <a:pPr marL="285750" indent="-285750">
              <a:buFont typeface="Arial"/>
              <a:buChar char="•"/>
            </a:pPr>
            <a:r>
              <a:rPr lang="en-US" dirty="0" smtClean="0"/>
              <a:t>Mentor Starter Packet</a:t>
            </a:r>
          </a:p>
          <a:p>
            <a:pPr marL="285750" indent="-285750">
              <a:buFont typeface="Arial"/>
              <a:buChar char="•"/>
            </a:pPr>
            <a:r>
              <a:rPr lang="en-US" dirty="0" smtClean="0"/>
              <a:t>Ideally, mentor/mentee group meetings weekly/bi-monthly</a:t>
            </a:r>
          </a:p>
          <a:p>
            <a:pPr marL="285750" indent="-285750">
              <a:buFont typeface="Arial"/>
              <a:buChar char="•"/>
            </a:pPr>
            <a:r>
              <a:rPr lang="en-US" dirty="0" smtClean="0"/>
              <a:t>&amp; monthly events with all mentors and mentees throughout the</a:t>
            </a:r>
            <a:r>
              <a:rPr lang="en-US" dirty="0"/>
              <a:t> </a:t>
            </a:r>
            <a:r>
              <a:rPr lang="en-US" dirty="0" smtClean="0"/>
              <a:t>individual communities and/or Indianapolis</a:t>
            </a:r>
            <a:endParaRPr lang="en-US" dirty="0"/>
          </a:p>
        </p:txBody>
      </p:sp>
      <p:pic>
        <p:nvPicPr>
          <p:cNvPr id="6" name="Picture 5" descr="image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2853" y="295148"/>
            <a:ext cx="3289300" cy="2463800"/>
          </a:xfrm>
          <a:prstGeom prst="rect">
            <a:avLst/>
          </a:prstGeom>
        </p:spPr>
      </p:pic>
      <p:pic>
        <p:nvPicPr>
          <p:cNvPr id="5" name="Picture 4" descr="images.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59554" y="2192314"/>
            <a:ext cx="3289300" cy="2463800"/>
          </a:xfrm>
          <a:prstGeom prst="rect">
            <a:avLst/>
          </a:prstGeom>
        </p:spPr>
      </p:pic>
      <p:pic>
        <p:nvPicPr>
          <p:cNvPr id="7" name="Picture 6" descr="images.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04204" y="4238220"/>
            <a:ext cx="3289300" cy="2463800"/>
          </a:xfrm>
          <a:prstGeom prst="rect">
            <a:avLst/>
          </a:prstGeom>
        </p:spPr>
      </p:pic>
    </p:spTree>
    <p:extLst>
      <p:ext uri="{BB962C8B-B14F-4D97-AF65-F5344CB8AC3E}">
        <p14:creationId xmlns:p14="http://schemas.microsoft.com/office/powerpoint/2010/main" val="2518191858"/>
      </p:ext>
    </p:extLst>
  </p:cSld>
  <p:clrMapOvr>
    <a:masterClrMapping/>
  </p:clrMapOvr>
  <p:timing>
    <p:tnLst>
      <p:par>
        <p:cTn id="1" dur="indefinite" restart="never" nodeType="tmRoot"/>
      </p:par>
    </p:tnLst>
  </p:timing>
</p:sld>
</file>

<file path=ppt/theme/theme1.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Urban Pop.thmx</Template>
  <TotalTime>19021</TotalTime>
  <Words>496</Words>
  <Application>Microsoft Office PowerPoint</Application>
  <PresentationFormat>On-screen Show (4:3)</PresentationFormat>
  <Paragraphs>57</Paragraphs>
  <Slides>10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Gill Sans MT</vt:lpstr>
      <vt:lpstr>Wingdings 3</vt:lpstr>
      <vt:lpstr>Urban Pop</vt:lpstr>
      <vt:lpstr>Developing Home-Grown Talent</vt:lpstr>
      <vt:lpstr>PowerPoint Presentation</vt:lpstr>
      <vt:lpstr>PowerPoint Presentation</vt:lpstr>
      <vt:lpstr>Those without a high-quality education at an early age are…</vt:lpstr>
      <vt:lpstr>Community Mentorship Program</vt:lpstr>
      <vt:lpstr>Mentors &amp; Mentees:</vt:lpstr>
      <vt:lpstr>Why? </vt:lpstr>
      <vt:lpstr>PowerPoint Presentation</vt:lpstr>
      <vt:lpstr>How? What we have in mind…</vt:lpstr>
      <vt:lpstr>Next Steps: </vt:lpstr>
    </vt:vector>
  </TitlesOfParts>
  <Company>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Home-Grown Talent</dc:title>
  <dc:creator>Rachel Pierce</dc:creator>
  <cp:lastModifiedBy>Biolsi, Lauren</cp:lastModifiedBy>
  <cp:revision>25</cp:revision>
  <dcterms:created xsi:type="dcterms:W3CDTF">2015-05-28T18:27:48Z</dcterms:created>
  <dcterms:modified xsi:type="dcterms:W3CDTF">2015-06-30T15:49:16Z</dcterms:modified>
</cp:coreProperties>
</file>