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57" r:id="rId4"/>
    <p:sldId id="259" r:id="rId5"/>
    <p:sldId id="261" r:id="rId6"/>
    <p:sldId id="263" r:id="rId7"/>
    <p:sldId id="267" r:id="rId8"/>
    <p:sldId id="268" r:id="rId9"/>
    <p:sldId id="264" r:id="rId10"/>
    <p:sldId id="265" r:id="rId11"/>
    <p:sldId id="260" r:id="rId12"/>
    <p:sldId id="269" r:id="rId13"/>
    <p:sldId id="270" r:id="rId14"/>
    <p:sldId id="271" r:id="rId15"/>
    <p:sldId id="27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-112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5/20/15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5/20/15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5/20/15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5/20/15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5/20/15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5/20/15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5/20/15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5/20/15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5/20/15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5/20/15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D7C3A134-F1C3-464B-BF47-54DC2DE08F52}" type="datetimeFigureOut">
              <a:rPr lang="en-US" smtClean="0"/>
              <a:t>5/20/15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7C3A134-F1C3-464B-BF47-54DC2DE08F52}" type="datetimeFigureOut">
              <a:rPr lang="en-US" smtClean="0"/>
              <a:t>5/20/15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648F39E-9C37-485F-AC97-16BB4BDF9F49}" type="slidenum">
              <a:rPr kumimoji="0" lang="en-US" smtClean="0"/>
              <a:t>‹#›</a:t>
            </a:fld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5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6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7.jp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Design Thinking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60B5CC"/>
                </a:solidFill>
              </a:rPr>
              <a:t>Summer Fusion 2015</a:t>
            </a:r>
            <a:endParaRPr lang="en-US" dirty="0">
              <a:solidFill>
                <a:srgbClr val="60B5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48457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Bring new ideas to life.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3306" y="1698987"/>
            <a:ext cx="4314082" cy="715355"/>
          </a:xfrm>
        </p:spPr>
        <p:txBody>
          <a:bodyPr>
            <a:normAutofit fontScale="92500"/>
          </a:bodyPr>
          <a:lstStyle/>
          <a:p>
            <a:pPr algn="ctr"/>
            <a:r>
              <a:rPr lang="en-US" dirty="0" smtClean="0"/>
              <a:t>3. ideation + experimentation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rgbClr val="60B5CC"/>
                </a:solidFill>
              </a:rPr>
              <a:t>Brainstorm</a:t>
            </a:r>
            <a:r>
              <a:rPr lang="en-US" dirty="0" smtClean="0"/>
              <a:t>: </a:t>
            </a:r>
          </a:p>
          <a:p>
            <a:pPr marL="411480" lvl="1" indent="0">
              <a:buNone/>
            </a:pPr>
            <a:r>
              <a:rPr lang="en-US" dirty="0" smtClean="0"/>
              <a:t>Generate ideas </a:t>
            </a:r>
          </a:p>
          <a:p>
            <a:pPr marL="411480" lvl="1" indent="0">
              <a:buNone/>
            </a:pPr>
            <a:r>
              <a:rPr lang="en-US" dirty="0" smtClean="0"/>
              <a:t>and divergences.</a:t>
            </a:r>
          </a:p>
          <a:p>
            <a:pPr marL="118872" indent="0">
              <a:buNone/>
            </a:pPr>
            <a:endParaRPr lang="en-US" sz="1200" dirty="0" smtClean="0"/>
          </a:p>
          <a:p>
            <a:r>
              <a:rPr lang="en-US" dirty="0" smtClean="0"/>
              <a:t>Prototype:  </a:t>
            </a:r>
          </a:p>
          <a:p>
            <a:pPr marL="411480" lvl="1" indent="0">
              <a:buNone/>
            </a:pPr>
            <a:r>
              <a:rPr lang="en-US" dirty="0" smtClean="0"/>
              <a:t>Represent ideas in concrete ways.</a:t>
            </a:r>
          </a:p>
          <a:p>
            <a:pPr marL="118872" indent="0">
              <a:buNone/>
            </a:pPr>
            <a:endParaRPr lang="en-US" sz="1200" dirty="0" smtClean="0"/>
          </a:p>
          <a:p>
            <a:r>
              <a:rPr lang="en-US" dirty="0" smtClean="0"/>
              <a:t>Get feedback:  </a:t>
            </a:r>
          </a:p>
          <a:p>
            <a:pPr marL="411480" lvl="1" indent="0">
              <a:buNone/>
            </a:pPr>
            <a:r>
              <a:rPr lang="en-US" dirty="0" smtClean="0"/>
              <a:t>Let </a:t>
            </a:r>
            <a:r>
              <a:rPr lang="en-US" dirty="0"/>
              <a:t>people react to your ideas.</a:t>
            </a:r>
          </a:p>
          <a:p>
            <a:pPr marL="118872" indent="0">
              <a:buNone/>
            </a:pPr>
            <a:endParaRPr lang="en-US" dirty="0" smtClean="0"/>
          </a:p>
          <a:p>
            <a:r>
              <a:rPr lang="en-US" dirty="0" smtClean="0"/>
              <a:t>Adapt and iterate.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smtClean="0"/>
              <a:t>4. implementation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Plan for roll-out/going live.</a:t>
            </a:r>
          </a:p>
          <a:p>
            <a:pPr marL="118872" indent="0">
              <a:buNone/>
            </a:pPr>
            <a:endParaRPr lang="en-US" sz="1200" dirty="0" smtClean="0"/>
          </a:p>
          <a:p>
            <a:r>
              <a:rPr lang="en-US" dirty="0" smtClean="0"/>
              <a:t>In what form will you present your ideas?</a:t>
            </a:r>
          </a:p>
          <a:p>
            <a:pPr marL="118872" indent="0">
              <a:buNone/>
            </a:pPr>
            <a:endParaRPr lang="en-US" sz="1200" dirty="0" smtClean="0"/>
          </a:p>
          <a:p>
            <a:r>
              <a:rPr lang="en-US" dirty="0" smtClean="0"/>
              <a:t>To whom?</a:t>
            </a:r>
          </a:p>
          <a:p>
            <a:pPr marL="118872" indent="0">
              <a:buNone/>
            </a:pPr>
            <a:endParaRPr lang="en-US" sz="1200" dirty="0" smtClean="0"/>
          </a:p>
          <a:p>
            <a:r>
              <a:rPr lang="en-US" dirty="0" smtClean="0"/>
              <a:t>Where?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7670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60B5CC"/>
                </a:solidFill>
              </a:rPr>
              <a:t>Observe</a:t>
            </a:r>
            <a:endParaRPr lang="en-US" dirty="0">
              <a:solidFill>
                <a:srgbClr val="60B5CC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Seek to understand people, their environments, their choices.</a:t>
            </a:r>
            <a:endParaRPr lang="en-US" dirty="0"/>
          </a:p>
        </p:txBody>
      </p:sp>
      <p:pic>
        <p:nvPicPr>
          <p:cNvPr id="4" name="Picture 3" descr="An-Ey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3374" y="2794708"/>
            <a:ext cx="5189838" cy="3891472"/>
          </a:xfrm>
          <a:prstGeom prst="rect">
            <a:avLst/>
          </a:prstGeom>
          <a:ln w="38100" cmpd="sng">
            <a:solidFill>
              <a:srgbClr val="60B5CC"/>
            </a:solidFill>
          </a:ln>
        </p:spPr>
      </p:pic>
    </p:spTree>
    <p:extLst>
      <p:ext uri="{BB962C8B-B14F-4D97-AF65-F5344CB8AC3E}">
        <p14:creationId xmlns:p14="http://schemas.microsoft.com/office/powerpoint/2010/main" val="12754751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60B5CC"/>
                </a:solidFill>
              </a:rPr>
              <a:t>Brainstorm</a:t>
            </a:r>
            <a:endParaRPr lang="en-US" dirty="0">
              <a:solidFill>
                <a:srgbClr val="60B5CC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Use brainstorming as a tool and a skill to be developed.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808" y="2794708"/>
            <a:ext cx="4886379" cy="3891472"/>
          </a:xfrm>
          <a:prstGeom prst="rect">
            <a:avLst/>
          </a:prstGeom>
          <a:ln w="38100" cmpd="sng">
            <a:solidFill>
              <a:srgbClr val="60B5CC"/>
            </a:solidFill>
          </a:ln>
        </p:spPr>
      </p:pic>
    </p:spTree>
    <p:extLst>
      <p:ext uri="{BB962C8B-B14F-4D97-AF65-F5344CB8AC3E}">
        <p14:creationId xmlns:p14="http://schemas.microsoft.com/office/powerpoint/2010/main" val="9955676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Brainstorming</a:t>
            </a:r>
            <a:endParaRPr lang="en-US" sz="2800" dirty="0"/>
          </a:p>
        </p:txBody>
      </p:sp>
      <p:pic>
        <p:nvPicPr>
          <p:cNvPr id="5" name="Picture Placeholder 4" descr="collaboration_2.jpg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96" r="6396"/>
          <a:stretch>
            <a:fillRect/>
          </a:stretch>
        </p:blipFill>
        <p:spPr>
          <a:ln w="38100" cmpd="sng">
            <a:solidFill>
              <a:schemeClr val="tx1"/>
            </a:solidFill>
          </a:ln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2291260"/>
            <a:ext cx="2468880" cy="3195141"/>
          </a:xfrm>
        </p:spPr>
        <p:txBody>
          <a:bodyPr>
            <a:normAutofit/>
          </a:bodyPr>
          <a:lstStyle/>
          <a:p>
            <a:pPr marL="342900" indent="-342900">
              <a:buFont typeface="Wingdings" charset="2"/>
              <a:buChar char="u"/>
            </a:pPr>
            <a:r>
              <a:rPr lang="en-US" sz="2400" dirty="0" smtClean="0"/>
              <a:t>7 secrets </a:t>
            </a:r>
          </a:p>
          <a:p>
            <a:r>
              <a:rPr lang="en-US" sz="2400" dirty="0" smtClean="0"/>
              <a:t>      for better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brainstorming</a:t>
            </a:r>
          </a:p>
          <a:p>
            <a:pPr marL="342900" indent="-342900">
              <a:buFont typeface="Wingdings" charset="2"/>
              <a:buChar char="u"/>
            </a:pPr>
            <a:endParaRPr lang="en-US" sz="2400" dirty="0" smtClean="0"/>
          </a:p>
          <a:p>
            <a:endParaRPr lang="en-US" sz="2400" dirty="0"/>
          </a:p>
          <a:p>
            <a:pPr marL="342900" indent="-342900">
              <a:buFont typeface="Wingdings" charset="2"/>
              <a:buChar char="u"/>
            </a:pPr>
            <a:r>
              <a:rPr lang="en-US" sz="2400" dirty="0" smtClean="0"/>
              <a:t>After-effects of brainstorming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876999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60B5CC"/>
                </a:solidFill>
              </a:rPr>
              <a:t>What makes an effective team?</a:t>
            </a:r>
            <a:endParaRPr lang="en-US" dirty="0">
              <a:solidFill>
                <a:srgbClr val="60B5CC"/>
              </a:solidFill>
            </a:endParaRPr>
          </a:p>
        </p:txBody>
      </p:sp>
      <p:pic>
        <p:nvPicPr>
          <p:cNvPr id="4" name="Content Placeholder 3" descr="Fotolia_38232621_XS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91" b="7891"/>
          <a:stretch>
            <a:fillRect/>
          </a:stretch>
        </p:blipFill>
        <p:spPr>
          <a:ln w="38100" cmpd="sng">
            <a:solidFill>
              <a:schemeClr val="accent2"/>
            </a:solidFill>
          </a:ln>
        </p:spPr>
      </p:pic>
    </p:spTree>
    <p:extLst>
      <p:ext uri="{BB962C8B-B14F-4D97-AF65-F5344CB8AC3E}">
        <p14:creationId xmlns:p14="http://schemas.microsoft.com/office/powerpoint/2010/main" val="1876717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60B5CC"/>
                </a:solidFill>
              </a:rPr>
              <a:t>Innovation</a:t>
            </a:r>
            <a:endParaRPr lang="en-US" dirty="0">
              <a:solidFill>
                <a:srgbClr val="60B5CC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Humility + Confidence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49808" y="3312790"/>
            <a:ext cx="6988304" cy="1751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800" dirty="0" smtClean="0"/>
              <a:t>Observe with humility.</a:t>
            </a:r>
          </a:p>
          <a:p>
            <a:pPr>
              <a:lnSpc>
                <a:spcPct val="130000"/>
              </a:lnSpc>
            </a:pPr>
            <a:r>
              <a:rPr lang="en-US" sz="2800" dirty="0" smtClean="0"/>
              <a:t>Brainstorm with confidence.</a:t>
            </a:r>
          </a:p>
          <a:p>
            <a:pPr>
              <a:lnSpc>
                <a:spcPct val="130000"/>
              </a:lnSpc>
            </a:pPr>
            <a:r>
              <a:rPr lang="en-US" sz="2800" dirty="0" smtClean="0"/>
              <a:t>Fail with humility and confidence.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257875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Doug Dietz</a:t>
            </a:r>
            <a:endParaRPr lang="en-US" dirty="0"/>
          </a:p>
        </p:txBody>
      </p:sp>
      <p:pic>
        <p:nvPicPr>
          <p:cNvPr id="3" name="Picture 2" descr="ideo-before-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833" y="1680953"/>
            <a:ext cx="6795398" cy="4942107"/>
          </a:xfrm>
          <a:prstGeom prst="rect">
            <a:avLst/>
          </a:prstGeom>
          <a:ln w="38100" cmpd="sng">
            <a:solidFill>
              <a:srgbClr val="F0AD00"/>
            </a:solidFill>
          </a:ln>
        </p:spPr>
      </p:pic>
    </p:spTree>
    <p:extLst>
      <p:ext uri="{BB962C8B-B14F-4D97-AF65-F5344CB8AC3E}">
        <p14:creationId xmlns:p14="http://schemas.microsoft.com/office/powerpoint/2010/main" val="1075468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Human-centered Design</a:t>
            </a:r>
            <a:endParaRPr lang="en-US" dirty="0"/>
          </a:p>
        </p:txBody>
      </p:sp>
      <p:pic>
        <p:nvPicPr>
          <p:cNvPr id="4" name="Content Placeholder 3" descr="Pirate-MRI-1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232" b="16232"/>
          <a:stretch>
            <a:fillRect/>
          </a:stretch>
        </p:blipFill>
        <p:spPr>
          <a:ln w="38100" cmpd="sng">
            <a:solidFill>
              <a:schemeClr val="accent2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58196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Empathy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493" y="1627018"/>
            <a:ext cx="8772478" cy="5143220"/>
          </a:xfrm>
          <a:ln w="38100" cmpd="sng">
            <a:solidFill>
              <a:srgbClr val="60B5CC"/>
            </a:solidFill>
          </a:ln>
        </p:spPr>
      </p:pic>
    </p:spTree>
    <p:extLst>
      <p:ext uri="{BB962C8B-B14F-4D97-AF65-F5344CB8AC3E}">
        <p14:creationId xmlns:p14="http://schemas.microsoft.com/office/powerpoint/2010/main" val="18972844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/>
              <a:t>Innovation</a:t>
            </a:r>
            <a:endParaRPr lang="en-US" sz="40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endParaRPr lang="en-US" sz="2000" dirty="0" smtClean="0"/>
          </a:p>
          <a:p>
            <a:pPr algn="ctr"/>
            <a:r>
              <a:rPr lang="en-US" sz="2000" dirty="0" smtClean="0"/>
              <a:t>3 factors to balance:</a:t>
            </a:r>
          </a:p>
          <a:p>
            <a:endParaRPr lang="en-US" sz="2000" dirty="0"/>
          </a:p>
          <a:p>
            <a:pPr marL="342900" indent="-342900">
              <a:lnSpc>
                <a:spcPct val="120000"/>
              </a:lnSpc>
              <a:buAutoNum type="arabicPeriod"/>
            </a:pPr>
            <a:r>
              <a:rPr lang="en-US" sz="2800" dirty="0"/>
              <a:t>p</a:t>
            </a:r>
            <a:r>
              <a:rPr lang="en-US" sz="2800" dirty="0" smtClean="0"/>
              <a:t>eople</a:t>
            </a:r>
          </a:p>
          <a:p>
            <a:pPr marL="342900" indent="-342900">
              <a:lnSpc>
                <a:spcPct val="120000"/>
              </a:lnSpc>
              <a:buAutoNum type="arabicPeriod"/>
            </a:pPr>
            <a:r>
              <a:rPr lang="en-US" sz="2800" dirty="0"/>
              <a:t>t</a:t>
            </a:r>
            <a:r>
              <a:rPr lang="en-US" sz="2800" dirty="0" smtClean="0"/>
              <a:t>echnical</a:t>
            </a:r>
          </a:p>
          <a:p>
            <a:pPr marL="342900" indent="-342900">
              <a:lnSpc>
                <a:spcPct val="120000"/>
              </a:lnSpc>
              <a:buAutoNum type="arabicPeriod"/>
            </a:pPr>
            <a:r>
              <a:rPr lang="en-US" sz="2800" dirty="0"/>
              <a:t>b</a:t>
            </a:r>
            <a:r>
              <a:rPr lang="en-US" sz="2800" dirty="0" smtClean="0"/>
              <a:t>usiness</a:t>
            </a:r>
          </a:p>
        </p:txBody>
      </p:sp>
      <p:sp>
        <p:nvSpPr>
          <p:cNvPr id="10" name="Oval 9"/>
          <p:cNvSpPr/>
          <p:nvPr/>
        </p:nvSpPr>
        <p:spPr>
          <a:xfrm>
            <a:off x="5423392" y="3778610"/>
            <a:ext cx="2231442" cy="2231551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47500"/>
                  <a:satMod val="137000"/>
                  <a:alpha val="29000"/>
                </a:schemeClr>
              </a:gs>
              <a:gs pos="55000">
                <a:schemeClr val="accent1">
                  <a:shade val="69000"/>
                  <a:satMod val="137000"/>
                  <a:alpha val="29000"/>
                </a:schemeClr>
              </a:gs>
              <a:gs pos="100000">
                <a:schemeClr val="accent1">
                  <a:shade val="98000"/>
                  <a:satMod val="137000"/>
                  <a:alpha val="29000"/>
                </a:schemeClr>
              </a:gs>
            </a:gsLst>
            <a:lin ang="16200000" scaled="0"/>
            <a:tileRect/>
          </a:gra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058907" y="3014427"/>
            <a:ext cx="2231442" cy="2231551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47500"/>
                  <a:satMod val="137000"/>
                  <a:alpha val="28000"/>
                </a:schemeClr>
              </a:gs>
              <a:gs pos="55000">
                <a:schemeClr val="accent1">
                  <a:shade val="69000"/>
                  <a:satMod val="137000"/>
                  <a:alpha val="28000"/>
                </a:schemeClr>
              </a:gs>
              <a:gs pos="100000">
                <a:schemeClr val="accent1">
                  <a:shade val="98000"/>
                  <a:satMod val="137000"/>
                  <a:alpha val="28000"/>
                </a:schemeClr>
              </a:gs>
            </a:gsLst>
            <a:lin ang="16200000" scaled="0"/>
            <a:tileRect/>
          </a:gra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5541231" y="2241879"/>
            <a:ext cx="2231442" cy="2231551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47500"/>
                  <a:satMod val="137000"/>
                  <a:alpha val="27000"/>
                </a:schemeClr>
              </a:gs>
              <a:gs pos="55000">
                <a:schemeClr val="accent1">
                  <a:shade val="69000"/>
                  <a:satMod val="137000"/>
                  <a:alpha val="27000"/>
                </a:schemeClr>
              </a:gs>
              <a:gs pos="100000">
                <a:schemeClr val="accent1">
                  <a:shade val="98000"/>
                  <a:satMod val="137000"/>
                  <a:alpha val="27000"/>
                </a:schemeClr>
              </a:gs>
            </a:gsLst>
            <a:lin ang="16200000" scaled="0"/>
            <a:tileRect/>
          </a:gra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4" name="5-Point Star 13"/>
          <p:cNvSpPr/>
          <p:nvPr/>
        </p:nvSpPr>
        <p:spPr>
          <a:xfrm>
            <a:off x="5865776" y="3778610"/>
            <a:ext cx="516226" cy="516233"/>
          </a:xfrm>
          <a:prstGeom prst="star5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058907" y="3672597"/>
            <a:ext cx="1610471" cy="8227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2400" b="1" i="1" dirty="0">
                <a:solidFill>
                  <a:schemeClr val="accent2">
                    <a:lumMod val="50000"/>
                  </a:schemeClr>
                </a:solidFill>
              </a:rPr>
              <a:t>p</a:t>
            </a:r>
            <a:r>
              <a:rPr lang="en-US" sz="2400" b="1" i="1" dirty="0" smtClean="0">
                <a:solidFill>
                  <a:schemeClr val="accent2">
                    <a:lumMod val="50000"/>
                  </a:schemeClr>
                </a:solidFill>
              </a:rPr>
              <a:t>eople</a:t>
            </a:r>
          </a:p>
          <a:p>
            <a:pPr algn="ctr">
              <a:lnSpc>
                <a:spcPct val="120000"/>
              </a:lnSpc>
            </a:pPr>
            <a:r>
              <a:rPr lang="en-US" sz="1600" i="1" dirty="0" smtClean="0">
                <a:solidFill>
                  <a:schemeClr val="accent2">
                    <a:lumMod val="50000"/>
                  </a:schemeClr>
                </a:solidFill>
              </a:rPr>
              <a:t>(desirable)</a:t>
            </a:r>
            <a:endParaRPr lang="en-US" sz="1600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865776" y="4845868"/>
            <a:ext cx="1610471" cy="8227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2400" b="1" i="1" dirty="0">
                <a:solidFill>
                  <a:schemeClr val="accent2">
                    <a:lumMod val="50000"/>
                  </a:schemeClr>
                </a:solidFill>
              </a:rPr>
              <a:t>t</a:t>
            </a:r>
            <a:r>
              <a:rPr lang="en-US" sz="2400" b="1" i="1" dirty="0" smtClean="0">
                <a:solidFill>
                  <a:schemeClr val="accent2">
                    <a:lumMod val="50000"/>
                  </a:schemeClr>
                </a:solidFill>
              </a:rPr>
              <a:t>echnical</a:t>
            </a:r>
          </a:p>
          <a:p>
            <a:pPr algn="ctr">
              <a:lnSpc>
                <a:spcPct val="120000"/>
              </a:lnSpc>
            </a:pPr>
            <a:r>
              <a:rPr lang="en-US" sz="1600" i="1" dirty="0" smtClean="0">
                <a:solidFill>
                  <a:schemeClr val="accent2">
                    <a:lumMod val="50000"/>
                  </a:schemeClr>
                </a:solidFill>
              </a:rPr>
              <a:t>(feasible)</a:t>
            </a:r>
            <a:endParaRPr lang="en-US" sz="1600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044363" y="2753254"/>
            <a:ext cx="1610471" cy="8227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2400" b="1" i="1" dirty="0">
                <a:solidFill>
                  <a:schemeClr val="accent2">
                    <a:lumMod val="50000"/>
                  </a:schemeClr>
                </a:solidFill>
              </a:rPr>
              <a:t>b</a:t>
            </a:r>
            <a:r>
              <a:rPr lang="en-US" sz="2400" b="1" i="1" dirty="0" smtClean="0">
                <a:solidFill>
                  <a:schemeClr val="accent2">
                    <a:lumMod val="50000"/>
                  </a:schemeClr>
                </a:solidFill>
              </a:rPr>
              <a:t>usiness</a:t>
            </a:r>
          </a:p>
          <a:p>
            <a:pPr algn="ctr">
              <a:lnSpc>
                <a:spcPct val="120000"/>
              </a:lnSpc>
            </a:pPr>
            <a:r>
              <a:rPr lang="en-US" sz="1600" i="1" dirty="0" smtClean="0">
                <a:solidFill>
                  <a:schemeClr val="accent2">
                    <a:lumMod val="50000"/>
                  </a:schemeClr>
                </a:solidFill>
              </a:rPr>
              <a:t>(viable)</a:t>
            </a:r>
            <a:endParaRPr lang="en-US" sz="1600" i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19228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dirty="0" smtClean="0"/>
              <a:t>Design Thinking</a:t>
            </a:r>
            <a:endParaRPr lang="en-US" sz="40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pPr algn="ctr"/>
            <a:endParaRPr lang="en-US" sz="2000" dirty="0"/>
          </a:p>
          <a:p>
            <a:r>
              <a:rPr lang="en-US" sz="2400" dirty="0" smtClean="0"/>
              <a:t>Seeking the sweet spot of </a:t>
            </a:r>
          </a:p>
          <a:p>
            <a:endParaRPr lang="en-US" sz="2400" dirty="0" smtClean="0"/>
          </a:p>
          <a:p>
            <a:pPr lvl="1"/>
            <a:r>
              <a:rPr lang="en-US" sz="2400" i="1" dirty="0" smtClean="0"/>
              <a:t>desirability,</a:t>
            </a:r>
          </a:p>
          <a:p>
            <a:pPr lvl="1"/>
            <a:r>
              <a:rPr lang="en-US" sz="2400" i="1" dirty="0" smtClean="0"/>
              <a:t>feasibility,</a:t>
            </a:r>
          </a:p>
          <a:p>
            <a:pPr lvl="1"/>
            <a:r>
              <a:rPr lang="en-US" sz="2400" i="1" dirty="0" smtClean="0"/>
              <a:t>viability.</a:t>
            </a:r>
            <a:endParaRPr lang="en-US" sz="2400" dirty="0"/>
          </a:p>
          <a:p>
            <a:pPr algn="ctr"/>
            <a:endParaRPr lang="en-US" sz="2000" dirty="0" smtClean="0"/>
          </a:p>
          <a:p>
            <a:pPr algn="ctr"/>
            <a:endParaRPr lang="en-US" sz="2000" dirty="0"/>
          </a:p>
          <a:p>
            <a:pPr algn="ctr"/>
            <a:endParaRPr lang="en-US" sz="2000" dirty="0" smtClean="0"/>
          </a:p>
          <a:p>
            <a:pPr algn="ctr"/>
            <a:endParaRPr lang="en-US" sz="2000" dirty="0"/>
          </a:p>
          <a:p>
            <a:pPr algn="ctr"/>
            <a:endParaRPr lang="en-US" sz="2000" dirty="0" smtClean="0"/>
          </a:p>
          <a:p>
            <a:pPr algn="ctr"/>
            <a:endParaRPr lang="en-US" sz="2000" dirty="0" smtClean="0"/>
          </a:p>
          <a:p>
            <a:pPr algn="ctr"/>
            <a:r>
              <a:rPr lang="en-US" sz="1600" dirty="0" smtClean="0"/>
              <a:t>(Kelly &amp; Kelly, 2013)</a:t>
            </a:r>
          </a:p>
          <a:p>
            <a:endParaRPr lang="en-US" sz="2000" dirty="0"/>
          </a:p>
        </p:txBody>
      </p:sp>
      <p:sp>
        <p:nvSpPr>
          <p:cNvPr id="10" name="Oval 9"/>
          <p:cNvSpPr/>
          <p:nvPr/>
        </p:nvSpPr>
        <p:spPr>
          <a:xfrm>
            <a:off x="5423392" y="3778610"/>
            <a:ext cx="2231442" cy="2231551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47500"/>
                  <a:satMod val="137000"/>
                  <a:alpha val="12000"/>
                </a:schemeClr>
              </a:gs>
              <a:gs pos="55000">
                <a:schemeClr val="accent1">
                  <a:shade val="69000"/>
                  <a:satMod val="137000"/>
                  <a:alpha val="12000"/>
                </a:schemeClr>
              </a:gs>
              <a:gs pos="100000">
                <a:schemeClr val="accent1">
                  <a:shade val="98000"/>
                  <a:satMod val="137000"/>
                  <a:alpha val="12000"/>
                </a:schemeClr>
              </a:gs>
            </a:gsLst>
            <a:lin ang="16200000" scaled="0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058907" y="3014427"/>
            <a:ext cx="2231442" cy="2231551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47500"/>
                  <a:satMod val="137000"/>
                  <a:alpha val="9000"/>
                </a:schemeClr>
              </a:gs>
              <a:gs pos="55000">
                <a:schemeClr val="accent1">
                  <a:shade val="69000"/>
                  <a:satMod val="137000"/>
                  <a:alpha val="9000"/>
                </a:schemeClr>
              </a:gs>
              <a:gs pos="100000">
                <a:schemeClr val="accent1">
                  <a:shade val="98000"/>
                  <a:satMod val="137000"/>
                  <a:alpha val="9000"/>
                </a:schemeClr>
              </a:gs>
            </a:gsLst>
            <a:lin ang="16200000" scaled="0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5541231" y="2241879"/>
            <a:ext cx="2231442" cy="2231551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47500"/>
                  <a:satMod val="137000"/>
                  <a:alpha val="11000"/>
                </a:schemeClr>
              </a:gs>
              <a:gs pos="55000">
                <a:schemeClr val="accent1">
                  <a:shade val="69000"/>
                  <a:satMod val="137000"/>
                  <a:alpha val="11000"/>
                </a:schemeClr>
              </a:gs>
              <a:gs pos="100000">
                <a:schemeClr val="accent1">
                  <a:shade val="98000"/>
                  <a:satMod val="137000"/>
                  <a:alpha val="11000"/>
                </a:schemeClr>
              </a:gs>
            </a:gsLst>
            <a:lin ang="16200000" scaled="0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058907" y="3672597"/>
            <a:ext cx="1610471" cy="8227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2400" i="1" dirty="0">
                <a:solidFill>
                  <a:schemeClr val="accent2">
                    <a:lumMod val="50000"/>
                  </a:schemeClr>
                </a:solidFill>
              </a:rPr>
              <a:t>p</a:t>
            </a:r>
            <a:r>
              <a:rPr lang="en-US" sz="2400" i="1" dirty="0" smtClean="0">
                <a:solidFill>
                  <a:schemeClr val="accent2">
                    <a:lumMod val="50000"/>
                  </a:schemeClr>
                </a:solidFill>
              </a:rPr>
              <a:t>eople</a:t>
            </a:r>
          </a:p>
          <a:p>
            <a:pPr algn="ctr">
              <a:lnSpc>
                <a:spcPct val="120000"/>
              </a:lnSpc>
            </a:pPr>
            <a:r>
              <a:rPr lang="en-US" sz="1600" i="1" dirty="0" smtClean="0">
                <a:solidFill>
                  <a:schemeClr val="accent2">
                    <a:lumMod val="50000"/>
                  </a:schemeClr>
                </a:solidFill>
              </a:rPr>
              <a:t>(desirable)</a:t>
            </a:r>
            <a:endParaRPr lang="en-US" sz="1600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4" name="5-Point Star 13"/>
          <p:cNvSpPr/>
          <p:nvPr/>
        </p:nvSpPr>
        <p:spPr>
          <a:xfrm>
            <a:off x="5541231" y="3299695"/>
            <a:ext cx="1545004" cy="1546173"/>
          </a:xfrm>
          <a:prstGeom prst="star5">
            <a:avLst/>
          </a:prstGeom>
          <a:solidFill>
            <a:schemeClr val="accent2"/>
          </a:solidFill>
          <a:ln w="19050" cmpd="sng"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5865776" y="4845868"/>
            <a:ext cx="1610471" cy="8227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2400" i="1" dirty="0">
                <a:solidFill>
                  <a:schemeClr val="accent2">
                    <a:lumMod val="50000"/>
                  </a:schemeClr>
                </a:solidFill>
              </a:rPr>
              <a:t>t</a:t>
            </a:r>
            <a:r>
              <a:rPr lang="en-US" sz="2400" i="1" dirty="0" smtClean="0">
                <a:solidFill>
                  <a:schemeClr val="accent2">
                    <a:lumMod val="50000"/>
                  </a:schemeClr>
                </a:solidFill>
              </a:rPr>
              <a:t>echnical</a:t>
            </a:r>
          </a:p>
          <a:p>
            <a:pPr algn="ctr">
              <a:lnSpc>
                <a:spcPct val="120000"/>
              </a:lnSpc>
            </a:pPr>
            <a:r>
              <a:rPr lang="en-US" sz="1600" i="1" dirty="0" smtClean="0">
                <a:solidFill>
                  <a:schemeClr val="accent2">
                    <a:lumMod val="50000"/>
                  </a:schemeClr>
                </a:solidFill>
              </a:rPr>
              <a:t>(feasible)</a:t>
            </a:r>
            <a:endParaRPr lang="en-US" sz="1600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044363" y="2753254"/>
            <a:ext cx="1610471" cy="8227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2400" i="1" dirty="0">
                <a:solidFill>
                  <a:schemeClr val="accent2">
                    <a:lumMod val="50000"/>
                  </a:schemeClr>
                </a:solidFill>
              </a:rPr>
              <a:t>b</a:t>
            </a:r>
            <a:r>
              <a:rPr lang="en-US" sz="2400" i="1" dirty="0" smtClean="0">
                <a:solidFill>
                  <a:schemeClr val="accent2">
                    <a:lumMod val="50000"/>
                  </a:schemeClr>
                </a:solidFill>
              </a:rPr>
              <a:t>usiness</a:t>
            </a:r>
          </a:p>
          <a:p>
            <a:pPr algn="ctr">
              <a:lnSpc>
                <a:spcPct val="120000"/>
              </a:lnSpc>
            </a:pPr>
            <a:r>
              <a:rPr lang="en-US" sz="1600" i="1" dirty="0" smtClean="0">
                <a:solidFill>
                  <a:schemeClr val="accent2">
                    <a:lumMod val="50000"/>
                  </a:schemeClr>
                </a:solidFill>
              </a:rPr>
              <a:t>(viable)</a:t>
            </a:r>
            <a:endParaRPr lang="en-US" sz="1600" i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7960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dirty="0" smtClean="0"/>
              <a:t>Design Thinking</a:t>
            </a:r>
            <a:endParaRPr lang="en-US" sz="40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endParaRPr lang="en-US" sz="2000" dirty="0" smtClean="0"/>
          </a:p>
          <a:p>
            <a:pPr algn="ctr"/>
            <a:r>
              <a:rPr lang="en-US" sz="2000" dirty="0" smtClean="0"/>
              <a:t>3 factors to balance:</a:t>
            </a:r>
          </a:p>
          <a:p>
            <a:endParaRPr lang="en-US" sz="2000" dirty="0"/>
          </a:p>
          <a:p>
            <a:pPr marL="342900" indent="-342900">
              <a:lnSpc>
                <a:spcPct val="120000"/>
              </a:lnSpc>
              <a:buAutoNum type="arabicPeriod"/>
            </a:pPr>
            <a:r>
              <a:rPr lang="en-US" sz="2800" b="1" dirty="0"/>
              <a:t>p</a:t>
            </a:r>
            <a:r>
              <a:rPr lang="en-US" sz="2800" b="1" dirty="0" smtClean="0"/>
              <a:t>eople</a:t>
            </a:r>
          </a:p>
          <a:p>
            <a:pPr marL="342900" indent="-342900">
              <a:lnSpc>
                <a:spcPct val="120000"/>
              </a:lnSpc>
              <a:buAutoNum type="arabicPeriod"/>
            </a:pPr>
            <a:r>
              <a:rPr lang="en-US" sz="2800" dirty="0"/>
              <a:t>t</a:t>
            </a:r>
            <a:r>
              <a:rPr lang="en-US" sz="2800" dirty="0" smtClean="0"/>
              <a:t>echnical</a:t>
            </a:r>
          </a:p>
          <a:p>
            <a:pPr marL="342900" indent="-342900">
              <a:lnSpc>
                <a:spcPct val="120000"/>
              </a:lnSpc>
              <a:buAutoNum type="arabicPeriod"/>
            </a:pPr>
            <a:r>
              <a:rPr lang="en-US" sz="2800" dirty="0"/>
              <a:t>b</a:t>
            </a:r>
            <a:r>
              <a:rPr lang="en-US" sz="2800" dirty="0" smtClean="0"/>
              <a:t>usiness</a:t>
            </a:r>
          </a:p>
        </p:txBody>
      </p:sp>
      <p:sp>
        <p:nvSpPr>
          <p:cNvPr id="10" name="Oval 9"/>
          <p:cNvSpPr/>
          <p:nvPr/>
        </p:nvSpPr>
        <p:spPr>
          <a:xfrm>
            <a:off x="5423392" y="3778610"/>
            <a:ext cx="2231442" cy="2231551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47500"/>
                  <a:satMod val="137000"/>
                  <a:alpha val="12000"/>
                </a:schemeClr>
              </a:gs>
              <a:gs pos="55000">
                <a:schemeClr val="accent1">
                  <a:shade val="69000"/>
                  <a:satMod val="137000"/>
                  <a:alpha val="12000"/>
                </a:schemeClr>
              </a:gs>
              <a:gs pos="100000">
                <a:schemeClr val="accent1">
                  <a:shade val="98000"/>
                  <a:satMod val="137000"/>
                  <a:alpha val="12000"/>
                </a:schemeClr>
              </a:gs>
            </a:gsLst>
            <a:lin ang="16200000" scaled="0"/>
            <a:tileRect/>
          </a:gra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058907" y="3014427"/>
            <a:ext cx="2231442" cy="2231551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47500"/>
                  <a:satMod val="137000"/>
                  <a:alpha val="50000"/>
                </a:schemeClr>
              </a:gs>
              <a:gs pos="55000">
                <a:schemeClr val="accent1">
                  <a:shade val="69000"/>
                  <a:satMod val="137000"/>
                  <a:alpha val="50000"/>
                </a:schemeClr>
              </a:gs>
              <a:gs pos="100000">
                <a:schemeClr val="accent1">
                  <a:shade val="98000"/>
                  <a:satMod val="137000"/>
                  <a:alpha val="50000"/>
                </a:schemeClr>
              </a:gs>
            </a:gsLst>
            <a:lin ang="16200000" scaled="0"/>
            <a:tileRect/>
          </a:gradFill>
          <a:ln/>
          <a:effectLst>
            <a:glow rad="1016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5541231" y="2241879"/>
            <a:ext cx="2231442" cy="2231551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47500"/>
                  <a:satMod val="137000"/>
                  <a:alpha val="11000"/>
                </a:schemeClr>
              </a:gs>
              <a:gs pos="55000">
                <a:schemeClr val="accent1">
                  <a:shade val="69000"/>
                  <a:satMod val="137000"/>
                  <a:alpha val="11000"/>
                </a:schemeClr>
              </a:gs>
              <a:gs pos="100000">
                <a:schemeClr val="accent1">
                  <a:shade val="98000"/>
                  <a:satMod val="137000"/>
                  <a:alpha val="11000"/>
                </a:schemeClr>
              </a:gs>
            </a:gsLst>
            <a:lin ang="16200000" scaled="0"/>
            <a:tileRect/>
          </a:gra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4" name="5-Point Star 13"/>
          <p:cNvSpPr/>
          <p:nvPr/>
        </p:nvSpPr>
        <p:spPr>
          <a:xfrm>
            <a:off x="5865776" y="3778610"/>
            <a:ext cx="516226" cy="516233"/>
          </a:xfrm>
          <a:prstGeom prst="star5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058907" y="3672597"/>
            <a:ext cx="1610471" cy="8227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2400" b="1" i="1" dirty="0">
                <a:solidFill>
                  <a:schemeClr val="accent2">
                    <a:lumMod val="50000"/>
                  </a:schemeClr>
                </a:solidFill>
              </a:rPr>
              <a:t>p</a:t>
            </a:r>
            <a:r>
              <a:rPr lang="en-US" sz="2400" b="1" i="1" dirty="0" smtClean="0">
                <a:solidFill>
                  <a:schemeClr val="accent2">
                    <a:lumMod val="50000"/>
                  </a:schemeClr>
                </a:solidFill>
              </a:rPr>
              <a:t>eople</a:t>
            </a:r>
          </a:p>
          <a:p>
            <a:pPr algn="ctr">
              <a:lnSpc>
                <a:spcPct val="120000"/>
              </a:lnSpc>
            </a:pPr>
            <a:r>
              <a:rPr lang="en-US" sz="1600" i="1" dirty="0" smtClean="0">
                <a:solidFill>
                  <a:schemeClr val="accent2">
                    <a:lumMod val="50000"/>
                  </a:schemeClr>
                </a:solidFill>
              </a:rPr>
              <a:t>(desirable)</a:t>
            </a:r>
            <a:endParaRPr lang="en-US" sz="1600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865776" y="4845868"/>
            <a:ext cx="1610471" cy="8227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2400" i="1" dirty="0">
                <a:solidFill>
                  <a:schemeClr val="accent2">
                    <a:lumMod val="50000"/>
                  </a:schemeClr>
                </a:solidFill>
              </a:rPr>
              <a:t>t</a:t>
            </a:r>
            <a:r>
              <a:rPr lang="en-US" sz="2400" i="1" dirty="0" smtClean="0">
                <a:solidFill>
                  <a:schemeClr val="accent2">
                    <a:lumMod val="50000"/>
                  </a:schemeClr>
                </a:solidFill>
              </a:rPr>
              <a:t>echnical</a:t>
            </a:r>
          </a:p>
          <a:p>
            <a:pPr algn="ctr">
              <a:lnSpc>
                <a:spcPct val="120000"/>
              </a:lnSpc>
            </a:pPr>
            <a:r>
              <a:rPr lang="en-US" sz="1600" i="1" dirty="0" smtClean="0">
                <a:solidFill>
                  <a:schemeClr val="accent2">
                    <a:lumMod val="50000"/>
                  </a:schemeClr>
                </a:solidFill>
              </a:rPr>
              <a:t>(feasible)</a:t>
            </a:r>
            <a:endParaRPr lang="en-US" sz="1600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044363" y="2753254"/>
            <a:ext cx="1610471" cy="8227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2400" i="1" dirty="0">
                <a:solidFill>
                  <a:schemeClr val="accent2">
                    <a:lumMod val="50000"/>
                  </a:schemeClr>
                </a:solidFill>
              </a:rPr>
              <a:t>b</a:t>
            </a:r>
            <a:r>
              <a:rPr lang="en-US" sz="2400" i="1" dirty="0" smtClean="0">
                <a:solidFill>
                  <a:schemeClr val="accent2">
                    <a:lumMod val="50000"/>
                  </a:schemeClr>
                </a:solidFill>
              </a:rPr>
              <a:t>usiness</a:t>
            </a:r>
          </a:p>
          <a:p>
            <a:pPr algn="ctr">
              <a:lnSpc>
                <a:spcPct val="120000"/>
              </a:lnSpc>
            </a:pPr>
            <a:r>
              <a:rPr lang="en-US" sz="1600" i="1" dirty="0" smtClean="0">
                <a:solidFill>
                  <a:schemeClr val="accent2">
                    <a:lumMod val="50000"/>
                  </a:schemeClr>
                </a:solidFill>
              </a:rPr>
              <a:t>(viable)</a:t>
            </a:r>
            <a:endParaRPr lang="en-US" sz="1600" i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94615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Innovation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60B5CC"/>
                </a:solidFill>
              </a:rPr>
              <a:t>Fundamentals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49807" y="3260414"/>
            <a:ext cx="7839365" cy="2459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60B5CC"/>
                </a:solidFill>
              </a:rPr>
              <a:t>The reading, writing, and arithmetic of innovation:  </a:t>
            </a:r>
          </a:p>
          <a:p>
            <a:pPr algn="ctr"/>
            <a:endParaRPr lang="en-US" dirty="0" smtClean="0"/>
          </a:p>
          <a:p>
            <a:pPr lvl="6">
              <a:lnSpc>
                <a:spcPct val="130000"/>
              </a:lnSpc>
            </a:pPr>
            <a:r>
              <a:rPr lang="en-US" sz="2800" dirty="0" smtClean="0"/>
              <a:t>Observation</a:t>
            </a:r>
          </a:p>
          <a:p>
            <a:pPr lvl="6">
              <a:lnSpc>
                <a:spcPct val="130000"/>
              </a:lnSpc>
            </a:pPr>
            <a:r>
              <a:rPr lang="en-US" sz="2800" dirty="0" smtClean="0"/>
              <a:t>Brainstorming</a:t>
            </a:r>
          </a:p>
          <a:p>
            <a:pPr lvl="6">
              <a:lnSpc>
                <a:spcPct val="130000"/>
              </a:lnSpc>
            </a:pPr>
            <a:r>
              <a:rPr lang="en-US" sz="2800" dirty="0" smtClean="0"/>
              <a:t>Prototyping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48689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Bring new ideas to life.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1. Inspiration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 into the jungle.</a:t>
            </a:r>
          </a:p>
          <a:p>
            <a:pPr marL="118872" indent="0">
              <a:buNone/>
            </a:pPr>
            <a:endParaRPr lang="en-US" sz="1200" dirty="0" smtClean="0"/>
          </a:p>
          <a:p>
            <a:r>
              <a:rPr lang="en-US" dirty="0" smtClean="0"/>
              <a:t>Be deliberate:</a:t>
            </a:r>
          </a:p>
          <a:p>
            <a:pPr marL="411480" lvl="1" indent="0">
              <a:buNone/>
            </a:pPr>
            <a:r>
              <a:rPr lang="en-US" dirty="0" smtClean="0"/>
              <a:t>Plan experiences that will spark creative thinking.</a:t>
            </a:r>
          </a:p>
          <a:p>
            <a:pPr marL="118872" indent="0">
              <a:buNone/>
            </a:pPr>
            <a:endParaRPr lang="en-US" sz="1200" dirty="0" smtClean="0"/>
          </a:p>
          <a:p>
            <a:r>
              <a:rPr lang="en-US" b="1" dirty="0" smtClean="0">
                <a:solidFill>
                  <a:srgbClr val="60B5CC"/>
                </a:solidFill>
              </a:rPr>
              <a:t>Observe.</a:t>
            </a:r>
          </a:p>
          <a:p>
            <a:pPr marL="118872" indent="0">
              <a:buNone/>
            </a:pPr>
            <a:endParaRPr lang="en-US" sz="1200" dirty="0" smtClean="0"/>
          </a:p>
          <a:p>
            <a:r>
              <a:rPr lang="en-US" dirty="0" smtClean="0"/>
              <a:t>Be empathetic:</a:t>
            </a:r>
          </a:p>
          <a:p>
            <a:pPr marL="411480" lvl="1" indent="0">
              <a:buNone/>
            </a:pPr>
            <a:r>
              <a:rPr lang="en-US" dirty="0" smtClean="0"/>
              <a:t>Connect with needs, desires, motivations of  real people.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smtClean="0"/>
              <a:t>2. synthesis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Recognize patterns, identify themes, find meaning.</a:t>
            </a:r>
          </a:p>
          <a:p>
            <a:pPr marL="118872" indent="0">
              <a:buNone/>
            </a:pPr>
            <a:endParaRPr lang="en-US" sz="1200" dirty="0" smtClean="0"/>
          </a:p>
          <a:p>
            <a:r>
              <a:rPr lang="en-US" dirty="0" smtClean="0"/>
              <a:t>Organize observations.</a:t>
            </a:r>
          </a:p>
          <a:p>
            <a:pPr marL="118872" indent="0">
              <a:buNone/>
            </a:pPr>
            <a:endParaRPr lang="en-US" sz="1200" dirty="0" smtClean="0"/>
          </a:p>
          <a:p>
            <a:r>
              <a:rPr lang="en-US" dirty="0" smtClean="0"/>
              <a:t>Move from concrete to abstract and more generalizable concepts.</a:t>
            </a:r>
          </a:p>
          <a:p>
            <a:pPr marL="118872" indent="0">
              <a:buNone/>
            </a:pPr>
            <a:endParaRPr lang="en-US" sz="1200" dirty="0" smtClean="0"/>
          </a:p>
          <a:p>
            <a:r>
              <a:rPr lang="en-US" dirty="0" smtClean="0"/>
              <a:t>Where are there actionable principles and ideas?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79826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ＭＳ ゴシック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ＭＳ ゴシック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Module.thmx</Template>
  <TotalTime>390</TotalTime>
  <Words>304</Words>
  <Application>Microsoft Macintosh PowerPoint</Application>
  <PresentationFormat>On-screen Show (4:3)</PresentationFormat>
  <Paragraphs>115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Module</vt:lpstr>
      <vt:lpstr>Design Thinking</vt:lpstr>
      <vt:lpstr>Doug Dietz</vt:lpstr>
      <vt:lpstr>Human-centered Design</vt:lpstr>
      <vt:lpstr>Empathy</vt:lpstr>
      <vt:lpstr>Innovation</vt:lpstr>
      <vt:lpstr>Design Thinking</vt:lpstr>
      <vt:lpstr>Design Thinking</vt:lpstr>
      <vt:lpstr>Innovation</vt:lpstr>
      <vt:lpstr>Bring new ideas to life.</vt:lpstr>
      <vt:lpstr>Bring new ideas to life.</vt:lpstr>
      <vt:lpstr>Observe</vt:lpstr>
      <vt:lpstr>Brainstorm</vt:lpstr>
      <vt:lpstr>Brainstorming</vt:lpstr>
      <vt:lpstr>What makes an effective team?</vt:lpstr>
      <vt:lpstr>Innovation</vt:lpstr>
    </vt:vector>
  </TitlesOfParts>
  <Company>Mind's Eye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gina radice</dc:creator>
  <cp:lastModifiedBy>gina radice</cp:lastModifiedBy>
  <cp:revision>22</cp:revision>
  <dcterms:created xsi:type="dcterms:W3CDTF">2015-05-20T05:20:41Z</dcterms:created>
  <dcterms:modified xsi:type="dcterms:W3CDTF">2015-05-20T11:51:16Z</dcterms:modified>
</cp:coreProperties>
</file>