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9" r:id="rId5"/>
    <p:sldId id="261" r:id="rId6"/>
    <p:sldId id="263" r:id="rId7"/>
    <p:sldId id="267" r:id="rId8"/>
    <p:sldId id="268" r:id="rId9"/>
    <p:sldId id="264" r:id="rId10"/>
    <p:sldId id="265" r:id="rId11"/>
    <p:sldId id="260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5/20/15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5/20/15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B5CC"/>
                </a:solidFill>
              </a:rPr>
              <a:t>Summer Fusion 2015</a:t>
            </a:r>
            <a:endParaRPr lang="en-US" dirty="0">
              <a:solidFill>
                <a:srgbClr val="60B5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45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Bring new ideas to life.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306" y="1698987"/>
            <a:ext cx="4314082" cy="715355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3. ideation + experimentation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60B5CC"/>
                </a:solidFill>
              </a:rPr>
              <a:t>Brainstorm</a:t>
            </a:r>
            <a:r>
              <a:rPr lang="en-US" dirty="0" smtClean="0"/>
              <a:t>: </a:t>
            </a:r>
          </a:p>
          <a:p>
            <a:pPr marL="411480" lvl="1" indent="0">
              <a:buNone/>
            </a:pPr>
            <a:r>
              <a:rPr lang="en-US" dirty="0" smtClean="0"/>
              <a:t>Generate ideas </a:t>
            </a:r>
          </a:p>
          <a:p>
            <a:pPr marL="411480" lvl="1" indent="0">
              <a:buNone/>
            </a:pPr>
            <a:r>
              <a:rPr lang="en-US" dirty="0" smtClean="0"/>
              <a:t>and divergences.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dirty="0" smtClean="0"/>
              <a:t>Prototype:  </a:t>
            </a:r>
          </a:p>
          <a:p>
            <a:pPr marL="411480" lvl="1" indent="0">
              <a:buNone/>
            </a:pPr>
            <a:r>
              <a:rPr lang="en-US" dirty="0" smtClean="0"/>
              <a:t>Represent ideas in concrete ways.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dirty="0" smtClean="0"/>
              <a:t>Get feedback:  </a:t>
            </a:r>
          </a:p>
          <a:p>
            <a:pPr marL="411480" lvl="1" indent="0">
              <a:buNone/>
            </a:pPr>
            <a:r>
              <a:rPr lang="en-US" dirty="0" smtClean="0"/>
              <a:t>Let </a:t>
            </a:r>
            <a:r>
              <a:rPr lang="en-US" dirty="0"/>
              <a:t>people react to your ideas.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Adapt and iterate.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4. implementation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for roll-out/going live.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dirty="0" smtClean="0"/>
              <a:t>In what form will you present your ideas?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dirty="0" smtClean="0"/>
              <a:t>To whom?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dirty="0" smtClean="0"/>
              <a:t>Where?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6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B5CC"/>
                </a:solidFill>
              </a:rPr>
              <a:t>Observe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Seek to understand people, their environments, their choices.</a:t>
            </a:r>
            <a:endParaRPr lang="en-US" dirty="0"/>
          </a:p>
        </p:txBody>
      </p:sp>
      <p:pic>
        <p:nvPicPr>
          <p:cNvPr id="4" name="Picture 3" descr="An-Ey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74" y="2794708"/>
            <a:ext cx="5189838" cy="3891472"/>
          </a:xfrm>
          <a:prstGeom prst="rect">
            <a:avLst/>
          </a:prstGeom>
          <a:ln w="38100" cmpd="sng">
            <a:solidFill>
              <a:srgbClr val="60B5CC"/>
            </a:solidFill>
          </a:ln>
        </p:spPr>
      </p:pic>
    </p:spTree>
    <p:extLst>
      <p:ext uri="{BB962C8B-B14F-4D97-AF65-F5344CB8AC3E}">
        <p14:creationId xmlns:p14="http://schemas.microsoft.com/office/powerpoint/2010/main" val="1275475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B5CC"/>
                </a:solidFill>
              </a:rPr>
              <a:t>Brainstorm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brainstorming as a tool and a skill to be developed.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2794708"/>
            <a:ext cx="4886379" cy="3891472"/>
          </a:xfrm>
          <a:prstGeom prst="rect">
            <a:avLst/>
          </a:prstGeom>
          <a:ln w="38100" cmpd="sng">
            <a:solidFill>
              <a:srgbClr val="60B5CC"/>
            </a:solidFill>
          </a:ln>
        </p:spPr>
      </p:pic>
    </p:spTree>
    <p:extLst>
      <p:ext uri="{BB962C8B-B14F-4D97-AF65-F5344CB8AC3E}">
        <p14:creationId xmlns:p14="http://schemas.microsoft.com/office/powerpoint/2010/main" val="995567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Brainstorming</a:t>
            </a:r>
            <a:endParaRPr lang="en-US" sz="2800" dirty="0"/>
          </a:p>
        </p:txBody>
      </p:sp>
      <p:pic>
        <p:nvPicPr>
          <p:cNvPr id="5" name="Picture Placeholder 4" descr="collaboration_2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6" r="6396"/>
          <a:stretch>
            <a:fillRect/>
          </a:stretch>
        </p:blipFill>
        <p:spPr>
          <a:ln w="38100" cmpd="sng">
            <a:solidFill>
              <a:schemeClr val="tx1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2291260"/>
            <a:ext cx="2468880" cy="3195141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7 secrets </a:t>
            </a:r>
          </a:p>
          <a:p>
            <a:r>
              <a:rPr lang="en-US" sz="2400" dirty="0" smtClean="0"/>
              <a:t>      for better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brainstorming</a:t>
            </a:r>
          </a:p>
          <a:p>
            <a:pPr marL="342900" indent="-342900">
              <a:buFont typeface="Wingdings" charset="2"/>
              <a:buChar char="u"/>
            </a:pPr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After-effects of brainstorming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7699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0B5CC"/>
                </a:solidFill>
              </a:rPr>
              <a:t>What makes an effective team?</a:t>
            </a:r>
            <a:endParaRPr lang="en-US" dirty="0">
              <a:solidFill>
                <a:srgbClr val="60B5CC"/>
              </a:solidFill>
            </a:endParaRPr>
          </a:p>
        </p:txBody>
      </p:sp>
      <p:pic>
        <p:nvPicPr>
          <p:cNvPr id="4" name="Content Placeholder 3" descr="Fotolia_38232621_X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1" b="7891"/>
          <a:stretch>
            <a:fillRect/>
          </a:stretch>
        </p:blipFill>
        <p:spPr>
          <a:ln w="38100" cmpd="sng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87671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B5CC"/>
                </a:solidFill>
              </a:rPr>
              <a:t>Innovation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Humility + Confidence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9808" y="3312790"/>
            <a:ext cx="6988304" cy="175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/>
              <a:t>Observe with humility.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Brainstorm with confidence.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Fail with humility and confidence.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578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Doug Dietz</a:t>
            </a:r>
            <a:endParaRPr lang="en-US" dirty="0"/>
          </a:p>
        </p:txBody>
      </p:sp>
      <p:pic>
        <p:nvPicPr>
          <p:cNvPr id="3" name="Picture 2" descr="ideo-before-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33" y="1680953"/>
            <a:ext cx="6795398" cy="4942107"/>
          </a:xfrm>
          <a:prstGeom prst="rect">
            <a:avLst/>
          </a:prstGeom>
          <a:ln w="38100" cmpd="sng">
            <a:solidFill>
              <a:srgbClr val="F0AD00"/>
            </a:solidFill>
          </a:ln>
        </p:spPr>
      </p:pic>
    </p:spTree>
    <p:extLst>
      <p:ext uri="{BB962C8B-B14F-4D97-AF65-F5344CB8AC3E}">
        <p14:creationId xmlns:p14="http://schemas.microsoft.com/office/powerpoint/2010/main" val="107546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Human-centered Design</a:t>
            </a:r>
            <a:endParaRPr lang="en-US" dirty="0"/>
          </a:p>
        </p:txBody>
      </p:sp>
      <p:pic>
        <p:nvPicPr>
          <p:cNvPr id="4" name="Content Placeholder 3" descr="Pirate-MRI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2" b="16232"/>
          <a:stretch>
            <a:fillRect/>
          </a:stretch>
        </p:blipFill>
        <p:spPr>
          <a:ln w="38100" cmpd="sng">
            <a:solidFill>
              <a:schemeClr val="accent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819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Empathy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93" y="1627018"/>
            <a:ext cx="8772478" cy="5143220"/>
          </a:xfrm>
          <a:ln w="38100" cmpd="sng">
            <a:solidFill>
              <a:srgbClr val="60B5CC"/>
            </a:solidFill>
          </a:ln>
        </p:spPr>
      </p:pic>
    </p:spTree>
    <p:extLst>
      <p:ext uri="{BB962C8B-B14F-4D97-AF65-F5344CB8AC3E}">
        <p14:creationId xmlns:p14="http://schemas.microsoft.com/office/powerpoint/2010/main" val="189728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Innovation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3 factors to balance:</a:t>
            </a:r>
          </a:p>
          <a:p>
            <a:endParaRPr lang="en-US" sz="2000" dirty="0"/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sz="2800" dirty="0"/>
              <a:t>p</a:t>
            </a:r>
            <a:r>
              <a:rPr lang="en-US" sz="2800" dirty="0" smtClean="0"/>
              <a:t>eople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sz="2800" dirty="0"/>
              <a:t>t</a:t>
            </a:r>
            <a:r>
              <a:rPr lang="en-US" sz="2800" dirty="0" smtClean="0"/>
              <a:t>echnical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sz="2800" dirty="0"/>
              <a:t>b</a:t>
            </a:r>
            <a:r>
              <a:rPr lang="en-US" sz="2800" dirty="0" smtClean="0"/>
              <a:t>usiness</a:t>
            </a:r>
          </a:p>
        </p:txBody>
      </p:sp>
      <p:sp>
        <p:nvSpPr>
          <p:cNvPr id="10" name="Oval 9"/>
          <p:cNvSpPr/>
          <p:nvPr/>
        </p:nvSpPr>
        <p:spPr>
          <a:xfrm>
            <a:off x="5423392" y="3778610"/>
            <a:ext cx="2231442" cy="223155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47500"/>
                  <a:satMod val="137000"/>
                  <a:alpha val="29000"/>
                </a:schemeClr>
              </a:gs>
              <a:gs pos="55000">
                <a:schemeClr val="accent1">
                  <a:shade val="69000"/>
                  <a:satMod val="137000"/>
                  <a:alpha val="29000"/>
                </a:schemeClr>
              </a:gs>
              <a:gs pos="100000">
                <a:schemeClr val="accent1">
                  <a:shade val="98000"/>
                  <a:satMod val="137000"/>
                  <a:alpha val="29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58907" y="3014427"/>
            <a:ext cx="2231442" cy="223155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47500"/>
                  <a:satMod val="137000"/>
                  <a:alpha val="28000"/>
                </a:schemeClr>
              </a:gs>
              <a:gs pos="55000">
                <a:schemeClr val="accent1">
                  <a:shade val="69000"/>
                  <a:satMod val="137000"/>
                  <a:alpha val="28000"/>
                </a:schemeClr>
              </a:gs>
              <a:gs pos="100000">
                <a:schemeClr val="accent1">
                  <a:shade val="98000"/>
                  <a:satMod val="137000"/>
                  <a:alpha val="28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541231" y="2241879"/>
            <a:ext cx="2231442" cy="223155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47500"/>
                  <a:satMod val="137000"/>
                  <a:alpha val="27000"/>
                </a:schemeClr>
              </a:gs>
              <a:gs pos="55000">
                <a:schemeClr val="accent1">
                  <a:shade val="69000"/>
                  <a:satMod val="137000"/>
                  <a:alpha val="27000"/>
                </a:schemeClr>
              </a:gs>
              <a:gs pos="100000">
                <a:schemeClr val="accent1">
                  <a:shade val="98000"/>
                  <a:satMod val="137000"/>
                  <a:alpha val="27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5865776" y="3778610"/>
            <a:ext cx="516226" cy="516233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58907" y="3672597"/>
            <a:ext cx="1610471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eople</a:t>
            </a:r>
          </a:p>
          <a:p>
            <a:pPr algn="ctr">
              <a:lnSpc>
                <a:spcPct val="120000"/>
              </a:lnSpc>
            </a:pP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(desirable)</a:t>
            </a:r>
            <a:endParaRPr lang="en-US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5776" y="4845868"/>
            <a:ext cx="1610471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echnical</a:t>
            </a:r>
          </a:p>
          <a:p>
            <a:pPr algn="ctr">
              <a:lnSpc>
                <a:spcPct val="120000"/>
              </a:lnSpc>
            </a:pP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(feasible)</a:t>
            </a:r>
            <a:endParaRPr lang="en-US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44363" y="2753254"/>
            <a:ext cx="1610471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usiness</a:t>
            </a:r>
          </a:p>
          <a:p>
            <a:pPr algn="ctr">
              <a:lnSpc>
                <a:spcPct val="120000"/>
              </a:lnSpc>
            </a:pP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(viable)</a:t>
            </a:r>
            <a:endParaRPr lang="en-US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92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Design Thinking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sz="2000" dirty="0"/>
          </a:p>
          <a:p>
            <a:r>
              <a:rPr lang="en-US" sz="2400" dirty="0" smtClean="0"/>
              <a:t>Seeking the sweet spot of </a:t>
            </a:r>
          </a:p>
          <a:p>
            <a:endParaRPr lang="en-US" sz="2400" dirty="0" smtClean="0"/>
          </a:p>
          <a:p>
            <a:pPr lvl="1"/>
            <a:r>
              <a:rPr lang="en-US" sz="2400" i="1" dirty="0" smtClean="0"/>
              <a:t>desirability,</a:t>
            </a:r>
          </a:p>
          <a:p>
            <a:pPr lvl="1"/>
            <a:r>
              <a:rPr lang="en-US" sz="2400" i="1" dirty="0" smtClean="0"/>
              <a:t>feasibility,</a:t>
            </a:r>
          </a:p>
          <a:p>
            <a:pPr lvl="1"/>
            <a:r>
              <a:rPr lang="en-US" sz="2400" i="1" dirty="0" smtClean="0"/>
              <a:t>viability.</a:t>
            </a:r>
            <a:endParaRPr lang="en-US" sz="24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1600" dirty="0" smtClean="0"/>
              <a:t>(Kelly &amp; Kelly, 2013)</a:t>
            </a:r>
          </a:p>
          <a:p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5423392" y="3778610"/>
            <a:ext cx="2231442" cy="223155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47500"/>
                  <a:satMod val="137000"/>
                  <a:alpha val="12000"/>
                </a:schemeClr>
              </a:gs>
              <a:gs pos="55000">
                <a:schemeClr val="accent1">
                  <a:shade val="69000"/>
                  <a:satMod val="137000"/>
                  <a:alpha val="12000"/>
                </a:schemeClr>
              </a:gs>
              <a:gs pos="100000">
                <a:schemeClr val="accent1">
                  <a:shade val="98000"/>
                  <a:satMod val="137000"/>
                  <a:alpha val="12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58907" y="3014427"/>
            <a:ext cx="2231442" cy="223155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47500"/>
                  <a:satMod val="137000"/>
                  <a:alpha val="9000"/>
                </a:schemeClr>
              </a:gs>
              <a:gs pos="55000">
                <a:schemeClr val="accent1">
                  <a:shade val="69000"/>
                  <a:satMod val="137000"/>
                  <a:alpha val="9000"/>
                </a:schemeClr>
              </a:gs>
              <a:gs pos="100000">
                <a:schemeClr val="accent1">
                  <a:shade val="98000"/>
                  <a:satMod val="137000"/>
                  <a:alpha val="9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541231" y="2241879"/>
            <a:ext cx="2231442" cy="223155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47500"/>
                  <a:satMod val="137000"/>
                  <a:alpha val="11000"/>
                </a:schemeClr>
              </a:gs>
              <a:gs pos="55000">
                <a:schemeClr val="accent1">
                  <a:shade val="69000"/>
                  <a:satMod val="137000"/>
                  <a:alpha val="11000"/>
                </a:schemeClr>
              </a:gs>
              <a:gs pos="100000">
                <a:schemeClr val="accent1">
                  <a:shade val="98000"/>
                  <a:satMod val="137000"/>
                  <a:alpha val="11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58907" y="3672597"/>
            <a:ext cx="1610471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eople</a:t>
            </a:r>
          </a:p>
          <a:p>
            <a:pPr algn="ctr">
              <a:lnSpc>
                <a:spcPct val="120000"/>
              </a:lnSpc>
            </a:pP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(desirable)</a:t>
            </a:r>
            <a:endParaRPr lang="en-US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5541231" y="3299695"/>
            <a:ext cx="1545004" cy="1546173"/>
          </a:xfrm>
          <a:prstGeom prst="star5">
            <a:avLst/>
          </a:prstGeom>
          <a:solidFill>
            <a:schemeClr val="accent2"/>
          </a:solidFill>
          <a:ln w="19050" cmpd="sng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65776" y="4845868"/>
            <a:ext cx="1610471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echnical</a:t>
            </a:r>
          </a:p>
          <a:p>
            <a:pPr algn="ctr">
              <a:lnSpc>
                <a:spcPct val="120000"/>
              </a:lnSpc>
            </a:pP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(feasible)</a:t>
            </a:r>
            <a:endParaRPr lang="en-US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44363" y="2753254"/>
            <a:ext cx="1610471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usiness</a:t>
            </a:r>
          </a:p>
          <a:p>
            <a:pPr algn="ctr">
              <a:lnSpc>
                <a:spcPct val="120000"/>
              </a:lnSpc>
            </a:pP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(viable)</a:t>
            </a:r>
            <a:endParaRPr lang="en-US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9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Design Thinking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3 factors to balance:</a:t>
            </a:r>
          </a:p>
          <a:p>
            <a:endParaRPr lang="en-US" sz="2000" dirty="0"/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sz="2800" b="1" dirty="0"/>
              <a:t>p</a:t>
            </a:r>
            <a:r>
              <a:rPr lang="en-US" sz="2800" b="1" dirty="0" smtClean="0"/>
              <a:t>eople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sz="2800" dirty="0"/>
              <a:t>t</a:t>
            </a:r>
            <a:r>
              <a:rPr lang="en-US" sz="2800" dirty="0" smtClean="0"/>
              <a:t>echnical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sz="2800" dirty="0"/>
              <a:t>b</a:t>
            </a:r>
            <a:r>
              <a:rPr lang="en-US" sz="2800" dirty="0" smtClean="0"/>
              <a:t>usiness</a:t>
            </a:r>
          </a:p>
        </p:txBody>
      </p:sp>
      <p:sp>
        <p:nvSpPr>
          <p:cNvPr id="10" name="Oval 9"/>
          <p:cNvSpPr/>
          <p:nvPr/>
        </p:nvSpPr>
        <p:spPr>
          <a:xfrm>
            <a:off x="5423392" y="3778610"/>
            <a:ext cx="2231442" cy="223155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47500"/>
                  <a:satMod val="137000"/>
                  <a:alpha val="12000"/>
                </a:schemeClr>
              </a:gs>
              <a:gs pos="55000">
                <a:schemeClr val="accent1">
                  <a:shade val="69000"/>
                  <a:satMod val="137000"/>
                  <a:alpha val="12000"/>
                </a:schemeClr>
              </a:gs>
              <a:gs pos="100000">
                <a:schemeClr val="accent1">
                  <a:shade val="98000"/>
                  <a:satMod val="137000"/>
                  <a:alpha val="12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58907" y="3014427"/>
            <a:ext cx="2231442" cy="223155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47500"/>
                  <a:satMod val="137000"/>
                  <a:alpha val="50000"/>
                </a:schemeClr>
              </a:gs>
              <a:gs pos="55000">
                <a:schemeClr val="accent1">
                  <a:shade val="69000"/>
                  <a:satMod val="137000"/>
                  <a:alpha val="50000"/>
                </a:schemeClr>
              </a:gs>
              <a:gs pos="100000">
                <a:schemeClr val="accent1">
                  <a:shade val="98000"/>
                  <a:satMod val="137000"/>
                  <a:alpha val="50000"/>
                </a:schemeClr>
              </a:gs>
            </a:gsLst>
            <a:lin ang="16200000" scaled="0"/>
            <a:tileRect/>
          </a:gradFill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541231" y="2241879"/>
            <a:ext cx="2231442" cy="223155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47500"/>
                  <a:satMod val="137000"/>
                  <a:alpha val="11000"/>
                </a:schemeClr>
              </a:gs>
              <a:gs pos="55000">
                <a:schemeClr val="accent1">
                  <a:shade val="69000"/>
                  <a:satMod val="137000"/>
                  <a:alpha val="11000"/>
                </a:schemeClr>
              </a:gs>
              <a:gs pos="100000">
                <a:schemeClr val="accent1">
                  <a:shade val="98000"/>
                  <a:satMod val="137000"/>
                  <a:alpha val="11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5865776" y="3778610"/>
            <a:ext cx="516226" cy="516233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58907" y="3672597"/>
            <a:ext cx="1610471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eople</a:t>
            </a:r>
          </a:p>
          <a:p>
            <a:pPr algn="ctr">
              <a:lnSpc>
                <a:spcPct val="120000"/>
              </a:lnSpc>
            </a:pP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(desirable)</a:t>
            </a:r>
            <a:endParaRPr lang="en-US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5776" y="4845868"/>
            <a:ext cx="1610471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echnical</a:t>
            </a:r>
          </a:p>
          <a:p>
            <a:pPr algn="ctr">
              <a:lnSpc>
                <a:spcPct val="120000"/>
              </a:lnSpc>
            </a:pP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(feasible)</a:t>
            </a:r>
            <a:endParaRPr lang="en-US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44363" y="2753254"/>
            <a:ext cx="1610471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usiness</a:t>
            </a:r>
          </a:p>
          <a:p>
            <a:pPr algn="ctr">
              <a:lnSpc>
                <a:spcPct val="120000"/>
              </a:lnSpc>
            </a:pP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(viable)</a:t>
            </a:r>
            <a:endParaRPr lang="en-US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461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0B5CC"/>
                </a:solidFill>
              </a:rPr>
              <a:t>Fundamentals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9807" y="3260414"/>
            <a:ext cx="7839365" cy="2459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0B5CC"/>
                </a:solidFill>
              </a:rPr>
              <a:t>The reading, writing, and arithmetic of innovation:  </a:t>
            </a:r>
          </a:p>
          <a:p>
            <a:pPr algn="ctr"/>
            <a:endParaRPr lang="en-US" dirty="0" smtClean="0"/>
          </a:p>
          <a:p>
            <a:pPr lvl="6">
              <a:lnSpc>
                <a:spcPct val="130000"/>
              </a:lnSpc>
            </a:pPr>
            <a:r>
              <a:rPr lang="en-US" sz="2800" dirty="0" smtClean="0"/>
              <a:t>Observation</a:t>
            </a:r>
          </a:p>
          <a:p>
            <a:pPr lvl="6">
              <a:lnSpc>
                <a:spcPct val="130000"/>
              </a:lnSpc>
            </a:pPr>
            <a:r>
              <a:rPr lang="en-US" sz="2800" dirty="0" smtClean="0"/>
              <a:t>Brainstorming</a:t>
            </a:r>
          </a:p>
          <a:p>
            <a:pPr lvl="6">
              <a:lnSpc>
                <a:spcPct val="130000"/>
              </a:lnSpc>
            </a:pPr>
            <a:r>
              <a:rPr lang="en-US" sz="2800" dirty="0" smtClean="0"/>
              <a:t>Prototyping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86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Bring new ideas to life.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1. Inspiration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into the jungle.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dirty="0" smtClean="0"/>
              <a:t>Be deliberate:</a:t>
            </a:r>
          </a:p>
          <a:p>
            <a:pPr marL="411480" lvl="1" indent="0">
              <a:buNone/>
            </a:pPr>
            <a:r>
              <a:rPr lang="en-US" dirty="0" smtClean="0"/>
              <a:t>Plan experiences that will spark creative thinking.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b="1" dirty="0" smtClean="0">
                <a:solidFill>
                  <a:srgbClr val="60B5CC"/>
                </a:solidFill>
              </a:rPr>
              <a:t>Observe.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dirty="0" smtClean="0"/>
              <a:t>Be empathetic:</a:t>
            </a:r>
          </a:p>
          <a:p>
            <a:pPr marL="411480" lvl="1" indent="0">
              <a:buNone/>
            </a:pPr>
            <a:r>
              <a:rPr lang="en-US" dirty="0" smtClean="0"/>
              <a:t>Connect with needs, desires, motivations of  real people.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2. synthesis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Recognize patterns, identify themes, find meaning.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dirty="0" smtClean="0"/>
              <a:t>Organize observations.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dirty="0" smtClean="0"/>
              <a:t>Move from concrete to abstract and more generalizable concepts.</a:t>
            </a:r>
          </a:p>
          <a:p>
            <a:pPr marL="118872" indent="0">
              <a:buNone/>
            </a:pPr>
            <a:endParaRPr lang="en-US" sz="1200" dirty="0" smtClean="0"/>
          </a:p>
          <a:p>
            <a:r>
              <a:rPr lang="en-US" dirty="0" smtClean="0"/>
              <a:t>Where are there actionable principles and ideas?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82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390</TotalTime>
  <Words>304</Words>
  <Application>Microsoft Macintosh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Design Thinking</vt:lpstr>
      <vt:lpstr>Doug Dietz</vt:lpstr>
      <vt:lpstr>Human-centered Design</vt:lpstr>
      <vt:lpstr>Empathy</vt:lpstr>
      <vt:lpstr>Innovation</vt:lpstr>
      <vt:lpstr>Design Thinking</vt:lpstr>
      <vt:lpstr>Design Thinking</vt:lpstr>
      <vt:lpstr>Innovation</vt:lpstr>
      <vt:lpstr>Bring new ideas to life.</vt:lpstr>
      <vt:lpstr>Bring new ideas to life.</vt:lpstr>
      <vt:lpstr>Observe</vt:lpstr>
      <vt:lpstr>Brainstorm</vt:lpstr>
      <vt:lpstr>Brainstorming</vt:lpstr>
      <vt:lpstr>What makes an effective team?</vt:lpstr>
      <vt:lpstr>Innovation</vt:lpstr>
    </vt:vector>
  </TitlesOfParts>
  <Company>Mind's Eye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radice</dc:creator>
  <cp:lastModifiedBy>gina radice</cp:lastModifiedBy>
  <cp:revision>22</cp:revision>
  <dcterms:created xsi:type="dcterms:W3CDTF">2015-05-20T05:20:41Z</dcterms:created>
  <dcterms:modified xsi:type="dcterms:W3CDTF">2015-05-20T11:51:16Z</dcterms:modified>
</cp:coreProperties>
</file>