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26"/>
    <a:srgbClr val="8A8A8A"/>
    <a:srgbClr val="203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5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D2EE0-DDDD-4C48-813A-19E4E82AEE04}" type="datetimeFigureOut">
              <a:rPr lang="en-US" smtClean="0"/>
              <a:pPr/>
              <a:t>5/21/15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13EE-75CF-1144-AF4F-D84DD799D2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90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25B5F-5AED-C44D-8617-1E62F7AC0653}" type="datetimeFigureOut">
              <a:rPr lang="en-US" smtClean="0"/>
              <a:pPr/>
              <a:t>5/21/15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7A212-6335-4B46-9815-169FB6D148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6578604"/>
            <a:ext cx="9144000" cy="279396"/>
            <a:chOff x="0" y="6578604"/>
            <a:chExt cx="9144000" cy="279396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604000"/>
              <a:ext cx="9144000" cy="254000"/>
            </a:xfrm>
            <a:prstGeom prst="rect">
              <a:avLst/>
            </a:prstGeom>
            <a:solidFill>
              <a:srgbClr val="203D7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0" y="6578604"/>
              <a:ext cx="9144000" cy="1588"/>
            </a:xfrm>
            <a:prstGeom prst="line">
              <a:avLst/>
            </a:prstGeom>
            <a:ln w="50800" cap="flat" cmpd="sng" algn="ctr">
              <a:solidFill>
                <a:srgbClr val="FFC526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18" descr="star.pdf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445003" y="6604000"/>
              <a:ext cx="254000" cy="254000"/>
            </a:xfrm>
            <a:prstGeom prst="rect">
              <a:avLst/>
            </a:prstGeom>
          </p:spPr>
        </p:pic>
      </p:grpSp>
      <p:pic>
        <p:nvPicPr>
          <p:cNvPr id="9" name="Picture 8" descr="IndyChamber.pd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18675" y="914399"/>
            <a:ext cx="3306656" cy="2555143"/>
          </a:xfrm>
          <a:prstGeom prst="rect">
            <a:avLst/>
          </a:prstGeom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31878" y="3843867"/>
            <a:ext cx="7080249" cy="1202266"/>
          </a:xfrm>
        </p:spPr>
        <p:txBody>
          <a:bodyPr anchor="b">
            <a:normAutofit/>
          </a:bodyPr>
          <a:lstStyle>
            <a:lvl1pPr algn="ctr"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3064940" y="5046133"/>
            <a:ext cx="2980267" cy="914400"/>
          </a:xfr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203D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3838" y="2680228"/>
            <a:ext cx="7772400" cy="1371600"/>
          </a:xfrm>
        </p:spPr>
        <p:txBody>
          <a:bodyPr anchor="ctr">
            <a:normAutofit/>
          </a:bodyPr>
          <a:lstStyle>
            <a:lvl1pPr algn="ctr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Section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6604000"/>
            <a:ext cx="9144000" cy="254000"/>
            <a:chOff x="0" y="6604000"/>
            <a:chExt cx="9144000" cy="254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6604000"/>
              <a:ext cx="9144000" cy="2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</a:t>
              </a:r>
              <a:endParaRPr lang="en-US" dirty="0"/>
            </a:p>
          </p:txBody>
        </p:sp>
        <p:sp>
          <p:nvSpPr>
            <p:cNvPr id="13" name="5-Point Star 12"/>
            <p:cNvSpPr/>
            <p:nvPr userDrawn="1"/>
          </p:nvSpPr>
          <p:spPr>
            <a:xfrm>
              <a:off x="4500038" y="6650566"/>
              <a:ext cx="165097" cy="165097"/>
            </a:xfrm>
            <a:prstGeom prst="star5">
              <a:avLst/>
            </a:prstGeom>
            <a:solidFill>
              <a:srgbClr val="FFC5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</a:t>
              </a:r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rgbClr val="FFC5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13838" y="2700867"/>
            <a:ext cx="7772400" cy="1371600"/>
          </a:xfrm>
        </p:spPr>
        <p:txBody>
          <a:bodyPr anchor="ctr"/>
          <a:lstStyle>
            <a:lvl1pPr algn="ctr">
              <a:buNone/>
              <a:defRPr sz="3200" b="1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Section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6604000"/>
            <a:ext cx="9144000" cy="25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3" name="5-Point Star 12"/>
          <p:cNvSpPr/>
          <p:nvPr userDrawn="1"/>
        </p:nvSpPr>
        <p:spPr>
          <a:xfrm>
            <a:off x="4500038" y="6650566"/>
            <a:ext cx="165097" cy="165097"/>
          </a:xfrm>
          <a:prstGeom prst="star5">
            <a:avLst/>
          </a:prstGeom>
          <a:solidFill>
            <a:srgbClr val="FFC5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700"/>
            </a:lvl3pPr>
            <a:lvl4pPr>
              <a:defRPr sz="16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700"/>
            </a:lvl3pPr>
            <a:lvl4pPr>
              <a:defRPr sz="1600"/>
            </a:lvl4pPr>
            <a:lvl5pPr>
              <a:defRPr sz="15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700"/>
            </a:lvl3pPr>
            <a:lvl4pPr>
              <a:defRPr sz="16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700"/>
            </a:lvl3pPr>
            <a:lvl4pPr>
              <a:defRPr sz="1600"/>
            </a:lvl4pPr>
            <a:lvl5pPr>
              <a:defRPr sz="15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550" y="355600"/>
            <a:ext cx="7080249" cy="58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7950" y="1600200"/>
            <a:ext cx="73088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604000"/>
            <a:ext cx="9144000" cy="254000"/>
          </a:xfrm>
          <a:prstGeom prst="rect">
            <a:avLst/>
          </a:prstGeom>
          <a:solidFill>
            <a:srgbClr val="203D7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6578604"/>
            <a:ext cx="9144000" cy="1588"/>
          </a:xfrm>
          <a:prstGeom prst="line">
            <a:avLst/>
          </a:prstGeom>
          <a:ln w="50800" cap="flat" cmpd="sng" algn="ctr">
            <a:solidFill>
              <a:srgbClr val="FFC52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5-Point Star 19"/>
          <p:cNvSpPr/>
          <p:nvPr/>
        </p:nvSpPr>
        <p:spPr>
          <a:xfrm>
            <a:off x="4500038" y="6642099"/>
            <a:ext cx="165097" cy="165097"/>
          </a:xfrm>
          <a:prstGeom prst="star5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7" name="Picture 6" descr="IndyChamber.pdf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944" y="118533"/>
            <a:ext cx="1380565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6" r:id="rId3"/>
    <p:sldLayoutId id="2147483650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2400" b="0" kern="1200" cap="all">
          <a:solidFill>
            <a:srgbClr val="203D7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rgbClr val="8A8A8A"/>
          </a:solidFill>
          <a:latin typeface="+mn-lt"/>
          <a:ea typeface="+mn-ea"/>
          <a:cs typeface="+mn-cs"/>
        </a:defRPr>
      </a:lvl1pPr>
      <a:lvl2pPr marL="466344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8A8A8A"/>
          </a:solidFill>
          <a:latin typeface="+mn-lt"/>
          <a:ea typeface="+mn-ea"/>
          <a:cs typeface="+mn-cs"/>
        </a:defRPr>
      </a:lvl2pPr>
      <a:lvl3pPr marL="777240" indent="-228600" algn="l" defTabSz="457200" rtl="0" eaLnBrk="1" latinLnBrk="0" hangingPunct="1">
        <a:spcBef>
          <a:spcPct val="20000"/>
        </a:spcBef>
        <a:buSzPct val="85000"/>
        <a:buFont typeface="Wingdings" charset="2"/>
        <a:buChar char="§"/>
        <a:defRPr sz="1700" kern="1200">
          <a:solidFill>
            <a:srgbClr val="8A8A8A"/>
          </a:solidFill>
          <a:latin typeface="+mn-lt"/>
          <a:ea typeface="+mn-ea"/>
          <a:cs typeface="+mn-cs"/>
        </a:defRPr>
      </a:lvl3pPr>
      <a:lvl4pPr marL="1051560" indent="-228600" algn="l" defTabSz="457200" rtl="0" eaLnBrk="1" latinLnBrk="0" hangingPunct="1">
        <a:spcBef>
          <a:spcPct val="20000"/>
        </a:spcBef>
        <a:buSzPct val="50000"/>
        <a:buFont typeface="Wingdings" charset="2"/>
        <a:buChar char="u"/>
        <a:defRPr sz="1600" kern="1200">
          <a:solidFill>
            <a:srgbClr val="8A8A8A"/>
          </a:solidFill>
          <a:latin typeface="Arial (Body)"/>
          <a:ea typeface="+mn-ea"/>
          <a:cs typeface="Arial (Body)"/>
        </a:defRPr>
      </a:lvl4pPr>
      <a:lvl5pPr marL="1325880" indent="-228600" algn="l" defTabSz="457200" rtl="0" eaLnBrk="1" latinLnBrk="0" hangingPunct="1">
        <a:spcBef>
          <a:spcPct val="20000"/>
        </a:spcBef>
        <a:buSzPct val="90000"/>
        <a:buFont typeface="Arial"/>
        <a:buChar char="»"/>
        <a:defRPr sz="1500" kern="1200">
          <a:solidFill>
            <a:srgbClr val="8A8A8A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31878" y="3843866"/>
            <a:ext cx="7080249" cy="133773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Regional Dynamics in Addressing Challenges and </a:t>
            </a:r>
            <a:r>
              <a:rPr lang="en-US" b="1" dirty="0" smtClean="0"/>
              <a:t>Opportunities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Butler Summer Fusion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90335" y="5181599"/>
            <a:ext cx="2980267" cy="914400"/>
          </a:xfrm>
        </p:spPr>
        <p:txBody>
          <a:bodyPr/>
          <a:lstStyle/>
          <a:p>
            <a:r>
              <a:rPr lang="en-US" dirty="0" smtClean="0"/>
              <a:t>May 18</a:t>
            </a:r>
            <a:r>
              <a:rPr lang="en-US" dirty="0"/>
              <a:t>,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Metropolis of Indiana</a:t>
            </a:r>
            <a:br>
              <a:rPr lang="en-US" dirty="0" smtClean="0"/>
            </a:br>
            <a:r>
              <a:rPr lang="en-US" sz="2000" dirty="0" smtClean="0"/>
              <a:t>Population Change 2010-2040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6550" y="1170539"/>
            <a:ext cx="3790200" cy="524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56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Metropolis of Indiana</a:t>
            </a:r>
            <a:br>
              <a:rPr lang="en-US" dirty="0" smtClean="0"/>
            </a:br>
            <a:r>
              <a:rPr lang="en-US" sz="2000" dirty="0" smtClean="0"/>
              <a:t>Workforce Change 2010-2040</a:t>
            </a: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751" y="983702"/>
            <a:ext cx="3714000" cy="514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8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 is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sz="2800" dirty="0">
                <a:latin typeface="Arial" charset="0"/>
                <a:ea typeface="Geneva" charset="0"/>
                <a:cs typeface="Arial" charset="0"/>
              </a:rPr>
              <a:t>Stats Indiana population change 2010 to 2040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Marion County 14%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Metro Indianapolis (minus MC) 43%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Other metros 10%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Rural Indiana </a:t>
            </a:r>
            <a:r>
              <a:rPr lang="en-US" dirty="0">
                <a:solidFill>
                  <a:srgbClr val="FF0000"/>
                </a:solidFill>
                <a:latin typeface="Arial" charset="0"/>
                <a:ea typeface="Geneva" charset="0"/>
                <a:cs typeface="Arial" charset="0"/>
              </a:rPr>
              <a:t>-2%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Total metro from 5 million (78%) to 6m (81%)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Rural from 1.4m  (22%) to 1.3m (19%)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600" dirty="0">
                <a:latin typeface="Arial" charset="0"/>
                <a:ea typeface="Geneva" charset="0"/>
                <a:cs typeface="Arial" charset="0"/>
              </a:rPr>
              <a:t>56% (118,444) more seniors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600" dirty="0">
                <a:latin typeface="Arial" charset="0"/>
                <a:ea typeface="Geneva" charset="0"/>
                <a:cs typeface="Arial" charset="0"/>
              </a:rPr>
              <a:t>-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Geneva" charset="0"/>
                <a:cs typeface="Arial" charset="0"/>
              </a:rPr>
              <a:t>144,643 non-seniors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Workforce (25 to 64)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600" dirty="0">
                <a:latin typeface="Arial" charset="0"/>
                <a:ea typeface="Geneva" charset="0"/>
                <a:cs typeface="Arial" charset="0"/>
              </a:rPr>
              <a:t>Metro Indianapolis 17%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600" dirty="0">
                <a:latin typeface="Arial" charset="0"/>
                <a:ea typeface="Geneva" charset="0"/>
                <a:cs typeface="Arial" charset="0"/>
              </a:rPr>
              <a:t>Other metro	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Geneva" charset="0"/>
                <a:cs typeface="Arial" charset="0"/>
              </a:rPr>
              <a:t>-2%  (-34,897)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§"/>
            </a:pPr>
            <a:r>
              <a:rPr lang="en-US" sz="1600" dirty="0">
                <a:latin typeface="Arial" charset="0"/>
                <a:ea typeface="Geneva" charset="0"/>
                <a:cs typeface="Arial" charset="0"/>
              </a:rPr>
              <a:t>Rural Indiana	 </a:t>
            </a:r>
            <a:r>
              <a:rPr lang="en-US" sz="1600" dirty="0">
                <a:solidFill>
                  <a:srgbClr val="FF0000"/>
                </a:solidFill>
                <a:latin typeface="Arial" charset="0"/>
                <a:ea typeface="Geneva" charset="0"/>
                <a:cs typeface="Arial" charset="0"/>
              </a:rPr>
              <a:t>-16% -116,174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6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Metro Indiana Impact: Employment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Marion County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18% of all Indiana jobs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24% of all wages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Less than 2% of all land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14% of population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Metro Indiana (not Marion County)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63% of all jobs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59% of all wages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Less than 49% of all land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64% of population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6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Core =  Strong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</a:pPr>
            <a:r>
              <a:rPr lang="en-US" dirty="0" smtClean="0">
                <a:latin typeface="Arial" charset="0"/>
                <a:ea typeface="Geneva" charset="0"/>
                <a:cs typeface="Arial" charset="0"/>
              </a:rPr>
              <a:t>Downtown Indianapolis:</a:t>
            </a:r>
          </a:p>
          <a:p>
            <a:pPr marL="0" indent="0">
              <a:spcBef>
                <a:spcPts val="600"/>
              </a:spcBef>
            </a:pPr>
            <a:endParaRPr lang="en-US" dirty="0" smtClean="0">
              <a:latin typeface="Arial" charset="0"/>
              <a:ea typeface="Geneva" charset="0"/>
              <a:cs typeface="Arial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 smtClean="0">
                <a:latin typeface="Arial" charset="0"/>
                <a:ea typeface="Geneva" charset="0"/>
                <a:cs typeface="Arial" charset="0"/>
              </a:rPr>
              <a:t>4</a:t>
            </a:r>
            <a:r>
              <a:rPr lang="en-US" dirty="0">
                <a:latin typeface="Arial" charset="0"/>
                <a:ea typeface="Geneva" charset="0"/>
                <a:cs typeface="Arial" charset="0"/>
              </a:rPr>
              <a:t>% of all Indiana jobs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Central Indiana 31%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Marion County 20%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$9.3 billion of investment since 1990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22 million visitors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1,187,147 convention room nights, $3.6 billion in spending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en-US" dirty="0">
                <a:latin typeface="Arial" charset="0"/>
                <a:ea typeface="Geneva" charset="0"/>
                <a:cs typeface="Arial" charset="0"/>
              </a:rPr>
              <a:t>Trend changer - attracting out of state households / retaining in-state millennials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6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Job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2014: Regional Population: 50/50 split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Long-term demographic </a:t>
            </a:r>
            <a:r>
              <a:rPr lang="en-US" dirty="0" smtClean="0"/>
              <a:t>shifts</a:t>
            </a:r>
          </a:p>
          <a:p>
            <a:pPr marL="548640" lvl="2" indent="0">
              <a:buNone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2000-2012: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Marion County lost 41,000 jobs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Suburban counties gained 78,000</a:t>
            </a:r>
          </a:p>
          <a:p>
            <a:pPr lvl="3"/>
            <a:r>
              <a:rPr lang="en-US" dirty="0"/>
              <a:t>Marion County's regional job share fell from 73% to 65%</a:t>
            </a:r>
          </a:p>
          <a:p>
            <a:pPr lvl="3"/>
            <a:r>
              <a:rPr lang="en-US" dirty="0"/>
              <a:t>205,000 Commuters into Marion County</a:t>
            </a:r>
          </a:p>
          <a:p>
            <a:pPr lvl="4"/>
            <a:r>
              <a:rPr lang="en-US" dirty="0"/>
              <a:t>#1 per capita for inflow migration of workers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Source </a:t>
            </a:r>
            <a:r>
              <a:rPr lang="en-US" dirty="0"/>
              <a:t>of Job Growth </a:t>
            </a:r>
            <a:endParaRPr lang="en-US" dirty="0" smtClean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Skills </a:t>
            </a:r>
            <a:r>
              <a:rPr lang="en-US" dirty="0" smtClean="0"/>
              <a:t>Mismatch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 smtClean="0"/>
              <a:t>Indianapolis </a:t>
            </a:r>
            <a:r>
              <a:rPr lang="en-US" dirty="0"/>
              <a:t>MSA 46/50 for socio-economic mobility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Early Childhood </a:t>
            </a:r>
            <a:r>
              <a:rPr lang="en-US" dirty="0" smtClean="0"/>
              <a:t>Education</a:t>
            </a:r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Type</a:t>
            </a:r>
            <a:endParaRPr lang="en-US" dirty="0"/>
          </a:p>
          <a:p>
            <a:pPr lvl="2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/>
              <a:t>Geography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Workforce </a:t>
            </a:r>
            <a:r>
              <a:rPr lang="en-US" dirty="0"/>
              <a:t>Mobility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Transit = Workforce Mobility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22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Impact of </a:t>
            </a:r>
            <a:r>
              <a:rPr lang="en-US" dirty="0" smtClean="0"/>
              <a:t>Changes </a:t>
            </a:r>
            <a:r>
              <a:rPr lang="en-US" dirty="0"/>
              <a:t>to Local Taxation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1-2-3 Property Tax Caps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My Slice of the Pie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Public Safety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Schools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Referenda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Infrastructure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Amenities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Mix of Property Types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dirty="0"/>
              <a:t>Job Poaching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Reliance on Income Taxes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Restrictions on Uses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Equity in Revenues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6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Cooperation: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774" y="1600200"/>
            <a:ext cx="7308850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Threats: Tax Structure</a:t>
            </a:r>
          </a:p>
          <a:p>
            <a:pPr lvl="2"/>
            <a:r>
              <a:rPr lang="en-US" dirty="0"/>
              <a:t>Understanding of Sources &amp; Uses</a:t>
            </a:r>
          </a:p>
          <a:p>
            <a:pPr lvl="2"/>
            <a:r>
              <a:rPr lang="en-US" dirty="0"/>
              <a:t>Acknowledge Interdependence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Intra County Fights:</a:t>
            </a:r>
          </a:p>
          <a:p>
            <a:pPr lvl="2"/>
            <a:r>
              <a:rPr lang="en-US" dirty="0"/>
              <a:t>Land-use (small/rural vs. growth)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Competition (locally) &amp; Collaboration (State/Nation)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Legislative Dynamics </a:t>
            </a:r>
          </a:p>
          <a:p>
            <a:pPr lvl="2"/>
            <a:r>
              <a:rPr lang="en-US" dirty="0"/>
              <a:t>Indianapolis “Gets Everything”</a:t>
            </a:r>
          </a:p>
          <a:p>
            <a:pPr lvl="3"/>
            <a:r>
              <a:rPr lang="en-US" dirty="0"/>
              <a:t>Investments largely made by locals</a:t>
            </a:r>
          </a:p>
          <a:p>
            <a:pPr lvl="3"/>
            <a:r>
              <a:rPr lang="en-US" dirty="0"/>
              <a:t>ROI for the State</a:t>
            </a:r>
          </a:p>
          <a:p>
            <a:pPr lvl="2"/>
            <a:r>
              <a:rPr lang="en-US" dirty="0"/>
              <a:t>Us vs. Them</a:t>
            </a:r>
          </a:p>
          <a:p>
            <a:pPr lvl="3"/>
            <a:r>
              <a:rPr lang="en-US" dirty="0"/>
              <a:t>Rural/Urban Divide</a:t>
            </a:r>
          </a:p>
          <a:p>
            <a:pPr lvl="4"/>
            <a:r>
              <a:rPr lang="en-US" dirty="0"/>
              <a:t>Suburban Dynamic</a:t>
            </a:r>
          </a:p>
          <a:p>
            <a:pPr lvl="3"/>
            <a:r>
              <a:rPr lang="en-US" dirty="0"/>
              <a:t>Polarized Delegations</a:t>
            </a:r>
          </a:p>
          <a:p>
            <a:pPr lvl="2"/>
            <a:r>
              <a:rPr lang="en-US" dirty="0"/>
              <a:t>Border State Metros</a:t>
            </a:r>
          </a:p>
          <a:p>
            <a:pPr lvl="3"/>
            <a:r>
              <a:rPr lang="en-US" dirty="0"/>
              <a:t>Media Markets</a:t>
            </a:r>
          </a:p>
        </p:txBody>
      </p:sp>
    </p:spTree>
    <p:extLst>
      <p:ext uri="{BB962C8B-B14F-4D97-AF65-F5344CB8AC3E}">
        <p14:creationId xmlns:p14="http://schemas.microsoft.com/office/powerpoint/2010/main" val="1321444136"/>
      </p:ext>
    </p:extLst>
  </p:cSld>
  <p:clrMapOvr>
    <a:masterClrMapping/>
  </p:clrMapOvr>
</p:sld>
</file>

<file path=ppt/theme/theme1.xml><?xml version="1.0" encoding="utf-8"?>
<a:theme xmlns:a="http://schemas.openxmlformats.org/drawingml/2006/main" name="IndyChamber">
  <a:themeElements>
    <a:clrScheme name="Indy Chamber">
      <a:dk1>
        <a:srgbClr val="213D78"/>
      </a:dk1>
      <a:lt1>
        <a:srgbClr val="FFFFFF"/>
      </a:lt1>
      <a:dk2>
        <a:srgbClr val="213D78"/>
      </a:dk2>
      <a:lt2>
        <a:srgbClr val="FFC425"/>
      </a:lt2>
      <a:accent1>
        <a:srgbClr val="6DCFF6"/>
      </a:accent1>
      <a:accent2>
        <a:srgbClr val="006669"/>
      </a:accent2>
      <a:accent3>
        <a:srgbClr val="DB8A27"/>
      </a:accent3>
      <a:accent4>
        <a:srgbClr val="CD5132"/>
      </a:accent4>
      <a:accent5>
        <a:srgbClr val="89AECE"/>
      </a:accent5>
      <a:accent6>
        <a:srgbClr val="D2C07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IndyChamber</Template>
  <TotalTime>207</TotalTime>
  <Words>412</Words>
  <Application>Microsoft Macintosh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IndyChamber</vt:lpstr>
      <vt:lpstr>Regional Dynamics in Addressing Challenges and Opportunities  Butler Summer Fusion</vt:lpstr>
      <vt:lpstr>Metropolis of Indiana Population Change 2010-2040</vt:lpstr>
      <vt:lpstr>Metropolis of Indiana Workforce Change 2010-2040</vt:lpstr>
      <vt:lpstr>Metro is the Future</vt:lpstr>
      <vt:lpstr>Metro Indiana Impact: Employment Centers</vt:lpstr>
      <vt:lpstr>Strong Core =  Strong Economy</vt:lpstr>
      <vt:lpstr>Regional Job Growth</vt:lpstr>
      <vt:lpstr>Impact of Changes to Local Taxation</vt:lpstr>
      <vt:lpstr>Regional Cooperation: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Jessica Higdon</dc:creator>
  <cp:lastModifiedBy>gina radice</cp:lastModifiedBy>
  <cp:revision>7</cp:revision>
  <cp:lastPrinted>2013-06-18T12:59:57Z</cp:lastPrinted>
  <dcterms:created xsi:type="dcterms:W3CDTF">2014-05-27T15:33:25Z</dcterms:created>
  <dcterms:modified xsi:type="dcterms:W3CDTF">2015-05-21T18:12:37Z</dcterms:modified>
</cp:coreProperties>
</file>