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1"/>
    <p:sldMasterId id="2147483648" r:id="rId2"/>
    <p:sldMasterId id="2147483660" r:id="rId3"/>
    <p:sldMasterId id="2147483672" r:id="rId4"/>
    <p:sldMasterId id="2147483684" r:id="rId5"/>
  </p:sldMasterIdLst>
  <p:sldIdLst>
    <p:sldId id="263" r:id="rId6"/>
    <p:sldId id="256" r:id="rId7"/>
    <p:sldId id="265" r:id="rId8"/>
    <p:sldId id="280" r:id="rId9"/>
    <p:sldId id="260" r:id="rId10"/>
    <p:sldId id="279" r:id="rId11"/>
    <p:sldId id="266" r:id="rId12"/>
    <p:sldId id="268" r:id="rId13"/>
    <p:sldId id="271" r:id="rId14"/>
    <p:sldId id="270" r:id="rId15"/>
    <p:sldId id="272" r:id="rId16"/>
    <p:sldId id="275" r:id="rId17"/>
    <p:sldId id="278" r:id="rId18"/>
    <p:sldId id="274" r:id="rId19"/>
    <p:sldId id="273" r:id="rId20"/>
    <p:sldId id="269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2" autoAdjust="0"/>
    <p:restoredTop sz="94598" autoAdjust="0"/>
  </p:normalViewPr>
  <p:slideViewPr>
    <p:cSldViewPr snapToGrid="0" snapToObjects="1" showGuides="1">
      <p:cViewPr varScale="1">
        <p:scale>
          <a:sx n="95" d="100"/>
          <a:sy n="95" d="100"/>
        </p:scale>
        <p:origin x="-324" y="-108"/>
      </p:cViewPr>
      <p:guideLst>
        <p:guide orient="horz" pos="2160"/>
        <p:guide pos="2857"/>
      </p:guideLst>
    </p:cSldViewPr>
  </p:slideViewPr>
  <p:outlineViewPr>
    <p:cViewPr>
      <p:scale>
        <a:sx n="33" d="100"/>
        <a:sy n="33" d="100"/>
      </p:scale>
      <p:origin x="0" y="57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85502" y="2130425"/>
            <a:ext cx="4894399" cy="1470025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Liberator Heavy"/>
                <a:cs typeface="Liberator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800173" y="4273542"/>
            <a:ext cx="3665056" cy="1365258"/>
          </a:xfrm>
        </p:spPr>
        <p:txBody>
          <a:bodyPr/>
          <a:lstStyle>
            <a:lvl1pPr marL="0" indent="0" algn="ctr">
              <a:buNone/>
              <a:defRPr b="0" i="0">
                <a:solidFill>
                  <a:srgbClr val="FFFFFF"/>
                </a:solidFill>
                <a:latin typeface="Sentinel Book"/>
                <a:cs typeface="Sentinel Boo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664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Liberator Heavy"/>
                <a:cs typeface="Liberator Heavy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0" i="0">
                <a:solidFill>
                  <a:srgbClr val="FFFFFF"/>
                </a:solidFill>
                <a:latin typeface="Sentinel Book"/>
                <a:cs typeface="Sentinel Boo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248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Liberator Heavy"/>
                <a:cs typeface="Liberator Heavy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0" i="0">
                <a:solidFill>
                  <a:srgbClr val="FFFFFF"/>
                </a:solidFill>
                <a:latin typeface="Sentinel Book"/>
                <a:cs typeface="Sentinel Boo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599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29"/>
          </a:xfrm>
        </p:spPr>
        <p:txBody>
          <a:bodyPr>
            <a:noAutofit/>
          </a:bodyPr>
          <a:lstStyle>
            <a:lvl1pPr algn="l">
              <a:defRPr sz="2600">
                <a:solidFill>
                  <a:schemeClr val="tx1"/>
                </a:solidFill>
                <a:latin typeface="Liberator Heavy"/>
                <a:cs typeface="Liberator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098708"/>
            <a:ext cx="8229600" cy="5027456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entinel Book"/>
                <a:cs typeface="Sentinel Book"/>
              </a:defRPr>
            </a:lvl1pPr>
            <a:lvl2pPr>
              <a:defRPr b="0" i="0">
                <a:solidFill>
                  <a:schemeClr val="tx1"/>
                </a:solidFill>
                <a:latin typeface="Sentinel Book"/>
                <a:cs typeface="Sentinel Book"/>
              </a:defRPr>
            </a:lvl2pPr>
            <a:lvl3pPr>
              <a:defRPr b="0" i="0">
                <a:solidFill>
                  <a:schemeClr val="tx1"/>
                </a:solidFill>
                <a:latin typeface="Sentinel Book"/>
                <a:cs typeface="Sentinel Book"/>
              </a:defRPr>
            </a:lvl3pPr>
            <a:lvl4pPr>
              <a:defRPr b="0" i="0">
                <a:solidFill>
                  <a:schemeClr val="tx1"/>
                </a:solidFill>
                <a:latin typeface="Sentinel Book"/>
                <a:cs typeface="Sentinel Book"/>
              </a:defRPr>
            </a:lvl4pPr>
            <a:lvl5pPr>
              <a:defRPr b="0" i="0">
                <a:solidFill>
                  <a:schemeClr val="tx1"/>
                </a:solidFill>
                <a:latin typeface="Sentinel Book"/>
                <a:cs typeface="Sentinel Book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295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98708"/>
            <a:ext cx="4038600" cy="5027456"/>
          </a:xfrm>
        </p:spPr>
        <p:txBody>
          <a:bodyPr/>
          <a:lstStyle>
            <a:lvl1pPr>
              <a:defRPr sz="2800" b="0" i="0">
                <a:solidFill>
                  <a:schemeClr val="tx1"/>
                </a:solidFill>
                <a:latin typeface="Sentinel Book"/>
                <a:cs typeface="Sentinel Book"/>
              </a:defRPr>
            </a:lvl1pPr>
            <a:lvl2pPr>
              <a:defRPr sz="2400" b="0" i="0">
                <a:solidFill>
                  <a:schemeClr val="tx1"/>
                </a:solidFill>
                <a:latin typeface="Sentinel Book"/>
                <a:cs typeface="Sentinel Book"/>
              </a:defRPr>
            </a:lvl2pPr>
            <a:lvl3pPr>
              <a:defRPr sz="2000" b="0" i="0">
                <a:solidFill>
                  <a:schemeClr val="tx1"/>
                </a:solidFill>
                <a:latin typeface="Sentinel Book"/>
                <a:cs typeface="Sentinel Book"/>
              </a:defRPr>
            </a:lvl3pPr>
            <a:lvl4pPr>
              <a:defRPr sz="1800" b="0" i="0">
                <a:solidFill>
                  <a:schemeClr val="tx1"/>
                </a:solidFill>
                <a:latin typeface="Sentinel Book"/>
                <a:cs typeface="Sentinel Book"/>
              </a:defRPr>
            </a:lvl4pPr>
            <a:lvl5pPr>
              <a:defRPr sz="1800" b="0" i="0">
                <a:solidFill>
                  <a:schemeClr val="tx1"/>
                </a:solidFill>
                <a:latin typeface="Sentinel Book"/>
                <a:cs typeface="Sentinel Book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98708"/>
            <a:ext cx="4038600" cy="5027456"/>
          </a:xfrm>
        </p:spPr>
        <p:txBody>
          <a:bodyPr/>
          <a:lstStyle>
            <a:lvl1pPr>
              <a:defRPr sz="2800" b="0" i="0">
                <a:solidFill>
                  <a:schemeClr val="tx1"/>
                </a:solidFill>
                <a:latin typeface="Sentinel Book"/>
                <a:cs typeface="Sentinel Book"/>
              </a:defRPr>
            </a:lvl1pPr>
            <a:lvl2pPr>
              <a:defRPr sz="2400" b="0" i="0">
                <a:solidFill>
                  <a:schemeClr val="tx1"/>
                </a:solidFill>
                <a:latin typeface="Sentinel Book"/>
                <a:cs typeface="Sentinel Book"/>
              </a:defRPr>
            </a:lvl2pPr>
            <a:lvl3pPr>
              <a:defRPr sz="2000" b="0" i="0">
                <a:solidFill>
                  <a:schemeClr val="tx1"/>
                </a:solidFill>
                <a:latin typeface="Sentinel Book"/>
                <a:cs typeface="Sentinel Book"/>
              </a:defRPr>
            </a:lvl3pPr>
            <a:lvl4pPr>
              <a:defRPr sz="1800" b="0" i="0">
                <a:solidFill>
                  <a:schemeClr val="tx1"/>
                </a:solidFill>
                <a:latin typeface="Sentinel Book"/>
                <a:cs typeface="Sentinel Book"/>
              </a:defRPr>
            </a:lvl4pPr>
            <a:lvl5pPr>
              <a:defRPr sz="1800" b="0" i="0">
                <a:solidFill>
                  <a:schemeClr val="tx1"/>
                </a:solidFill>
                <a:latin typeface="Sentinel Book"/>
                <a:cs typeface="Sentinel Book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29"/>
          </a:xfrm>
        </p:spPr>
        <p:txBody>
          <a:bodyPr>
            <a:noAutofit/>
          </a:bodyPr>
          <a:lstStyle>
            <a:lvl1pPr algn="l">
              <a:defRPr sz="2600">
                <a:solidFill>
                  <a:schemeClr val="tx1"/>
                </a:solidFill>
                <a:latin typeface="Liberator Heavy"/>
                <a:cs typeface="Liberator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893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099912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Sackers Gothic Std"/>
                <a:cs typeface="Sackers Gothic St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39674"/>
            <a:ext cx="4040188" cy="4386489"/>
          </a:xfrm>
        </p:spPr>
        <p:txBody>
          <a:bodyPr/>
          <a:lstStyle>
            <a:lvl1pPr>
              <a:defRPr sz="2400" b="0" i="0">
                <a:solidFill>
                  <a:schemeClr val="tx1"/>
                </a:solidFill>
                <a:latin typeface="Sentinel Book"/>
                <a:cs typeface="Sentinel Book"/>
              </a:defRPr>
            </a:lvl1pPr>
            <a:lvl2pPr>
              <a:defRPr sz="2000" b="0" i="0">
                <a:solidFill>
                  <a:schemeClr val="tx1"/>
                </a:solidFill>
                <a:latin typeface="Sentinel Book"/>
                <a:cs typeface="Sentinel Book"/>
              </a:defRPr>
            </a:lvl2pPr>
            <a:lvl3pPr>
              <a:defRPr sz="1800" b="0" i="0">
                <a:solidFill>
                  <a:schemeClr val="tx1"/>
                </a:solidFill>
                <a:latin typeface="Sentinel Book"/>
                <a:cs typeface="Sentinel Book"/>
              </a:defRPr>
            </a:lvl3pPr>
            <a:lvl4pPr>
              <a:defRPr sz="1600" b="0" i="0">
                <a:solidFill>
                  <a:schemeClr val="tx1"/>
                </a:solidFill>
                <a:latin typeface="Sentinel Book"/>
                <a:cs typeface="Sentinel Book"/>
              </a:defRPr>
            </a:lvl4pPr>
            <a:lvl5pPr>
              <a:defRPr sz="1600" b="0" i="0">
                <a:solidFill>
                  <a:schemeClr val="tx1"/>
                </a:solidFill>
                <a:latin typeface="Sentinel Book"/>
                <a:cs typeface="Sentinel Book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098708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Sackers Gothic Std"/>
                <a:cs typeface="Sackers Gothic St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38470"/>
            <a:ext cx="4041775" cy="4387693"/>
          </a:xfrm>
        </p:spPr>
        <p:txBody>
          <a:bodyPr/>
          <a:lstStyle>
            <a:lvl1pPr>
              <a:defRPr sz="2400" b="0" i="0">
                <a:solidFill>
                  <a:schemeClr val="tx1"/>
                </a:solidFill>
                <a:latin typeface="Sentinel Book"/>
                <a:cs typeface="Sentinel Book"/>
              </a:defRPr>
            </a:lvl1pPr>
            <a:lvl2pPr>
              <a:defRPr sz="2000" b="0" i="0">
                <a:solidFill>
                  <a:schemeClr val="tx1"/>
                </a:solidFill>
                <a:latin typeface="Sentinel Book"/>
                <a:cs typeface="Sentinel Book"/>
              </a:defRPr>
            </a:lvl2pPr>
            <a:lvl3pPr>
              <a:defRPr sz="1800" b="0" i="0">
                <a:solidFill>
                  <a:schemeClr val="tx1"/>
                </a:solidFill>
                <a:latin typeface="Sentinel Book"/>
                <a:cs typeface="Sentinel Book"/>
              </a:defRPr>
            </a:lvl3pPr>
            <a:lvl4pPr>
              <a:defRPr sz="1600" b="0" i="0">
                <a:solidFill>
                  <a:schemeClr val="tx1"/>
                </a:solidFill>
                <a:latin typeface="Sentinel Book"/>
                <a:cs typeface="Sentinel Book"/>
              </a:defRPr>
            </a:lvl4pPr>
            <a:lvl5pPr>
              <a:defRPr sz="1600" b="0" i="0">
                <a:solidFill>
                  <a:schemeClr val="tx1"/>
                </a:solidFill>
                <a:latin typeface="Sentinel Book"/>
                <a:cs typeface="Sentinel Book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29"/>
          </a:xfrm>
        </p:spPr>
        <p:txBody>
          <a:bodyPr>
            <a:noAutofit/>
          </a:bodyPr>
          <a:lstStyle>
            <a:lvl1pPr algn="l">
              <a:defRPr sz="2600">
                <a:solidFill>
                  <a:schemeClr val="tx1"/>
                </a:solidFill>
                <a:latin typeface="Liberator Heavy"/>
                <a:cs typeface="Liberator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102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1098708"/>
            <a:ext cx="8229600" cy="5027456"/>
          </a:xfrm>
        </p:spPr>
        <p:txBody>
          <a:bodyPr/>
          <a:lstStyle>
            <a:lvl1pPr>
              <a:defRPr b="0" i="0">
                <a:solidFill>
                  <a:srgbClr val="13294B"/>
                </a:solidFill>
                <a:latin typeface="Sentinel Book"/>
                <a:cs typeface="Sentinel Book"/>
              </a:defRPr>
            </a:lvl1pPr>
            <a:lvl2pPr>
              <a:defRPr b="0" i="0">
                <a:solidFill>
                  <a:srgbClr val="13294B"/>
                </a:solidFill>
                <a:latin typeface="Sentinel Book"/>
                <a:cs typeface="Sentinel Book"/>
              </a:defRPr>
            </a:lvl2pPr>
            <a:lvl3pPr>
              <a:defRPr b="0" i="0">
                <a:solidFill>
                  <a:srgbClr val="13294B"/>
                </a:solidFill>
                <a:latin typeface="Sentinel Book"/>
                <a:cs typeface="Sentinel Book"/>
              </a:defRPr>
            </a:lvl3pPr>
            <a:lvl4pPr>
              <a:defRPr b="0" i="0">
                <a:solidFill>
                  <a:srgbClr val="13294B"/>
                </a:solidFill>
                <a:latin typeface="Sentinel Book"/>
                <a:cs typeface="Sentinel Book"/>
              </a:defRPr>
            </a:lvl4pPr>
            <a:lvl5pPr>
              <a:defRPr b="0" i="0">
                <a:solidFill>
                  <a:srgbClr val="13294B"/>
                </a:solidFill>
                <a:latin typeface="Sentinel Book"/>
                <a:cs typeface="Sentinel Book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29"/>
          </a:xfrm>
        </p:spPr>
        <p:txBody>
          <a:bodyPr>
            <a:noAutofit/>
          </a:bodyPr>
          <a:lstStyle>
            <a:lvl1pPr algn="l">
              <a:defRPr sz="2600">
                <a:solidFill>
                  <a:srgbClr val="13294B"/>
                </a:solidFill>
                <a:latin typeface="Liberator Heavy"/>
                <a:cs typeface="Liberator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150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29"/>
          </a:xfrm>
        </p:spPr>
        <p:txBody>
          <a:bodyPr>
            <a:noAutofit/>
          </a:bodyPr>
          <a:lstStyle>
            <a:lvl1pPr algn="l">
              <a:defRPr sz="2600">
                <a:solidFill>
                  <a:srgbClr val="13294B"/>
                </a:solidFill>
                <a:latin typeface="Liberator Heavy"/>
                <a:cs typeface="Liberator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98708"/>
            <a:ext cx="4038600" cy="5027456"/>
          </a:xfrm>
        </p:spPr>
        <p:txBody>
          <a:bodyPr/>
          <a:lstStyle>
            <a:lvl1pPr>
              <a:defRPr sz="2800" b="0" i="0">
                <a:solidFill>
                  <a:srgbClr val="13294B"/>
                </a:solidFill>
                <a:latin typeface="Sentinel Book"/>
                <a:cs typeface="Sentinel Book"/>
              </a:defRPr>
            </a:lvl1pPr>
            <a:lvl2pPr>
              <a:defRPr sz="2400" b="0" i="0">
                <a:solidFill>
                  <a:srgbClr val="13294B"/>
                </a:solidFill>
                <a:latin typeface="Sentinel Book"/>
                <a:cs typeface="Sentinel Book"/>
              </a:defRPr>
            </a:lvl2pPr>
            <a:lvl3pPr>
              <a:defRPr sz="2000" b="0" i="0">
                <a:solidFill>
                  <a:srgbClr val="13294B"/>
                </a:solidFill>
                <a:latin typeface="Sentinel Book"/>
                <a:cs typeface="Sentinel Book"/>
              </a:defRPr>
            </a:lvl3pPr>
            <a:lvl4pPr>
              <a:defRPr sz="1800" b="0" i="0">
                <a:solidFill>
                  <a:srgbClr val="13294B"/>
                </a:solidFill>
                <a:latin typeface="Sentinel Book"/>
                <a:cs typeface="Sentinel Book"/>
              </a:defRPr>
            </a:lvl4pPr>
            <a:lvl5pPr>
              <a:defRPr sz="1800" b="0" i="0">
                <a:solidFill>
                  <a:srgbClr val="13294B"/>
                </a:solidFill>
                <a:latin typeface="Sentinel Book"/>
                <a:cs typeface="Sentinel Book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98708"/>
            <a:ext cx="4038600" cy="5027456"/>
          </a:xfrm>
        </p:spPr>
        <p:txBody>
          <a:bodyPr/>
          <a:lstStyle>
            <a:lvl1pPr>
              <a:defRPr sz="2800" b="0" i="0">
                <a:solidFill>
                  <a:srgbClr val="13294B"/>
                </a:solidFill>
                <a:latin typeface="Sentinel Book"/>
                <a:cs typeface="Sentinel Book"/>
              </a:defRPr>
            </a:lvl1pPr>
            <a:lvl2pPr>
              <a:defRPr sz="2400" b="0" i="0">
                <a:solidFill>
                  <a:srgbClr val="13294B"/>
                </a:solidFill>
                <a:latin typeface="Sentinel Book"/>
                <a:cs typeface="Sentinel Book"/>
              </a:defRPr>
            </a:lvl2pPr>
            <a:lvl3pPr>
              <a:defRPr sz="2000" b="0" i="0">
                <a:solidFill>
                  <a:srgbClr val="13294B"/>
                </a:solidFill>
                <a:latin typeface="Sentinel Book"/>
                <a:cs typeface="Sentinel Book"/>
              </a:defRPr>
            </a:lvl3pPr>
            <a:lvl4pPr>
              <a:defRPr sz="1800" b="0" i="0">
                <a:solidFill>
                  <a:srgbClr val="13294B"/>
                </a:solidFill>
                <a:latin typeface="Sentinel Book"/>
                <a:cs typeface="Sentinel Book"/>
              </a:defRPr>
            </a:lvl4pPr>
            <a:lvl5pPr>
              <a:defRPr sz="1800" b="0" i="0">
                <a:solidFill>
                  <a:srgbClr val="13294B"/>
                </a:solidFill>
                <a:latin typeface="Sentinel Book"/>
                <a:cs typeface="Sentinel Book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39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29"/>
          </a:xfrm>
        </p:spPr>
        <p:txBody>
          <a:bodyPr>
            <a:noAutofit/>
          </a:bodyPr>
          <a:lstStyle>
            <a:lvl1pPr algn="l">
              <a:defRPr sz="2600">
                <a:solidFill>
                  <a:srgbClr val="13294B"/>
                </a:solidFill>
                <a:latin typeface="Liberator Heavy"/>
                <a:cs typeface="Liberator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099912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rgbClr val="13294B"/>
                </a:solidFill>
                <a:latin typeface="Sackers Gothic Std"/>
                <a:cs typeface="Sackers Gothic St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39674"/>
            <a:ext cx="4040188" cy="4386489"/>
          </a:xfrm>
        </p:spPr>
        <p:txBody>
          <a:bodyPr/>
          <a:lstStyle>
            <a:lvl1pPr>
              <a:defRPr sz="2400" b="0" i="0">
                <a:solidFill>
                  <a:srgbClr val="13294B"/>
                </a:solidFill>
                <a:latin typeface="Sentinel Book"/>
                <a:cs typeface="Sentinel Book"/>
              </a:defRPr>
            </a:lvl1pPr>
            <a:lvl2pPr>
              <a:defRPr sz="2000" b="0" i="0">
                <a:solidFill>
                  <a:srgbClr val="13294B"/>
                </a:solidFill>
                <a:latin typeface="Sentinel Book"/>
                <a:cs typeface="Sentinel Book"/>
              </a:defRPr>
            </a:lvl2pPr>
            <a:lvl3pPr>
              <a:defRPr sz="1800" b="0" i="0">
                <a:solidFill>
                  <a:srgbClr val="13294B"/>
                </a:solidFill>
                <a:latin typeface="Sentinel Book"/>
                <a:cs typeface="Sentinel Book"/>
              </a:defRPr>
            </a:lvl3pPr>
            <a:lvl4pPr>
              <a:defRPr sz="1600" b="0" i="0">
                <a:solidFill>
                  <a:srgbClr val="13294B"/>
                </a:solidFill>
                <a:latin typeface="Sentinel Book"/>
                <a:cs typeface="Sentinel Book"/>
              </a:defRPr>
            </a:lvl4pPr>
            <a:lvl5pPr>
              <a:defRPr sz="1600" b="0" i="0">
                <a:solidFill>
                  <a:srgbClr val="13294B"/>
                </a:solidFill>
                <a:latin typeface="Sentinel Book"/>
                <a:cs typeface="Sentinel Book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098708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rgbClr val="13294B"/>
                </a:solidFill>
                <a:latin typeface="Sackers Gothic Std"/>
                <a:cs typeface="Sackers Gothic St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38470"/>
            <a:ext cx="4041775" cy="4387693"/>
          </a:xfrm>
        </p:spPr>
        <p:txBody>
          <a:bodyPr/>
          <a:lstStyle>
            <a:lvl1pPr>
              <a:defRPr sz="2400" b="0" i="0">
                <a:solidFill>
                  <a:srgbClr val="13294B"/>
                </a:solidFill>
                <a:latin typeface="Sentinel Book"/>
                <a:cs typeface="Sentinel Book"/>
              </a:defRPr>
            </a:lvl1pPr>
            <a:lvl2pPr>
              <a:defRPr sz="2000" b="0" i="0">
                <a:solidFill>
                  <a:srgbClr val="13294B"/>
                </a:solidFill>
                <a:latin typeface="Sentinel Book"/>
                <a:cs typeface="Sentinel Book"/>
              </a:defRPr>
            </a:lvl2pPr>
            <a:lvl3pPr>
              <a:defRPr sz="1800" b="0" i="0">
                <a:solidFill>
                  <a:srgbClr val="13294B"/>
                </a:solidFill>
                <a:latin typeface="Sentinel Book"/>
                <a:cs typeface="Sentinel Book"/>
              </a:defRPr>
            </a:lvl3pPr>
            <a:lvl4pPr>
              <a:defRPr sz="1600" b="0" i="0">
                <a:solidFill>
                  <a:srgbClr val="13294B"/>
                </a:solidFill>
                <a:latin typeface="Sentinel Book"/>
                <a:cs typeface="Sentinel Book"/>
              </a:defRPr>
            </a:lvl4pPr>
            <a:lvl5pPr>
              <a:defRPr sz="1600" b="0" i="0">
                <a:solidFill>
                  <a:srgbClr val="13294B"/>
                </a:solidFill>
                <a:latin typeface="Sentinel Book"/>
                <a:cs typeface="Sentinel Book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63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0586E-010A-DB4E-AA26-07488592DA10}" type="datetimeFigureOut">
              <a:rPr lang="en-US" smtClean="0"/>
              <a:t>5/13/2015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E3374-EE90-794F-9E8A-914FB65215F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butlerPowerPoint_Set3-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5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0586E-010A-DB4E-AA26-07488592DA10}" type="datetimeFigureOut">
              <a:rPr lang="en-US" smtClean="0"/>
              <a:t>5/13/2015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E3374-EE90-794F-9E8A-914FB65215F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butlerPowerPoint_Set3-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7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0586E-010A-DB4E-AA26-07488592DA10}" type="datetimeFigureOut">
              <a:rPr lang="en-US" smtClean="0"/>
              <a:t>5/13/2015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E3374-EE90-794F-9E8A-914FB65215F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utlerPowerPoint_Set3-3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75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0586E-010A-DB4E-AA26-07488592DA10}" type="datetimeFigureOut">
              <a:rPr lang="en-US" smtClean="0"/>
              <a:t>5/13/2015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E3374-EE90-794F-9E8A-914FB65215F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utlerPowerPoint_Set3-4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4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0586E-010A-DB4E-AA26-07488592DA10}" type="datetimeFigureOut">
              <a:rPr lang="en-US" smtClean="0"/>
              <a:t>5/13/2015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E3374-EE90-794F-9E8A-914FB65215F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utlerPowerPoint_Set3-5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6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0" r:id="rId2"/>
    <p:sldLayoutId id="2147483689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Internship and career services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Summer Fusion</a:t>
            </a:r>
          </a:p>
          <a:p>
            <a:r>
              <a:rPr lang="en-US" dirty="0" smtClean="0"/>
              <a:t>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75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5464" y="401933"/>
            <a:ext cx="6903217" cy="1098411"/>
          </a:xfrm>
        </p:spPr>
        <p:txBody>
          <a:bodyPr>
            <a:normAutofit/>
          </a:bodyPr>
          <a:lstStyle/>
          <a:p>
            <a:r>
              <a:rPr lang="en-US" sz="6000" dirty="0" smtClean="0"/>
              <a:t>discussion</a:t>
            </a:r>
            <a:endParaRPr lang="en-US" sz="60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33399" y="18714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85798" y="1630972"/>
            <a:ext cx="766438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5799" y="2260879"/>
            <a:ext cx="7573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Pick a destination on campus and provide directions to your partner on how to get there.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100" name="Picture 4" descr="facebookcoverphoto_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46" y="3363249"/>
            <a:ext cx="809625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4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5464" y="401933"/>
            <a:ext cx="6903217" cy="1098411"/>
          </a:xfrm>
        </p:spPr>
        <p:txBody>
          <a:bodyPr>
            <a:noAutofit/>
          </a:bodyPr>
          <a:lstStyle/>
          <a:p>
            <a:r>
              <a:rPr lang="en-US" sz="3600" dirty="0" smtClean="0"/>
              <a:t>Key words: </a:t>
            </a:r>
            <a:br>
              <a:rPr lang="en-US" sz="3600" dirty="0" smtClean="0"/>
            </a:br>
            <a:r>
              <a:rPr lang="en-US" sz="3600" dirty="0" smtClean="0"/>
              <a:t>sensing vs intuition</a:t>
            </a:r>
            <a:endParaRPr lang="en-US" sz="36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  <a:p>
            <a:pPr marL="0" indent="0" eaLnBrk="1" hangingPunct="1"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/>
          </a:p>
          <a:p>
            <a:pPr marL="0" indent="0" eaLnBrk="1" hangingPunct="1"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33399" y="18714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858073" y="2039540"/>
            <a:ext cx="5453743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F0"/>
                </a:solidFill>
              </a:rPr>
              <a:t> </a:t>
            </a:r>
            <a:r>
              <a:rPr lang="en-US" sz="6600" b="1" dirty="0" smtClean="0">
                <a:solidFill>
                  <a:srgbClr val="00B0F0"/>
                </a:solidFill>
              </a:rPr>
              <a:t> </a:t>
            </a:r>
            <a:r>
              <a:rPr lang="en-US" sz="6600" b="1" dirty="0" smtClean="0">
                <a:solidFill>
                  <a:schemeClr val="bg1"/>
                </a:solidFill>
              </a:rPr>
              <a:t>S</a:t>
            </a:r>
            <a:r>
              <a:rPr lang="en-US" sz="6600" b="1" dirty="0" smtClean="0">
                <a:solidFill>
                  <a:srgbClr val="00B0F0"/>
                </a:solidFill>
              </a:rPr>
              <a:t>						  </a:t>
            </a:r>
            <a:r>
              <a:rPr lang="en-US" sz="6600" b="1" dirty="0" smtClean="0">
                <a:solidFill>
                  <a:schemeClr val="bg1"/>
                </a:solidFill>
              </a:rPr>
              <a:t>N</a:t>
            </a:r>
          </a:p>
          <a:p>
            <a:r>
              <a:rPr lang="en-US" sz="2800" b="1" dirty="0" smtClean="0">
                <a:solidFill>
                  <a:srgbClr val="00B0F0"/>
                </a:solidFill>
              </a:rPr>
              <a:t>Sensing			           Intuition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Facts						Ideas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Realistic						Imaginative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Specific						General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Present						Future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Keep						Change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Practical						Theoretical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What is						What could be						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954402" y="3516924"/>
            <a:ext cx="1321361" cy="100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136381" y="3516924"/>
            <a:ext cx="1455338" cy="100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91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5464" y="401933"/>
            <a:ext cx="6903217" cy="109841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How do you make decisions?</a:t>
            </a:r>
            <a:endParaRPr lang="en-US" sz="32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33399" y="18714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85799" y="2260879"/>
            <a:ext cx="7573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685798" y="1709827"/>
            <a:ext cx="3850849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 smtClean="0">
                <a:solidFill>
                  <a:srgbClr val="00B0F0"/>
                </a:solidFill>
              </a:rPr>
              <a:t>Thinking</a:t>
            </a:r>
          </a:p>
          <a:p>
            <a:endParaRPr lang="en-US" sz="10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/>
              <a:t>Analytical, logical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/>
              <a:t>Cause/effect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/>
              <a:t>Reasonable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/>
              <a:t>“Tough minded”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/>
              <a:t>Fair – wants everyone treated equally</a:t>
            </a:r>
          </a:p>
          <a:p>
            <a:pPr algn="l"/>
            <a:endParaRPr lang="en-US" sz="18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169752" y="1719072"/>
            <a:ext cx="3619139" cy="440740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Sentinel Book" pitchFamily="50" charset="0"/>
              </a:rPr>
              <a:t>Feeling</a:t>
            </a:r>
          </a:p>
          <a:p>
            <a:pPr marL="0" indent="0">
              <a:buNone/>
            </a:pPr>
            <a:endParaRPr lang="en-US" sz="1000" b="1" dirty="0" smtClean="0">
              <a:solidFill>
                <a:srgbClr val="00B0F0"/>
              </a:solidFill>
              <a:latin typeface="Sentinel Book" pitchFamily="50" charset="0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Sentinel Book" pitchFamily="50" charset="0"/>
              </a:rPr>
              <a:t>Empathetic, compassionate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Sentinel Book" pitchFamily="50" charset="0"/>
              </a:rPr>
              <a:t>Guided by personal values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Sentinel Book" pitchFamily="50" charset="0"/>
              </a:rPr>
              <a:t>Assess impacts of people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Sentinel Book" pitchFamily="50" charset="0"/>
              </a:rPr>
              <a:t>Strive for harmony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Sentinel Book" pitchFamily="50" charset="0"/>
              </a:rPr>
              <a:t>Fair – wants everyone treated as an individual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0" name="Picture 6" descr="T revis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38" y="4526230"/>
            <a:ext cx="2486130" cy="200213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F revis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208" y="4526231"/>
            <a:ext cx="2453473" cy="200213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52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5464" y="401933"/>
            <a:ext cx="6903217" cy="1098411"/>
          </a:xfrm>
        </p:spPr>
        <p:txBody>
          <a:bodyPr>
            <a:normAutofit/>
          </a:bodyPr>
          <a:lstStyle/>
          <a:p>
            <a:r>
              <a:rPr lang="en-US" sz="6000" dirty="0" smtClean="0"/>
              <a:t>discussion</a:t>
            </a:r>
            <a:endParaRPr lang="en-US" sz="60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  <a:p>
            <a:pPr marL="0" indent="0" eaLnBrk="1" hangingPunct="1"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/>
          </a:p>
          <a:p>
            <a:pPr marL="0" indent="0" eaLnBrk="1" hangingPunct="1"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33399" y="18714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85799" y="2130251"/>
            <a:ext cx="757394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800" dirty="0">
                <a:solidFill>
                  <a:schemeClr val="bg1"/>
                </a:solidFill>
                <a:cs typeface="ＭＳ Ｐゴシック"/>
              </a:rPr>
              <a:t>You are part of an intramural team, and there are 15 players on the team, all with good skill in the game. You are invited to a tournament, but only 10 players can attend. How do you go about selecting which players will go?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85798" y="1630972"/>
            <a:ext cx="766438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262" y="4377725"/>
            <a:ext cx="5833018" cy="21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17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5464" y="401933"/>
            <a:ext cx="6903217" cy="1098411"/>
          </a:xfrm>
        </p:spPr>
        <p:txBody>
          <a:bodyPr>
            <a:noAutofit/>
          </a:bodyPr>
          <a:lstStyle/>
          <a:p>
            <a:r>
              <a:rPr lang="en-US" sz="3600" dirty="0" smtClean="0"/>
              <a:t>Key words: </a:t>
            </a:r>
            <a:br>
              <a:rPr lang="en-US" sz="3600" dirty="0" smtClean="0"/>
            </a:br>
            <a:r>
              <a:rPr lang="en-US" sz="3600" dirty="0" smtClean="0"/>
              <a:t>thinking vs feeling</a:t>
            </a:r>
            <a:endParaRPr lang="en-US" sz="36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  <a:p>
            <a:pPr marL="0" indent="0" eaLnBrk="1" hangingPunct="1"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/>
          </a:p>
          <a:p>
            <a:pPr marL="0" indent="0" eaLnBrk="1" hangingPunct="1"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33399" y="18714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858073" y="2039540"/>
            <a:ext cx="5453743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F0"/>
                </a:solidFill>
              </a:rPr>
              <a:t> </a:t>
            </a:r>
            <a:r>
              <a:rPr lang="en-US" sz="6600" b="1" dirty="0" smtClean="0">
                <a:solidFill>
                  <a:srgbClr val="00B0F0"/>
                </a:solidFill>
              </a:rPr>
              <a:t> </a:t>
            </a:r>
            <a:r>
              <a:rPr lang="en-US" sz="6600" b="1" dirty="0">
                <a:solidFill>
                  <a:schemeClr val="bg1"/>
                </a:solidFill>
              </a:rPr>
              <a:t>T</a:t>
            </a:r>
            <a:r>
              <a:rPr lang="en-US" sz="6600" b="1" dirty="0" smtClean="0">
                <a:solidFill>
                  <a:srgbClr val="00B0F0"/>
                </a:solidFill>
              </a:rPr>
              <a:t>						  </a:t>
            </a:r>
            <a:r>
              <a:rPr lang="en-US" sz="6600" b="1" dirty="0">
                <a:solidFill>
                  <a:schemeClr val="bg1"/>
                </a:solidFill>
              </a:rPr>
              <a:t>F</a:t>
            </a:r>
            <a:endParaRPr lang="en-US" sz="66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rgbClr val="00B0F0"/>
                </a:solidFill>
              </a:rPr>
              <a:t>Thinking			           Feeling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Head						Heart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Detached					Personal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Things						People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Objective					Subjective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Critique						Praise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Analyze						Understand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Firm but fair					Merciful						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954402" y="3516924"/>
            <a:ext cx="1321361" cy="100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136381" y="3526972"/>
            <a:ext cx="112374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2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5464" y="401933"/>
            <a:ext cx="6903217" cy="109841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How do you deal with the outer world?</a:t>
            </a:r>
            <a:endParaRPr lang="en-US" sz="32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33399" y="18714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85799" y="2260879"/>
            <a:ext cx="7573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685798" y="1709827"/>
            <a:ext cx="3850849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 smtClean="0">
                <a:solidFill>
                  <a:srgbClr val="00B0F0"/>
                </a:solidFill>
              </a:rPr>
              <a:t>Judging</a:t>
            </a:r>
          </a:p>
          <a:p>
            <a:endParaRPr lang="en-US" sz="10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/>
              <a:t>Scheduled, organized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/>
              <a:t>Systematic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/>
              <a:t>Methodical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/>
              <a:t>Likes decisions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/>
              <a:t>Tries to avoid last minute stresses</a:t>
            </a:r>
          </a:p>
          <a:p>
            <a:pPr algn="l"/>
            <a:endParaRPr lang="en-US" sz="18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169752" y="1719072"/>
            <a:ext cx="3619139" cy="440740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Sentinel Book" pitchFamily="50" charset="0"/>
              </a:rPr>
              <a:t>Perceiving</a:t>
            </a:r>
          </a:p>
          <a:p>
            <a:pPr marL="0" indent="0">
              <a:buNone/>
            </a:pPr>
            <a:endParaRPr lang="en-US" sz="1000" b="1" dirty="0" smtClean="0">
              <a:solidFill>
                <a:srgbClr val="00B0F0"/>
              </a:solidFill>
              <a:latin typeface="Sentinel Book" pitchFamily="50" charset="0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Sentinel Book" pitchFamily="50" charset="0"/>
              </a:rPr>
              <a:t>Spontaneous, flexible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Sentinel Book" pitchFamily="50" charset="0"/>
              </a:rPr>
              <a:t>Casual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Sentinel Book" pitchFamily="50" charset="0"/>
              </a:rPr>
              <a:t>Open-ended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Sentinel Book" pitchFamily="50" charset="0"/>
              </a:rPr>
              <a:t>Adapt, change course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Sentinel Book" pitchFamily="50" charset="0"/>
              </a:rPr>
              <a:t>Likes things open to change</a:t>
            </a:r>
          </a:p>
          <a:p>
            <a:r>
              <a:rPr lang="en-US" sz="1800" dirty="0">
                <a:solidFill>
                  <a:schemeClr val="bg1"/>
                </a:solidFill>
                <a:latin typeface="Sentinel Book" pitchFamily="50" charset="0"/>
              </a:rPr>
              <a:t>E</a:t>
            </a:r>
            <a:r>
              <a:rPr lang="en-US" sz="1800" dirty="0" smtClean="0">
                <a:solidFill>
                  <a:schemeClr val="bg1"/>
                </a:solidFill>
                <a:latin typeface="Sentinel Book" pitchFamily="50" charset="0"/>
              </a:rPr>
              <a:t>nergized by last minute stresses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01" y="4501663"/>
            <a:ext cx="2724083" cy="2039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024" y="4501663"/>
            <a:ext cx="2727720" cy="2039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919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5464" y="401933"/>
            <a:ext cx="6903217" cy="1098411"/>
          </a:xfrm>
        </p:spPr>
        <p:txBody>
          <a:bodyPr>
            <a:normAutofit/>
          </a:bodyPr>
          <a:lstStyle/>
          <a:p>
            <a:r>
              <a:rPr lang="en-US" sz="6600" dirty="0" smtClean="0"/>
              <a:t>discussion</a:t>
            </a:r>
            <a:endParaRPr lang="en-US" sz="66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  <a:p>
            <a:pPr marL="0" indent="0" eaLnBrk="1" hangingPunct="1"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/>
          </a:p>
          <a:p>
            <a:pPr marL="0" indent="0" eaLnBrk="1" hangingPunct="1"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33399" y="18714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85799" y="2260879"/>
            <a:ext cx="75739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Your team is tasked with planning a community fundraiser for your organization. What is your approach to planning the event?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85798" y="1630972"/>
            <a:ext cx="766438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26" y="4190896"/>
            <a:ext cx="2789290" cy="208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69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5464" y="401933"/>
            <a:ext cx="6903217" cy="1098411"/>
          </a:xfrm>
        </p:spPr>
        <p:txBody>
          <a:bodyPr>
            <a:noAutofit/>
          </a:bodyPr>
          <a:lstStyle/>
          <a:p>
            <a:r>
              <a:rPr lang="en-US" sz="3600" dirty="0" smtClean="0"/>
              <a:t>Key words: </a:t>
            </a:r>
            <a:br>
              <a:rPr lang="en-US" sz="3600" dirty="0" smtClean="0"/>
            </a:br>
            <a:r>
              <a:rPr lang="en-US" sz="3600" dirty="0" smtClean="0"/>
              <a:t>judging vs perceiving</a:t>
            </a:r>
            <a:endParaRPr lang="en-US" sz="36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  <a:p>
            <a:pPr marL="0" indent="0" eaLnBrk="1" hangingPunct="1"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/>
          </a:p>
          <a:p>
            <a:pPr marL="0" indent="0" eaLnBrk="1" hangingPunct="1"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33399" y="18714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858072" y="2076115"/>
            <a:ext cx="5453743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F0"/>
                </a:solidFill>
              </a:rPr>
              <a:t> </a:t>
            </a:r>
            <a:r>
              <a:rPr lang="en-US" sz="6600" b="1" dirty="0" smtClean="0">
                <a:solidFill>
                  <a:srgbClr val="00B0F0"/>
                </a:solidFill>
              </a:rPr>
              <a:t> </a:t>
            </a:r>
            <a:r>
              <a:rPr lang="en-US" sz="6600" b="1" dirty="0" smtClean="0">
                <a:solidFill>
                  <a:schemeClr val="bg1"/>
                </a:solidFill>
              </a:rPr>
              <a:t>J</a:t>
            </a:r>
            <a:r>
              <a:rPr lang="en-US" sz="6600" b="1" dirty="0" smtClean="0">
                <a:solidFill>
                  <a:srgbClr val="00B0F0"/>
                </a:solidFill>
              </a:rPr>
              <a:t>						   </a:t>
            </a:r>
            <a:r>
              <a:rPr lang="en-US" sz="6600" b="1" dirty="0" smtClean="0">
                <a:solidFill>
                  <a:schemeClr val="bg1"/>
                </a:solidFill>
              </a:rPr>
              <a:t>P</a:t>
            </a:r>
          </a:p>
          <a:p>
            <a:r>
              <a:rPr lang="en-US" sz="2800" b="1" dirty="0" smtClean="0">
                <a:solidFill>
                  <a:srgbClr val="00B0F0"/>
                </a:solidFill>
              </a:rPr>
              <a:t>Judging			           Perceiving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Organized					Flexible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Decision						Information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Control						Experience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Now						Later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Closure						Options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Deliberative					Spontaneous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Plan							Wait					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954402" y="3516924"/>
            <a:ext cx="1200780" cy="100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136381" y="3526972"/>
            <a:ext cx="16161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61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5464" y="401933"/>
            <a:ext cx="6903217" cy="109841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What’s your type?</a:t>
            </a:r>
            <a:endParaRPr lang="en-US" sz="36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  <a:p>
            <a:pPr marL="0" indent="0" eaLnBrk="1" hangingPunct="1"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/>
          </a:p>
          <a:p>
            <a:pPr marL="0" indent="0" eaLnBrk="1" hangingPunct="1"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33399" y="18714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228410" y="2116485"/>
            <a:ext cx="280097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ISTJ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ISTP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ESTP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ESTJ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ISFJ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ISFP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ESFP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ESFJ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85798" y="1630972"/>
            <a:ext cx="766438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028360" y="2166960"/>
            <a:ext cx="339215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INFJ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INFP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ENFP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ENFJ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INTJ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INTP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ENTP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ENTJ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85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MBTI: Learning Your preferences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Presented by:</a:t>
            </a:r>
          </a:p>
          <a:p>
            <a:r>
              <a:rPr lang="en-US" dirty="0" smtClean="0"/>
              <a:t>Nicole Wilson &amp; Jeremy Walthall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07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5464" y="401933"/>
            <a:ext cx="6903217" cy="109841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What is the </a:t>
            </a:r>
            <a:r>
              <a:rPr lang="en-US" sz="2800" dirty="0" err="1" smtClean="0"/>
              <a:t>mbti</a:t>
            </a:r>
            <a:r>
              <a:rPr lang="en-US" sz="2800" dirty="0" smtClean="0"/>
              <a:t>?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33399" y="18714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85799" y="2260879"/>
            <a:ext cx="7573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380998" y="1500344"/>
            <a:ext cx="8240487" cy="440740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Created by Isabel Myers and Katharine Briggs in the 1940’s using Carl Jung’s theory 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Most widely used personality inventory in the </a:t>
            </a:r>
            <a:r>
              <a:rPr lang="en-US" dirty="0" smtClean="0"/>
              <a:t>world!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5"/>
                </a:solidFill>
              </a:rPr>
              <a:t>More than 2M worldwide each year!</a:t>
            </a:r>
          </a:p>
          <a:p>
            <a:pPr marL="45720" algn="l"/>
            <a:endParaRPr lang="en-US" dirty="0"/>
          </a:p>
          <a:p>
            <a:pPr algn="l"/>
            <a:r>
              <a:rPr lang="en-US" dirty="0"/>
              <a:t>Helps </a:t>
            </a:r>
            <a:r>
              <a:rPr lang="en-US" dirty="0" smtClean="0"/>
              <a:t>you: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5"/>
                </a:solidFill>
              </a:rPr>
              <a:t>Identify your natural born preferences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5"/>
                </a:solidFill>
              </a:rPr>
              <a:t>Understand </a:t>
            </a:r>
            <a:r>
              <a:rPr lang="en-US" dirty="0">
                <a:solidFill>
                  <a:schemeClr val="accent5"/>
                </a:solidFill>
              </a:rPr>
              <a:t>yourself, your natural strengths, and your areas for growth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Develop an appreciation of those that differ from you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4976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5464" y="401933"/>
            <a:ext cx="6903217" cy="109841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What is the </a:t>
            </a:r>
            <a:r>
              <a:rPr lang="en-US" sz="2800" dirty="0" err="1" smtClean="0"/>
              <a:t>mbti</a:t>
            </a:r>
            <a:r>
              <a:rPr lang="en-US" sz="2800" dirty="0" smtClean="0"/>
              <a:t>?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33399" y="18714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85799" y="2260879"/>
            <a:ext cx="7573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380998" y="1500344"/>
            <a:ext cx="8240487" cy="440740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Every person carries out two kinds of mental processes: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We take in information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Then we make decisions about the information</a:t>
            </a:r>
          </a:p>
          <a:p>
            <a:pPr marL="45720" algn="l"/>
            <a:endParaRPr lang="en-US" dirty="0"/>
          </a:p>
          <a:p>
            <a:pPr algn="l"/>
            <a:r>
              <a:rPr lang="en-US" dirty="0"/>
              <a:t>Jung observed that we all live in two worlds: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The </a:t>
            </a:r>
            <a:r>
              <a:rPr lang="en-US" b="1" dirty="0">
                <a:solidFill>
                  <a:schemeClr val="accent5"/>
                </a:solidFill>
              </a:rPr>
              <a:t>outer world </a:t>
            </a:r>
            <a:r>
              <a:rPr lang="en-US" dirty="0">
                <a:solidFill>
                  <a:schemeClr val="accent5"/>
                </a:solidFill>
              </a:rPr>
              <a:t>of things, people, and events </a:t>
            </a:r>
            <a:r>
              <a:rPr lang="en-US" i="1" dirty="0">
                <a:solidFill>
                  <a:schemeClr val="accent5"/>
                </a:solidFill>
              </a:rPr>
              <a:t>and</a:t>
            </a:r>
            <a:r>
              <a:rPr lang="en-US" dirty="0">
                <a:solidFill>
                  <a:schemeClr val="accent5"/>
                </a:solidFill>
              </a:rPr>
              <a:t>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The </a:t>
            </a:r>
            <a:r>
              <a:rPr lang="en-US" b="1" dirty="0">
                <a:solidFill>
                  <a:schemeClr val="accent5"/>
                </a:solidFill>
              </a:rPr>
              <a:t>inner world </a:t>
            </a:r>
            <a:r>
              <a:rPr lang="en-US" dirty="0">
                <a:solidFill>
                  <a:schemeClr val="accent5"/>
                </a:solidFill>
              </a:rPr>
              <a:t>of our own thoughts, feelings, and reflections</a:t>
            </a:r>
          </a:p>
          <a:p>
            <a:pPr algn="l"/>
            <a:endParaRPr lang="en-US" sz="2400" dirty="0"/>
          </a:p>
          <a:p>
            <a:pPr algn="l"/>
            <a:r>
              <a:rPr lang="en-US" dirty="0"/>
              <a:t>Each person has a preference for either the outer world or the inner world</a:t>
            </a:r>
          </a:p>
          <a:p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9162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5608" y="401933"/>
            <a:ext cx="5958673" cy="1098411"/>
          </a:xfrm>
        </p:spPr>
        <p:txBody>
          <a:bodyPr/>
          <a:lstStyle/>
          <a:p>
            <a:r>
              <a:rPr lang="en-US" dirty="0" smtClean="0"/>
              <a:t>What is the MBTI?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  <a:p>
            <a:pPr marL="0" indent="0" eaLnBrk="1" hangingPunct="1"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/>
          </a:p>
          <a:p>
            <a:pPr marL="0" indent="0" eaLnBrk="1" hangingPunct="1"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33399" y="18714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97972" y="2260879"/>
            <a:ext cx="757394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Extraversion	</a:t>
            </a:r>
            <a:r>
              <a:rPr lang="en-US" sz="3200" dirty="0" smtClean="0">
                <a:solidFill>
                  <a:srgbClr val="00B0F0"/>
                </a:solidFill>
              </a:rPr>
              <a:t>E</a:t>
            </a:r>
            <a:r>
              <a:rPr lang="en-US" sz="3200" dirty="0" smtClean="0">
                <a:solidFill>
                  <a:schemeClr val="bg1"/>
                </a:solidFill>
              </a:rPr>
              <a:t>		</a:t>
            </a:r>
            <a:r>
              <a:rPr lang="en-US" sz="2400" i="1" dirty="0" smtClean="0">
                <a:solidFill>
                  <a:schemeClr val="bg1"/>
                </a:solidFill>
              </a:rPr>
              <a:t>or</a:t>
            </a:r>
            <a:r>
              <a:rPr lang="en-US" sz="3200" dirty="0" smtClean="0">
                <a:solidFill>
                  <a:schemeClr val="bg1"/>
                </a:solidFill>
              </a:rPr>
              <a:t>		</a:t>
            </a:r>
            <a:r>
              <a:rPr lang="en-US" sz="3200" dirty="0" smtClean="0">
                <a:solidFill>
                  <a:srgbClr val="00B0F0"/>
                </a:solidFill>
              </a:rPr>
              <a:t>I</a:t>
            </a:r>
            <a:r>
              <a:rPr lang="en-US" sz="3200" dirty="0" smtClean="0">
                <a:solidFill>
                  <a:schemeClr val="bg1"/>
                </a:solidFill>
              </a:rPr>
              <a:t>		Introversion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Sensing			</a:t>
            </a:r>
            <a:r>
              <a:rPr lang="en-US" sz="3200" dirty="0" smtClean="0">
                <a:solidFill>
                  <a:srgbClr val="00B0F0"/>
                </a:solidFill>
              </a:rPr>
              <a:t>S</a:t>
            </a:r>
            <a:r>
              <a:rPr lang="en-US" sz="3200" dirty="0" smtClean="0">
                <a:solidFill>
                  <a:schemeClr val="bg1"/>
                </a:solidFill>
              </a:rPr>
              <a:t>		</a:t>
            </a:r>
            <a:r>
              <a:rPr lang="en-US" sz="2400" i="1" dirty="0" smtClean="0">
                <a:solidFill>
                  <a:schemeClr val="bg1"/>
                </a:solidFill>
              </a:rPr>
              <a:t>or</a:t>
            </a:r>
            <a:r>
              <a:rPr lang="en-US" sz="2400" dirty="0" smtClean="0">
                <a:solidFill>
                  <a:schemeClr val="bg1"/>
                </a:solidFill>
              </a:rPr>
              <a:t>	</a:t>
            </a:r>
            <a:r>
              <a:rPr lang="en-US" sz="3200" dirty="0" smtClean="0">
                <a:solidFill>
                  <a:schemeClr val="bg1"/>
                </a:solidFill>
              </a:rPr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N</a:t>
            </a:r>
            <a:r>
              <a:rPr lang="en-US" sz="3200" dirty="0" smtClean="0">
                <a:solidFill>
                  <a:schemeClr val="bg1"/>
                </a:solidFill>
              </a:rPr>
              <a:t>       Intuition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Thinking          </a:t>
            </a:r>
            <a:r>
              <a:rPr lang="en-US" sz="3200" dirty="0" smtClean="0">
                <a:solidFill>
                  <a:srgbClr val="00B0F0"/>
                </a:solidFill>
              </a:rPr>
              <a:t>T</a:t>
            </a:r>
            <a:r>
              <a:rPr lang="en-US" sz="3200" dirty="0" smtClean="0">
                <a:solidFill>
                  <a:schemeClr val="bg1"/>
                </a:solidFill>
              </a:rPr>
              <a:t>		</a:t>
            </a:r>
            <a:r>
              <a:rPr lang="en-US" sz="2400" i="1" dirty="0" smtClean="0">
                <a:solidFill>
                  <a:schemeClr val="bg1"/>
                </a:solidFill>
              </a:rPr>
              <a:t>or</a:t>
            </a:r>
            <a:r>
              <a:rPr lang="en-US" sz="2400" dirty="0" smtClean="0">
                <a:solidFill>
                  <a:schemeClr val="bg1"/>
                </a:solidFill>
              </a:rPr>
              <a:t>	</a:t>
            </a:r>
            <a:r>
              <a:rPr lang="en-US" sz="3200" dirty="0" smtClean="0">
                <a:solidFill>
                  <a:schemeClr val="bg1"/>
                </a:solidFill>
              </a:rPr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F</a:t>
            </a:r>
            <a:r>
              <a:rPr lang="en-US" sz="3200" dirty="0" smtClean="0">
                <a:solidFill>
                  <a:schemeClr val="bg1"/>
                </a:solidFill>
              </a:rPr>
              <a:t>        Feeling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Judging            </a:t>
            </a:r>
            <a:r>
              <a:rPr lang="en-US" sz="3200" dirty="0" smtClean="0">
                <a:solidFill>
                  <a:srgbClr val="00B0F0"/>
                </a:solidFill>
              </a:rPr>
              <a:t>J</a:t>
            </a:r>
            <a:r>
              <a:rPr lang="en-US" sz="3200" dirty="0" smtClean="0">
                <a:solidFill>
                  <a:schemeClr val="bg1"/>
                </a:solidFill>
              </a:rPr>
              <a:t>		</a:t>
            </a:r>
            <a:r>
              <a:rPr lang="en-US" sz="2400" i="1" dirty="0" smtClean="0">
                <a:solidFill>
                  <a:schemeClr val="bg1"/>
                </a:solidFill>
              </a:rPr>
              <a:t>or</a:t>
            </a:r>
            <a:r>
              <a:rPr lang="en-US" sz="2400" dirty="0" smtClean="0">
                <a:solidFill>
                  <a:schemeClr val="bg1"/>
                </a:solidFill>
              </a:rPr>
              <a:t>	</a:t>
            </a:r>
            <a:r>
              <a:rPr lang="en-US" sz="3200" dirty="0" smtClean="0">
                <a:solidFill>
                  <a:schemeClr val="bg1"/>
                </a:solidFill>
              </a:rPr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P</a:t>
            </a:r>
            <a:r>
              <a:rPr lang="en-US" sz="3200" dirty="0" smtClean="0">
                <a:solidFill>
                  <a:schemeClr val="bg1"/>
                </a:solidFill>
              </a:rPr>
              <a:t>        Perceiving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904350" y="2863781"/>
            <a:ext cx="6988629" cy="401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904349" y="3639180"/>
            <a:ext cx="6988629" cy="401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904350" y="4359599"/>
            <a:ext cx="6988629" cy="401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54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5464" y="401933"/>
            <a:ext cx="6903217" cy="109841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Where do you focus your attention?</a:t>
            </a:r>
            <a:br>
              <a:rPr lang="en-US" sz="2800" dirty="0" smtClean="0"/>
            </a:br>
            <a:r>
              <a:rPr lang="en-US" sz="2800" dirty="0" smtClean="0"/>
              <a:t>Where do you get your energy?</a:t>
            </a:r>
            <a:endParaRPr lang="en-US" sz="2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33399" y="18714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85799" y="2260879"/>
            <a:ext cx="7573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685798" y="1719071"/>
            <a:ext cx="3850849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 smtClean="0">
                <a:solidFill>
                  <a:srgbClr val="00B0F0"/>
                </a:solidFill>
              </a:rPr>
              <a:t>Extraversion</a:t>
            </a:r>
          </a:p>
          <a:p>
            <a:endParaRPr lang="en-US" sz="10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/>
              <a:t>Focus on the outer world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/>
              <a:t>Prefer to communicate face to face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/>
              <a:t>Learn best through doing or discussing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/>
              <a:t>Sociable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E</a:t>
            </a:r>
            <a:r>
              <a:rPr lang="en-US" sz="1800" dirty="0" smtClean="0"/>
              <a:t>xpressive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046073" y="1719072"/>
            <a:ext cx="3619139" cy="440740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Sentinel Book" pitchFamily="50" charset="0"/>
              </a:rPr>
              <a:t>Introversion</a:t>
            </a:r>
          </a:p>
          <a:p>
            <a:pPr marL="0" indent="0">
              <a:buNone/>
            </a:pPr>
            <a:endParaRPr lang="en-US" sz="1000" b="1" dirty="0" smtClean="0">
              <a:solidFill>
                <a:srgbClr val="00B0F0"/>
              </a:solidFill>
              <a:latin typeface="Sentinel Book" pitchFamily="50" charset="0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Sentinel Book" pitchFamily="50" charset="0"/>
              </a:rPr>
              <a:t>Focus on the inner world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Sentinel Book" pitchFamily="50" charset="0"/>
              </a:rPr>
              <a:t>Prefer to communicate in writing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Sentinel Book" pitchFamily="50" charset="0"/>
              </a:rPr>
              <a:t>Learn best by reflection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Sentinel Book" pitchFamily="50" charset="0"/>
              </a:rPr>
              <a:t>Focus in depth on interests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Sentinel Book" pitchFamily="50" charset="0"/>
              </a:rPr>
              <a:t>Private and contained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5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22" y="4524270"/>
            <a:ext cx="2555449" cy="1935479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304" y="4524270"/>
            <a:ext cx="2559377" cy="193863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54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5464" y="401933"/>
            <a:ext cx="6903217" cy="1098411"/>
          </a:xfrm>
        </p:spPr>
        <p:txBody>
          <a:bodyPr>
            <a:normAutofit/>
          </a:bodyPr>
          <a:lstStyle/>
          <a:p>
            <a:r>
              <a:rPr lang="en-US" sz="5400" dirty="0" smtClean="0"/>
              <a:t>discussion</a:t>
            </a:r>
            <a:endParaRPr lang="en-US" sz="54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  <a:p>
            <a:pPr marL="0" indent="0" eaLnBrk="1" hangingPunct="1"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/>
          </a:p>
          <a:p>
            <a:pPr marL="0" indent="0" eaLnBrk="1" hangingPunct="1"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33399" y="18714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85799" y="2260879"/>
            <a:ext cx="75739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You are planning to attend a networking event. What type of event do you prefer and why?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e.g. Large open networking event vs. smaller scale one-on-one networking.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85798" y="1630972"/>
            <a:ext cx="766438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05" y="4260928"/>
            <a:ext cx="5145087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772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5464" y="401933"/>
            <a:ext cx="6903217" cy="1098411"/>
          </a:xfrm>
        </p:spPr>
        <p:txBody>
          <a:bodyPr>
            <a:noAutofit/>
          </a:bodyPr>
          <a:lstStyle/>
          <a:p>
            <a:r>
              <a:rPr lang="en-US" sz="3600" dirty="0" smtClean="0"/>
              <a:t>Key words: </a:t>
            </a:r>
            <a:br>
              <a:rPr lang="en-US" sz="3600" dirty="0" smtClean="0"/>
            </a:br>
            <a:r>
              <a:rPr lang="en-US" sz="3600" dirty="0" smtClean="0"/>
              <a:t>extrovert vs introvert</a:t>
            </a:r>
            <a:endParaRPr lang="en-US" sz="36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  <a:p>
            <a:pPr marL="0" indent="0" eaLnBrk="1" hangingPunct="1"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/>
          </a:p>
          <a:p>
            <a:pPr marL="0" indent="0" eaLnBrk="1" hangingPunct="1"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33399" y="18714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858073" y="2039540"/>
            <a:ext cx="545374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00B0F0"/>
                </a:solidFill>
              </a:rPr>
              <a:t>	 </a:t>
            </a:r>
            <a:r>
              <a:rPr lang="en-US" sz="6600" b="1" dirty="0" smtClean="0">
                <a:solidFill>
                  <a:schemeClr val="bg1"/>
                </a:solidFill>
              </a:rPr>
              <a:t>E</a:t>
            </a:r>
            <a:r>
              <a:rPr lang="en-US" sz="6600" b="1" dirty="0" smtClean="0">
                <a:solidFill>
                  <a:srgbClr val="00B0F0"/>
                </a:solidFill>
              </a:rPr>
              <a:t>						 </a:t>
            </a:r>
            <a:r>
              <a:rPr lang="en-US" sz="6600" b="1" dirty="0" smtClean="0">
                <a:solidFill>
                  <a:schemeClr val="bg1"/>
                </a:solidFill>
              </a:rPr>
              <a:t>I</a:t>
            </a:r>
          </a:p>
          <a:p>
            <a:r>
              <a:rPr lang="en-US" sz="2800" b="1" dirty="0" smtClean="0">
                <a:solidFill>
                  <a:srgbClr val="00B0F0"/>
                </a:solidFill>
              </a:rPr>
              <a:t>Extraversion				Introversion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Action						Reflection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Outward						Inward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People						Privacy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Interaction					Concentration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Many						Few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Expressive					Quiet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Do-Think-Do					Think-Do-Think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954402" y="3516924"/>
            <a:ext cx="1899139" cy="100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136381" y="3526972"/>
            <a:ext cx="1899139" cy="100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046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5464" y="401933"/>
            <a:ext cx="6903217" cy="109841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How do you prefer to take in information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33399" y="18714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smtClean="0"/>
          </a:p>
          <a:p>
            <a:pPr>
              <a:buFontTx/>
              <a:buNone/>
              <a:tabLst>
                <a:tab pos="1257300" algn="l"/>
                <a:tab pos="1714500" algn="l"/>
                <a:tab pos="3200400" algn="l"/>
                <a:tab pos="3886200" algn="l"/>
                <a:tab pos="4572000" algn="l"/>
                <a:tab pos="5143500" algn="l"/>
              </a:tabLst>
            </a:pPr>
            <a:endParaRPr lang="en-US" sz="2400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85799" y="2260879"/>
            <a:ext cx="7573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685798" y="1709827"/>
            <a:ext cx="3850849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Sentinel Book"/>
                <a:ea typeface="+mn-ea"/>
                <a:cs typeface="Sentinel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 smtClean="0">
                <a:solidFill>
                  <a:srgbClr val="00B0F0"/>
                </a:solidFill>
              </a:rPr>
              <a:t>Sensing</a:t>
            </a:r>
          </a:p>
          <a:p>
            <a:endParaRPr lang="en-US" sz="10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/>
              <a:t>Real and tangible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/>
              <a:t>Present realities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/>
              <a:t>Factual </a:t>
            </a: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/>
              <a:t>Concrete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/>
              <a:t>Observe and remember specifics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/>
              <a:t>Trust experience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/>
              <a:t>Specific and literal</a:t>
            </a:r>
          </a:p>
          <a:p>
            <a:pPr algn="l"/>
            <a:endParaRPr lang="en-US" sz="18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169752" y="1719072"/>
            <a:ext cx="3619139" cy="440740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Sentinel Book" pitchFamily="50" charset="0"/>
              </a:rPr>
              <a:t>Intuition</a:t>
            </a:r>
          </a:p>
          <a:p>
            <a:pPr marL="0" indent="0">
              <a:buNone/>
            </a:pPr>
            <a:endParaRPr lang="en-US" sz="1000" b="1" dirty="0" smtClean="0">
              <a:solidFill>
                <a:srgbClr val="00B0F0"/>
              </a:solidFill>
              <a:latin typeface="Sentinel Book" pitchFamily="50" charset="0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Sentinel Book" pitchFamily="50" charset="0"/>
              </a:rPr>
              <a:t>See the big picture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Sentinel Book" pitchFamily="50" charset="0"/>
              </a:rPr>
              <a:t>Future possibilities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Sentinel Book" pitchFamily="50" charset="0"/>
              </a:rPr>
              <a:t>Imaginative, verbally creative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Sentinel Book" pitchFamily="50" charset="0"/>
              </a:rPr>
              <a:t>Patterns and meanings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Sentinel Book" pitchFamily="50" charset="0"/>
              </a:rPr>
              <a:t>Move quickly to conclusions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Sentinel Book" pitchFamily="50" charset="0"/>
              </a:rPr>
              <a:t>Trust inspiration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Sentinel Book" pitchFamily="50" charset="0"/>
              </a:rPr>
              <a:t>Metaphors and analogies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38" y="4990497"/>
            <a:ext cx="2662604" cy="1501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574" y="4990497"/>
            <a:ext cx="2647170" cy="1501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09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Office Theme">
  <a:themeElements>
    <a:clrScheme name="Butler">
      <a:dk1>
        <a:srgbClr val="050219"/>
      </a:dk1>
      <a:lt1>
        <a:srgbClr val="FFFFFE"/>
      </a:lt1>
      <a:dk2>
        <a:srgbClr val="141313"/>
      </a:dk2>
      <a:lt2>
        <a:srgbClr val="D1E3CF"/>
      </a:lt2>
      <a:accent1>
        <a:srgbClr val="008EC8"/>
      </a:accent1>
      <a:accent2>
        <a:srgbClr val="D1E3CF"/>
      </a:accent2>
      <a:accent3>
        <a:srgbClr val="D11960"/>
      </a:accent3>
      <a:accent4>
        <a:srgbClr val="E7E533"/>
      </a:accent4>
      <a:accent5>
        <a:srgbClr val="5CB174"/>
      </a:accent5>
      <a:accent6>
        <a:srgbClr val="EEA420"/>
      </a:accent6>
      <a:hlink>
        <a:srgbClr val="050219"/>
      </a:hlink>
      <a:folHlink>
        <a:srgbClr val="05021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Butler">
      <a:dk1>
        <a:srgbClr val="050219"/>
      </a:dk1>
      <a:lt1>
        <a:srgbClr val="FFFFFE"/>
      </a:lt1>
      <a:dk2>
        <a:srgbClr val="141313"/>
      </a:dk2>
      <a:lt2>
        <a:srgbClr val="D1E3CF"/>
      </a:lt2>
      <a:accent1>
        <a:srgbClr val="008EC8"/>
      </a:accent1>
      <a:accent2>
        <a:srgbClr val="D1E3CF"/>
      </a:accent2>
      <a:accent3>
        <a:srgbClr val="D11960"/>
      </a:accent3>
      <a:accent4>
        <a:srgbClr val="E7E533"/>
      </a:accent4>
      <a:accent5>
        <a:srgbClr val="5CB174"/>
      </a:accent5>
      <a:accent6>
        <a:srgbClr val="EEA420"/>
      </a:accent6>
      <a:hlink>
        <a:srgbClr val="050219"/>
      </a:hlink>
      <a:folHlink>
        <a:srgbClr val="05021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Butler 1">
      <a:dk1>
        <a:srgbClr val="13294B"/>
      </a:dk1>
      <a:lt1>
        <a:srgbClr val="FFFFFE"/>
      </a:lt1>
      <a:dk2>
        <a:srgbClr val="13294B"/>
      </a:dk2>
      <a:lt2>
        <a:srgbClr val="D1E0D7"/>
      </a:lt2>
      <a:accent1>
        <a:srgbClr val="00A3E0"/>
      </a:accent1>
      <a:accent2>
        <a:srgbClr val="D1E0D7"/>
      </a:accent2>
      <a:accent3>
        <a:srgbClr val="E31C79"/>
      </a:accent3>
      <a:accent4>
        <a:srgbClr val="ECE81A"/>
      </a:accent4>
      <a:accent5>
        <a:srgbClr val="26D07C"/>
      </a:accent5>
      <a:accent6>
        <a:srgbClr val="EAAA00"/>
      </a:accent6>
      <a:hlink>
        <a:srgbClr val="00A3E0"/>
      </a:hlink>
      <a:folHlink>
        <a:srgbClr val="00A3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3382</TotalTime>
  <Words>513</Words>
  <Application>Microsoft Office PowerPoint</Application>
  <PresentationFormat>On-screen Show (4:3)</PresentationFormat>
  <Paragraphs>226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4_Office Theme</vt:lpstr>
      <vt:lpstr>Office Theme</vt:lpstr>
      <vt:lpstr>1_Office Theme</vt:lpstr>
      <vt:lpstr>2_Office Theme</vt:lpstr>
      <vt:lpstr>3_Office Theme</vt:lpstr>
      <vt:lpstr>Internship and career services </vt:lpstr>
      <vt:lpstr>MBTI: Learning Your preferences</vt:lpstr>
      <vt:lpstr>What is the mbti? </vt:lpstr>
      <vt:lpstr>What is the mbti? </vt:lpstr>
      <vt:lpstr>What is the MBTI?</vt:lpstr>
      <vt:lpstr>Where do you focus your attention? Where do you get your energy?</vt:lpstr>
      <vt:lpstr>discussion</vt:lpstr>
      <vt:lpstr>Key words:  extrovert vs introvert</vt:lpstr>
      <vt:lpstr>How do you prefer to take in information?</vt:lpstr>
      <vt:lpstr>discussion</vt:lpstr>
      <vt:lpstr>Key words:  sensing vs intuition</vt:lpstr>
      <vt:lpstr>How do you make decisions?</vt:lpstr>
      <vt:lpstr>discussion</vt:lpstr>
      <vt:lpstr>Key words:  thinking vs feeling</vt:lpstr>
      <vt:lpstr>How do you deal with the outer world?</vt:lpstr>
      <vt:lpstr>discussion</vt:lpstr>
      <vt:lpstr>Key words:  judging vs perceiving</vt:lpstr>
      <vt:lpstr>What’s your type?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Orlowski, Katie</dc:creator>
  <cp:lastModifiedBy>nmbrooks</cp:lastModifiedBy>
  <cp:revision>24</cp:revision>
  <dcterms:created xsi:type="dcterms:W3CDTF">2015-03-02T15:38:05Z</dcterms:created>
  <dcterms:modified xsi:type="dcterms:W3CDTF">2015-05-15T19:01:59Z</dcterms:modified>
</cp:coreProperties>
</file>