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6" r:id="rId1"/>
  </p:sldMasterIdLst>
  <p:notesMasterIdLst>
    <p:notesMasterId r:id="rId23"/>
  </p:notesMasterIdLst>
  <p:sldIdLst>
    <p:sldId id="275" r:id="rId2"/>
    <p:sldId id="276" r:id="rId3"/>
    <p:sldId id="277" r:id="rId4"/>
    <p:sldId id="279" r:id="rId5"/>
    <p:sldId id="269" r:id="rId6"/>
    <p:sldId id="265" r:id="rId7"/>
    <p:sldId id="267" r:id="rId8"/>
    <p:sldId id="268" r:id="rId9"/>
    <p:sldId id="284" r:id="rId10"/>
    <p:sldId id="271" r:id="rId11"/>
    <p:sldId id="285" r:id="rId12"/>
    <p:sldId id="286" r:id="rId13"/>
    <p:sldId id="287" r:id="rId14"/>
    <p:sldId id="272" r:id="rId15"/>
    <p:sldId id="281" r:id="rId16"/>
    <p:sldId id="282" r:id="rId17"/>
    <p:sldId id="283" r:id="rId18"/>
    <p:sldId id="289" r:id="rId19"/>
    <p:sldId id="288" r:id="rId20"/>
    <p:sldId id="278" r:id="rId21"/>
    <p:sldId id="280"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799" autoAdjust="0"/>
  </p:normalViewPr>
  <p:slideViewPr>
    <p:cSldViewPr>
      <p:cViewPr varScale="1">
        <p:scale>
          <a:sx n="61" d="100"/>
          <a:sy n="61"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8809B1-1BEE-43C5-9E7A-C734230EBBF8}" type="doc">
      <dgm:prSet loTypeId="urn:microsoft.com/office/officeart/2005/8/layout/chevron1" loCatId="process" qsTypeId="urn:microsoft.com/office/officeart/2005/8/quickstyle/simple1" qsCatId="simple" csTypeId="urn:microsoft.com/office/officeart/2005/8/colors/accent1_2" csCatId="accent1" phldr="1"/>
      <dgm:spPr/>
    </dgm:pt>
    <dgm:pt modelId="{88DFA50B-48CF-4D9F-8592-9ACE2094FAB8}">
      <dgm:prSet phldrT="[Text]"/>
      <dgm:spPr/>
      <dgm:t>
        <a:bodyPr/>
        <a:lstStyle/>
        <a:p>
          <a:r>
            <a:rPr lang="en-US" dirty="0" smtClean="0"/>
            <a:t>Identify</a:t>
          </a:r>
          <a:endParaRPr lang="en-US" dirty="0"/>
        </a:p>
      </dgm:t>
    </dgm:pt>
    <dgm:pt modelId="{FBA44128-FC48-4A6A-B32D-0B240DF8246C}" type="parTrans" cxnId="{C4B38D41-904F-4DF9-A487-0F354B3330CC}">
      <dgm:prSet/>
      <dgm:spPr/>
      <dgm:t>
        <a:bodyPr/>
        <a:lstStyle/>
        <a:p>
          <a:endParaRPr lang="en-US"/>
        </a:p>
      </dgm:t>
    </dgm:pt>
    <dgm:pt modelId="{95A882D7-4F8A-4B9E-8B12-CCD8D75F6CC1}" type="sibTrans" cxnId="{C4B38D41-904F-4DF9-A487-0F354B3330CC}">
      <dgm:prSet/>
      <dgm:spPr/>
      <dgm:t>
        <a:bodyPr/>
        <a:lstStyle/>
        <a:p>
          <a:endParaRPr lang="en-US"/>
        </a:p>
      </dgm:t>
    </dgm:pt>
    <dgm:pt modelId="{539191F9-C53C-4686-B2BD-F238B05DE64F}">
      <dgm:prSet phldrT="[Text]"/>
      <dgm:spPr/>
      <dgm:t>
        <a:bodyPr/>
        <a:lstStyle/>
        <a:p>
          <a:r>
            <a:rPr lang="en-US" dirty="0" smtClean="0"/>
            <a:t>Inventory</a:t>
          </a:r>
          <a:endParaRPr lang="en-US" dirty="0"/>
        </a:p>
      </dgm:t>
    </dgm:pt>
    <dgm:pt modelId="{D6E6C861-E2BB-4E38-9CB6-5E124A72D67C}" type="parTrans" cxnId="{89653814-01E6-4585-AA38-9F165C66F977}">
      <dgm:prSet/>
      <dgm:spPr/>
      <dgm:t>
        <a:bodyPr/>
        <a:lstStyle/>
        <a:p>
          <a:endParaRPr lang="en-US"/>
        </a:p>
      </dgm:t>
    </dgm:pt>
    <dgm:pt modelId="{19622529-8F79-4C65-BA31-26B661F6DC8D}" type="sibTrans" cxnId="{89653814-01E6-4585-AA38-9F165C66F977}">
      <dgm:prSet/>
      <dgm:spPr/>
      <dgm:t>
        <a:bodyPr/>
        <a:lstStyle/>
        <a:p>
          <a:endParaRPr lang="en-US"/>
        </a:p>
      </dgm:t>
    </dgm:pt>
    <dgm:pt modelId="{5264D496-D96F-4AB8-B2F3-BCC89FC2C028}">
      <dgm:prSet phldrT="[Text]"/>
      <dgm:spPr/>
      <dgm:t>
        <a:bodyPr/>
        <a:lstStyle/>
        <a:p>
          <a:r>
            <a:rPr lang="en-US" dirty="0" smtClean="0"/>
            <a:t>Integrate</a:t>
          </a:r>
        </a:p>
      </dgm:t>
    </dgm:pt>
    <dgm:pt modelId="{BC74C011-8712-4070-9D31-1D7468FF66C0}" type="parTrans" cxnId="{BDCE1915-17F0-4EFA-BAC6-E1782E4FBB9E}">
      <dgm:prSet/>
      <dgm:spPr/>
      <dgm:t>
        <a:bodyPr/>
        <a:lstStyle/>
        <a:p>
          <a:endParaRPr lang="en-US"/>
        </a:p>
      </dgm:t>
    </dgm:pt>
    <dgm:pt modelId="{588147C9-D161-4882-B6AB-E04A1BD6B695}" type="sibTrans" cxnId="{BDCE1915-17F0-4EFA-BAC6-E1782E4FBB9E}">
      <dgm:prSet/>
      <dgm:spPr/>
      <dgm:t>
        <a:bodyPr/>
        <a:lstStyle/>
        <a:p>
          <a:endParaRPr lang="en-US"/>
        </a:p>
      </dgm:t>
    </dgm:pt>
    <dgm:pt modelId="{90AA61F7-85C5-4173-991D-63551DD193B1}">
      <dgm:prSet phldrT="[Text]"/>
      <dgm:spPr/>
      <dgm:t>
        <a:bodyPr/>
        <a:lstStyle/>
        <a:p>
          <a:r>
            <a:rPr lang="en-US" dirty="0" smtClean="0"/>
            <a:t>Roles and Experiences</a:t>
          </a:r>
          <a:endParaRPr lang="en-US" dirty="0"/>
        </a:p>
      </dgm:t>
    </dgm:pt>
    <dgm:pt modelId="{B1043D50-696F-4BD1-8289-45A702EA76C0}" type="parTrans" cxnId="{ADE9BBB1-8017-4117-A01C-097F284A731B}">
      <dgm:prSet/>
      <dgm:spPr/>
      <dgm:t>
        <a:bodyPr/>
        <a:lstStyle/>
        <a:p>
          <a:endParaRPr lang="en-US"/>
        </a:p>
      </dgm:t>
    </dgm:pt>
    <dgm:pt modelId="{9C95B3FC-6FD5-489B-BCDB-D2D8FF8C4A41}" type="sibTrans" cxnId="{ADE9BBB1-8017-4117-A01C-097F284A731B}">
      <dgm:prSet/>
      <dgm:spPr/>
      <dgm:t>
        <a:bodyPr/>
        <a:lstStyle/>
        <a:p>
          <a:endParaRPr lang="en-US"/>
        </a:p>
      </dgm:t>
    </dgm:pt>
    <dgm:pt modelId="{B7F6F4F7-0ED9-4079-8BAF-4692B621FA53}">
      <dgm:prSet phldrT="[Text]"/>
      <dgm:spPr/>
      <dgm:t>
        <a:bodyPr/>
        <a:lstStyle/>
        <a:p>
          <a:r>
            <a:rPr lang="en-US" dirty="0" smtClean="0"/>
            <a:t>Duties and Skills</a:t>
          </a:r>
          <a:endParaRPr lang="en-US" dirty="0"/>
        </a:p>
      </dgm:t>
    </dgm:pt>
    <dgm:pt modelId="{763D9747-1237-47E0-B528-53F611C86633}" type="parTrans" cxnId="{9CFEC5F0-7784-420A-A5BD-7C73B13C7D20}">
      <dgm:prSet/>
      <dgm:spPr/>
      <dgm:t>
        <a:bodyPr/>
        <a:lstStyle/>
        <a:p>
          <a:endParaRPr lang="en-US"/>
        </a:p>
      </dgm:t>
    </dgm:pt>
    <dgm:pt modelId="{09809717-9139-4156-8F9E-9F33D5A94979}" type="sibTrans" cxnId="{9CFEC5F0-7784-420A-A5BD-7C73B13C7D20}">
      <dgm:prSet/>
      <dgm:spPr/>
      <dgm:t>
        <a:bodyPr/>
        <a:lstStyle/>
        <a:p>
          <a:endParaRPr lang="en-US"/>
        </a:p>
      </dgm:t>
    </dgm:pt>
    <dgm:pt modelId="{0CB284C9-BEB0-4147-BEAB-F69694DE97EB}">
      <dgm:prSet phldrT="[Text]"/>
      <dgm:spPr/>
      <dgm:t>
        <a:bodyPr/>
        <a:lstStyle/>
        <a:p>
          <a:r>
            <a:rPr lang="en-US" dirty="0" smtClean="0"/>
            <a:t>Accomplishments and Results</a:t>
          </a:r>
        </a:p>
      </dgm:t>
    </dgm:pt>
    <dgm:pt modelId="{7ACF1601-84C3-4CA5-8285-E5964C119D53}" type="parTrans" cxnId="{9FCB68F6-DE88-4B83-8B50-B7AC70026D36}">
      <dgm:prSet/>
      <dgm:spPr/>
      <dgm:t>
        <a:bodyPr/>
        <a:lstStyle/>
        <a:p>
          <a:endParaRPr lang="en-US"/>
        </a:p>
      </dgm:t>
    </dgm:pt>
    <dgm:pt modelId="{9BB9E871-D559-4A3D-9C26-60B1E9547783}" type="sibTrans" cxnId="{9FCB68F6-DE88-4B83-8B50-B7AC70026D36}">
      <dgm:prSet/>
      <dgm:spPr/>
      <dgm:t>
        <a:bodyPr/>
        <a:lstStyle/>
        <a:p>
          <a:endParaRPr lang="en-US"/>
        </a:p>
      </dgm:t>
    </dgm:pt>
    <dgm:pt modelId="{D66C49CB-AECA-43E8-8CFE-E960098D7C89}" type="pres">
      <dgm:prSet presAssocID="{798809B1-1BEE-43C5-9E7A-C734230EBBF8}" presName="Name0" presStyleCnt="0">
        <dgm:presLayoutVars>
          <dgm:dir/>
          <dgm:animLvl val="lvl"/>
          <dgm:resizeHandles val="exact"/>
        </dgm:presLayoutVars>
      </dgm:prSet>
      <dgm:spPr/>
    </dgm:pt>
    <dgm:pt modelId="{F2F781E8-CBF4-4604-8654-991823DB2A9F}" type="pres">
      <dgm:prSet presAssocID="{88DFA50B-48CF-4D9F-8592-9ACE2094FAB8}" presName="composite" presStyleCnt="0"/>
      <dgm:spPr/>
    </dgm:pt>
    <dgm:pt modelId="{FAC695F0-B700-4E6A-8A22-9B2F3C100B71}" type="pres">
      <dgm:prSet presAssocID="{88DFA50B-48CF-4D9F-8592-9ACE2094FAB8}" presName="parTx" presStyleLbl="node1" presStyleIdx="0" presStyleCnt="3">
        <dgm:presLayoutVars>
          <dgm:chMax val="0"/>
          <dgm:chPref val="0"/>
          <dgm:bulletEnabled val="1"/>
        </dgm:presLayoutVars>
      </dgm:prSet>
      <dgm:spPr/>
      <dgm:t>
        <a:bodyPr/>
        <a:lstStyle/>
        <a:p>
          <a:endParaRPr lang="en-US"/>
        </a:p>
      </dgm:t>
    </dgm:pt>
    <dgm:pt modelId="{BBD378BC-78B8-47CC-A136-95B33459FB64}" type="pres">
      <dgm:prSet presAssocID="{88DFA50B-48CF-4D9F-8592-9ACE2094FAB8}" presName="desTx" presStyleLbl="revTx" presStyleIdx="0" presStyleCnt="3">
        <dgm:presLayoutVars>
          <dgm:bulletEnabled val="1"/>
        </dgm:presLayoutVars>
      </dgm:prSet>
      <dgm:spPr/>
      <dgm:t>
        <a:bodyPr/>
        <a:lstStyle/>
        <a:p>
          <a:endParaRPr lang="en-US"/>
        </a:p>
      </dgm:t>
    </dgm:pt>
    <dgm:pt modelId="{613F670B-28C1-43B8-821A-B09D2B0D91BB}" type="pres">
      <dgm:prSet presAssocID="{95A882D7-4F8A-4B9E-8B12-CCD8D75F6CC1}" presName="space" presStyleCnt="0"/>
      <dgm:spPr/>
    </dgm:pt>
    <dgm:pt modelId="{E2EFAE08-73A1-4135-899B-85B6B6ACDDEF}" type="pres">
      <dgm:prSet presAssocID="{539191F9-C53C-4686-B2BD-F238B05DE64F}" presName="composite" presStyleCnt="0"/>
      <dgm:spPr/>
    </dgm:pt>
    <dgm:pt modelId="{462EF069-0593-4FB0-814C-4013EBEBF8D7}" type="pres">
      <dgm:prSet presAssocID="{539191F9-C53C-4686-B2BD-F238B05DE64F}" presName="parTx" presStyleLbl="node1" presStyleIdx="1" presStyleCnt="3">
        <dgm:presLayoutVars>
          <dgm:chMax val="0"/>
          <dgm:chPref val="0"/>
          <dgm:bulletEnabled val="1"/>
        </dgm:presLayoutVars>
      </dgm:prSet>
      <dgm:spPr/>
      <dgm:t>
        <a:bodyPr/>
        <a:lstStyle/>
        <a:p>
          <a:endParaRPr lang="en-US"/>
        </a:p>
      </dgm:t>
    </dgm:pt>
    <dgm:pt modelId="{45DF8C2E-0CE4-43F9-B51F-F49995DA1F8F}" type="pres">
      <dgm:prSet presAssocID="{539191F9-C53C-4686-B2BD-F238B05DE64F}" presName="desTx" presStyleLbl="revTx" presStyleIdx="1" presStyleCnt="3">
        <dgm:presLayoutVars>
          <dgm:bulletEnabled val="1"/>
        </dgm:presLayoutVars>
      </dgm:prSet>
      <dgm:spPr/>
      <dgm:t>
        <a:bodyPr/>
        <a:lstStyle/>
        <a:p>
          <a:endParaRPr lang="en-US"/>
        </a:p>
      </dgm:t>
    </dgm:pt>
    <dgm:pt modelId="{CBCA261B-B58A-4440-8117-E794F0D613CD}" type="pres">
      <dgm:prSet presAssocID="{19622529-8F79-4C65-BA31-26B661F6DC8D}" presName="space" presStyleCnt="0"/>
      <dgm:spPr/>
    </dgm:pt>
    <dgm:pt modelId="{28A82304-1EB6-4217-B514-2B22D4A65BF0}" type="pres">
      <dgm:prSet presAssocID="{5264D496-D96F-4AB8-B2F3-BCC89FC2C028}" presName="composite" presStyleCnt="0"/>
      <dgm:spPr/>
    </dgm:pt>
    <dgm:pt modelId="{8B7DBF4A-121F-48DF-8ACF-B48EA5D8F1C0}" type="pres">
      <dgm:prSet presAssocID="{5264D496-D96F-4AB8-B2F3-BCC89FC2C028}" presName="parTx" presStyleLbl="node1" presStyleIdx="2" presStyleCnt="3">
        <dgm:presLayoutVars>
          <dgm:chMax val="0"/>
          <dgm:chPref val="0"/>
          <dgm:bulletEnabled val="1"/>
        </dgm:presLayoutVars>
      </dgm:prSet>
      <dgm:spPr/>
      <dgm:t>
        <a:bodyPr/>
        <a:lstStyle/>
        <a:p>
          <a:endParaRPr lang="en-US"/>
        </a:p>
      </dgm:t>
    </dgm:pt>
    <dgm:pt modelId="{F6231D03-6956-48F4-AE2A-91610BF792DF}" type="pres">
      <dgm:prSet presAssocID="{5264D496-D96F-4AB8-B2F3-BCC89FC2C028}" presName="desTx" presStyleLbl="revTx" presStyleIdx="2" presStyleCnt="3">
        <dgm:presLayoutVars>
          <dgm:bulletEnabled val="1"/>
        </dgm:presLayoutVars>
      </dgm:prSet>
      <dgm:spPr/>
      <dgm:t>
        <a:bodyPr/>
        <a:lstStyle/>
        <a:p>
          <a:endParaRPr lang="en-US"/>
        </a:p>
      </dgm:t>
    </dgm:pt>
  </dgm:ptLst>
  <dgm:cxnLst>
    <dgm:cxn modelId="{9CFEC5F0-7784-420A-A5BD-7C73B13C7D20}" srcId="{539191F9-C53C-4686-B2BD-F238B05DE64F}" destId="{B7F6F4F7-0ED9-4079-8BAF-4692B621FA53}" srcOrd="0" destOrd="0" parTransId="{763D9747-1237-47E0-B528-53F611C86633}" sibTransId="{09809717-9139-4156-8F9E-9F33D5A94979}"/>
    <dgm:cxn modelId="{C4B38D41-904F-4DF9-A487-0F354B3330CC}" srcId="{798809B1-1BEE-43C5-9E7A-C734230EBBF8}" destId="{88DFA50B-48CF-4D9F-8592-9ACE2094FAB8}" srcOrd="0" destOrd="0" parTransId="{FBA44128-FC48-4A6A-B32D-0B240DF8246C}" sibTransId="{95A882D7-4F8A-4B9E-8B12-CCD8D75F6CC1}"/>
    <dgm:cxn modelId="{9FCB68F6-DE88-4B83-8B50-B7AC70026D36}" srcId="{5264D496-D96F-4AB8-B2F3-BCC89FC2C028}" destId="{0CB284C9-BEB0-4147-BEAB-F69694DE97EB}" srcOrd="0" destOrd="0" parTransId="{7ACF1601-84C3-4CA5-8285-E5964C119D53}" sibTransId="{9BB9E871-D559-4A3D-9C26-60B1E9547783}"/>
    <dgm:cxn modelId="{0B71B863-EE3B-4980-9613-70004C444FAC}" type="presOf" srcId="{0CB284C9-BEB0-4147-BEAB-F69694DE97EB}" destId="{F6231D03-6956-48F4-AE2A-91610BF792DF}" srcOrd="0" destOrd="0" presId="urn:microsoft.com/office/officeart/2005/8/layout/chevron1"/>
    <dgm:cxn modelId="{58CB5E05-53D0-4757-971F-4B74792720DA}" type="presOf" srcId="{5264D496-D96F-4AB8-B2F3-BCC89FC2C028}" destId="{8B7DBF4A-121F-48DF-8ACF-B48EA5D8F1C0}" srcOrd="0" destOrd="0" presId="urn:microsoft.com/office/officeart/2005/8/layout/chevron1"/>
    <dgm:cxn modelId="{BDCE1915-17F0-4EFA-BAC6-E1782E4FBB9E}" srcId="{798809B1-1BEE-43C5-9E7A-C734230EBBF8}" destId="{5264D496-D96F-4AB8-B2F3-BCC89FC2C028}" srcOrd="2" destOrd="0" parTransId="{BC74C011-8712-4070-9D31-1D7468FF66C0}" sibTransId="{588147C9-D161-4882-B6AB-E04A1BD6B695}"/>
    <dgm:cxn modelId="{A46130DE-0AFB-4AF6-8FD5-A77BB1CEB4AC}" type="presOf" srcId="{798809B1-1BEE-43C5-9E7A-C734230EBBF8}" destId="{D66C49CB-AECA-43E8-8CFE-E960098D7C89}" srcOrd="0" destOrd="0" presId="urn:microsoft.com/office/officeart/2005/8/layout/chevron1"/>
    <dgm:cxn modelId="{9FB50F2F-7397-4A86-853C-D07C1CFF3C53}" type="presOf" srcId="{B7F6F4F7-0ED9-4079-8BAF-4692B621FA53}" destId="{45DF8C2E-0CE4-43F9-B51F-F49995DA1F8F}" srcOrd="0" destOrd="0" presId="urn:microsoft.com/office/officeart/2005/8/layout/chevron1"/>
    <dgm:cxn modelId="{A246F39E-B3A3-45B8-9F7D-B7BE2C837F71}" type="presOf" srcId="{88DFA50B-48CF-4D9F-8592-9ACE2094FAB8}" destId="{FAC695F0-B700-4E6A-8A22-9B2F3C100B71}" srcOrd="0" destOrd="0" presId="urn:microsoft.com/office/officeart/2005/8/layout/chevron1"/>
    <dgm:cxn modelId="{89653814-01E6-4585-AA38-9F165C66F977}" srcId="{798809B1-1BEE-43C5-9E7A-C734230EBBF8}" destId="{539191F9-C53C-4686-B2BD-F238B05DE64F}" srcOrd="1" destOrd="0" parTransId="{D6E6C861-E2BB-4E38-9CB6-5E124A72D67C}" sibTransId="{19622529-8F79-4C65-BA31-26B661F6DC8D}"/>
    <dgm:cxn modelId="{E778D037-99B8-4883-84AB-A488F39738A6}" type="presOf" srcId="{90AA61F7-85C5-4173-991D-63551DD193B1}" destId="{BBD378BC-78B8-47CC-A136-95B33459FB64}" srcOrd="0" destOrd="0" presId="urn:microsoft.com/office/officeart/2005/8/layout/chevron1"/>
    <dgm:cxn modelId="{ADE9BBB1-8017-4117-A01C-097F284A731B}" srcId="{88DFA50B-48CF-4D9F-8592-9ACE2094FAB8}" destId="{90AA61F7-85C5-4173-991D-63551DD193B1}" srcOrd="0" destOrd="0" parTransId="{B1043D50-696F-4BD1-8289-45A702EA76C0}" sibTransId="{9C95B3FC-6FD5-489B-BCDB-D2D8FF8C4A41}"/>
    <dgm:cxn modelId="{A013468A-EAE7-4CF0-BF57-36C5E884AD51}" type="presOf" srcId="{539191F9-C53C-4686-B2BD-F238B05DE64F}" destId="{462EF069-0593-4FB0-814C-4013EBEBF8D7}" srcOrd="0" destOrd="0" presId="urn:microsoft.com/office/officeart/2005/8/layout/chevron1"/>
    <dgm:cxn modelId="{A1F17F5A-0977-4B21-A66A-784DB8E31B2A}" type="presParOf" srcId="{D66C49CB-AECA-43E8-8CFE-E960098D7C89}" destId="{F2F781E8-CBF4-4604-8654-991823DB2A9F}" srcOrd="0" destOrd="0" presId="urn:microsoft.com/office/officeart/2005/8/layout/chevron1"/>
    <dgm:cxn modelId="{0574345B-2DB3-47A5-90EC-F5C95268CCE3}" type="presParOf" srcId="{F2F781E8-CBF4-4604-8654-991823DB2A9F}" destId="{FAC695F0-B700-4E6A-8A22-9B2F3C100B71}" srcOrd="0" destOrd="0" presId="urn:microsoft.com/office/officeart/2005/8/layout/chevron1"/>
    <dgm:cxn modelId="{DC927DCF-9D8D-4A89-9F0C-637B0F446459}" type="presParOf" srcId="{F2F781E8-CBF4-4604-8654-991823DB2A9F}" destId="{BBD378BC-78B8-47CC-A136-95B33459FB64}" srcOrd="1" destOrd="0" presId="urn:microsoft.com/office/officeart/2005/8/layout/chevron1"/>
    <dgm:cxn modelId="{A182A4B6-69B1-4421-B804-8E7F948507D2}" type="presParOf" srcId="{D66C49CB-AECA-43E8-8CFE-E960098D7C89}" destId="{613F670B-28C1-43B8-821A-B09D2B0D91BB}" srcOrd="1" destOrd="0" presId="urn:microsoft.com/office/officeart/2005/8/layout/chevron1"/>
    <dgm:cxn modelId="{D8617570-9791-45B7-8315-ECCB50235B5A}" type="presParOf" srcId="{D66C49CB-AECA-43E8-8CFE-E960098D7C89}" destId="{E2EFAE08-73A1-4135-899B-85B6B6ACDDEF}" srcOrd="2" destOrd="0" presId="urn:microsoft.com/office/officeart/2005/8/layout/chevron1"/>
    <dgm:cxn modelId="{8873E24D-ACFF-458A-BEE3-A9D9F954BA4F}" type="presParOf" srcId="{E2EFAE08-73A1-4135-899B-85B6B6ACDDEF}" destId="{462EF069-0593-4FB0-814C-4013EBEBF8D7}" srcOrd="0" destOrd="0" presId="urn:microsoft.com/office/officeart/2005/8/layout/chevron1"/>
    <dgm:cxn modelId="{9C4DCAAC-6637-48A0-B8BC-90B559075F46}" type="presParOf" srcId="{E2EFAE08-73A1-4135-899B-85B6B6ACDDEF}" destId="{45DF8C2E-0CE4-43F9-B51F-F49995DA1F8F}" srcOrd="1" destOrd="0" presId="urn:microsoft.com/office/officeart/2005/8/layout/chevron1"/>
    <dgm:cxn modelId="{1D2015AD-32AC-472E-9450-BC1AEE215428}" type="presParOf" srcId="{D66C49CB-AECA-43E8-8CFE-E960098D7C89}" destId="{CBCA261B-B58A-4440-8117-E794F0D613CD}" srcOrd="3" destOrd="0" presId="urn:microsoft.com/office/officeart/2005/8/layout/chevron1"/>
    <dgm:cxn modelId="{FF9ADC9F-7627-421C-834C-DCA9262D3A7B}" type="presParOf" srcId="{D66C49CB-AECA-43E8-8CFE-E960098D7C89}" destId="{28A82304-1EB6-4217-B514-2B22D4A65BF0}" srcOrd="4" destOrd="0" presId="urn:microsoft.com/office/officeart/2005/8/layout/chevron1"/>
    <dgm:cxn modelId="{A3AF2B35-7EFF-45EF-B0ED-C0E4805EB5B1}" type="presParOf" srcId="{28A82304-1EB6-4217-B514-2B22D4A65BF0}" destId="{8B7DBF4A-121F-48DF-8ACF-B48EA5D8F1C0}" srcOrd="0" destOrd="0" presId="urn:microsoft.com/office/officeart/2005/8/layout/chevron1"/>
    <dgm:cxn modelId="{9E31CA16-090C-48E4-83ED-6C3E329AA407}" type="presParOf" srcId="{28A82304-1EB6-4217-B514-2B22D4A65BF0}" destId="{F6231D03-6956-48F4-AE2A-91610BF792DF}" srcOrd="1"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00EBD31-2BB5-46FC-8FAF-B300A879509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D79ADF68-2804-447A-996E-52483A9FBFAF}">
      <dgm:prSet phldrT="[Text]"/>
      <dgm:spPr/>
      <dgm:t>
        <a:bodyPr/>
        <a:lstStyle/>
        <a:p>
          <a:r>
            <a:rPr lang="en-US" dirty="0" smtClean="0"/>
            <a:t>Why?</a:t>
          </a:r>
          <a:endParaRPr lang="en-US" dirty="0"/>
        </a:p>
      </dgm:t>
    </dgm:pt>
    <dgm:pt modelId="{CC380F10-FCFB-40E0-B865-32568C3CDBE3}" type="parTrans" cxnId="{B8B68A40-600D-44BF-8D8D-B8A33B3139FE}">
      <dgm:prSet/>
      <dgm:spPr/>
      <dgm:t>
        <a:bodyPr/>
        <a:lstStyle/>
        <a:p>
          <a:endParaRPr lang="en-US"/>
        </a:p>
      </dgm:t>
    </dgm:pt>
    <dgm:pt modelId="{98BDC294-9FD0-47B4-B357-F4751E655D8B}" type="sibTrans" cxnId="{B8B68A40-600D-44BF-8D8D-B8A33B3139FE}">
      <dgm:prSet/>
      <dgm:spPr/>
      <dgm:t>
        <a:bodyPr/>
        <a:lstStyle/>
        <a:p>
          <a:endParaRPr lang="en-US"/>
        </a:p>
      </dgm:t>
    </dgm:pt>
    <dgm:pt modelId="{CFCDA4E9-E2D2-4240-ADFE-022D8EB2CAF8}">
      <dgm:prSet phldrT="[Text]"/>
      <dgm:spPr/>
      <dgm:t>
        <a:bodyPr/>
        <a:lstStyle/>
        <a:p>
          <a:r>
            <a:rPr lang="en-US" dirty="0" smtClean="0"/>
            <a:t>Why was your work important?</a:t>
          </a:r>
          <a:endParaRPr lang="en-US" dirty="0"/>
        </a:p>
      </dgm:t>
    </dgm:pt>
    <dgm:pt modelId="{1FA0261A-6FB2-439A-8D77-A8E6F193F925}" type="parTrans" cxnId="{083DD1FA-32DE-44B5-801E-3DF559DD4D72}">
      <dgm:prSet/>
      <dgm:spPr/>
      <dgm:t>
        <a:bodyPr/>
        <a:lstStyle/>
        <a:p>
          <a:endParaRPr lang="en-US"/>
        </a:p>
      </dgm:t>
    </dgm:pt>
    <dgm:pt modelId="{70F363C9-9F46-49CD-AAB2-3D1E78D58DA3}" type="sibTrans" cxnId="{083DD1FA-32DE-44B5-801E-3DF559DD4D72}">
      <dgm:prSet/>
      <dgm:spPr/>
      <dgm:t>
        <a:bodyPr/>
        <a:lstStyle/>
        <a:p>
          <a:endParaRPr lang="en-US"/>
        </a:p>
      </dgm:t>
    </dgm:pt>
    <dgm:pt modelId="{B862E5E4-15A9-4D6D-A099-A82F7F43EFF8}">
      <dgm:prSet phldrT="[Text]"/>
      <dgm:spPr/>
      <dgm:t>
        <a:bodyPr/>
        <a:lstStyle/>
        <a:p>
          <a:r>
            <a:rPr lang="en-US" dirty="0" smtClean="0"/>
            <a:t>Explains how you added value</a:t>
          </a:r>
          <a:endParaRPr lang="en-US" dirty="0"/>
        </a:p>
      </dgm:t>
    </dgm:pt>
    <dgm:pt modelId="{0A93250D-39B5-40FF-92D4-AB16F85A9633}" type="parTrans" cxnId="{560DF63E-F8CA-4DAB-B501-BC46A9015CC1}">
      <dgm:prSet/>
      <dgm:spPr/>
      <dgm:t>
        <a:bodyPr/>
        <a:lstStyle/>
        <a:p>
          <a:endParaRPr lang="en-US"/>
        </a:p>
      </dgm:t>
    </dgm:pt>
    <dgm:pt modelId="{9137EE1D-07AD-4A10-B549-5EAF2668DAE9}" type="sibTrans" cxnId="{560DF63E-F8CA-4DAB-B501-BC46A9015CC1}">
      <dgm:prSet/>
      <dgm:spPr/>
      <dgm:t>
        <a:bodyPr/>
        <a:lstStyle/>
        <a:p>
          <a:endParaRPr lang="en-US"/>
        </a:p>
      </dgm:t>
    </dgm:pt>
    <dgm:pt modelId="{297D2B39-0C90-44CB-B50A-10A4852BF2D5}">
      <dgm:prSet phldrT="[Text]"/>
      <dgm:spPr/>
      <dgm:t>
        <a:bodyPr/>
        <a:lstStyle/>
        <a:p>
          <a:r>
            <a:rPr lang="en-US" dirty="0" smtClean="0"/>
            <a:t>How?</a:t>
          </a:r>
          <a:endParaRPr lang="en-US" dirty="0"/>
        </a:p>
      </dgm:t>
    </dgm:pt>
    <dgm:pt modelId="{FB9E7B45-4D43-4996-AB18-D8C53D56BAFB}" type="parTrans" cxnId="{CAEC752C-A5BC-4A19-B10F-31FB0A42383E}">
      <dgm:prSet/>
      <dgm:spPr/>
      <dgm:t>
        <a:bodyPr/>
        <a:lstStyle/>
        <a:p>
          <a:endParaRPr lang="en-US"/>
        </a:p>
      </dgm:t>
    </dgm:pt>
    <dgm:pt modelId="{70DEC19D-3C5C-4051-BC3E-0E27147CE656}" type="sibTrans" cxnId="{CAEC752C-A5BC-4A19-B10F-31FB0A42383E}">
      <dgm:prSet/>
      <dgm:spPr/>
      <dgm:t>
        <a:bodyPr/>
        <a:lstStyle/>
        <a:p>
          <a:endParaRPr lang="en-US"/>
        </a:p>
      </dgm:t>
    </dgm:pt>
    <dgm:pt modelId="{0B8FAAB1-EC45-4C2C-8B50-5FA547C58810}">
      <dgm:prSet phldrT="[Text]"/>
      <dgm:spPr/>
      <dgm:t>
        <a:bodyPr/>
        <a:lstStyle/>
        <a:p>
          <a:r>
            <a:rPr lang="en-US" dirty="0" smtClean="0"/>
            <a:t>How did you do your work?</a:t>
          </a:r>
          <a:endParaRPr lang="en-US" dirty="0"/>
        </a:p>
      </dgm:t>
    </dgm:pt>
    <dgm:pt modelId="{1362FE12-E901-4020-B6F0-BE8E1BA3F68F}" type="parTrans" cxnId="{245B62BD-1B4F-423E-A023-6DF3767FCD83}">
      <dgm:prSet/>
      <dgm:spPr/>
      <dgm:t>
        <a:bodyPr/>
        <a:lstStyle/>
        <a:p>
          <a:endParaRPr lang="en-US"/>
        </a:p>
      </dgm:t>
    </dgm:pt>
    <dgm:pt modelId="{C135671D-8559-4E59-B521-157F762A1439}" type="sibTrans" cxnId="{245B62BD-1B4F-423E-A023-6DF3767FCD83}">
      <dgm:prSet/>
      <dgm:spPr/>
      <dgm:t>
        <a:bodyPr/>
        <a:lstStyle/>
        <a:p>
          <a:endParaRPr lang="en-US"/>
        </a:p>
      </dgm:t>
    </dgm:pt>
    <dgm:pt modelId="{A8A50C5D-079F-41EF-8E37-26496A55752C}">
      <dgm:prSet phldrT="[Text]"/>
      <dgm:spPr/>
      <dgm:t>
        <a:bodyPr/>
        <a:lstStyle/>
        <a:p>
          <a:r>
            <a:rPr lang="en-US" dirty="0" smtClean="0"/>
            <a:t>Showcases skills and adds detail</a:t>
          </a:r>
          <a:endParaRPr lang="en-US" dirty="0"/>
        </a:p>
      </dgm:t>
    </dgm:pt>
    <dgm:pt modelId="{2F7FF722-C058-4F0F-9A89-077A00887D7E}" type="parTrans" cxnId="{41BFA60B-BC9C-4CE3-8A62-7775CE63DDC6}">
      <dgm:prSet/>
      <dgm:spPr/>
      <dgm:t>
        <a:bodyPr/>
        <a:lstStyle/>
        <a:p>
          <a:endParaRPr lang="en-US"/>
        </a:p>
      </dgm:t>
    </dgm:pt>
    <dgm:pt modelId="{7570B604-73E0-4971-B1AB-1666FA69D2A1}" type="sibTrans" cxnId="{41BFA60B-BC9C-4CE3-8A62-7775CE63DDC6}">
      <dgm:prSet/>
      <dgm:spPr/>
      <dgm:t>
        <a:bodyPr/>
        <a:lstStyle/>
        <a:p>
          <a:endParaRPr lang="en-US"/>
        </a:p>
      </dgm:t>
    </dgm:pt>
    <dgm:pt modelId="{38247926-E0BD-4840-858F-EC5625FA1BD0}">
      <dgm:prSet phldrT="[Text]"/>
      <dgm:spPr/>
      <dgm:t>
        <a:bodyPr/>
        <a:lstStyle/>
        <a:p>
          <a:r>
            <a:rPr lang="en-US" dirty="0" smtClean="0"/>
            <a:t>Result</a:t>
          </a:r>
          <a:endParaRPr lang="en-US" dirty="0"/>
        </a:p>
      </dgm:t>
    </dgm:pt>
    <dgm:pt modelId="{5A12C1F1-5458-4E99-9C53-B737FCFD0578}" type="parTrans" cxnId="{F7625EDB-2E23-476D-8069-12EDAA477685}">
      <dgm:prSet/>
      <dgm:spPr/>
      <dgm:t>
        <a:bodyPr/>
        <a:lstStyle/>
        <a:p>
          <a:endParaRPr lang="en-US"/>
        </a:p>
      </dgm:t>
    </dgm:pt>
    <dgm:pt modelId="{D13E3FFD-7C08-4A06-831A-DECFB232741B}" type="sibTrans" cxnId="{F7625EDB-2E23-476D-8069-12EDAA477685}">
      <dgm:prSet/>
      <dgm:spPr/>
      <dgm:t>
        <a:bodyPr/>
        <a:lstStyle/>
        <a:p>
          <a:endParaRPr lang="en-US"/>
        </a:p>
      </dgm:t>
    </dgm:pt>
    <dgm:pt modelId="{9257E44A-EE34-4010-BA41-485CFC9BCFEE}">
      <dgm:prSet phldrT="[Text]"/>
      <dgm:spPr/>
      <dgm:t>
        <a:bodyPr/>
        <a:lstStyle/>
        <a:p>
          <a:r>
            <a:rPr lang="en-US" dirty="0" smtClean="0"/>
            <a:t>Did you make a change?</a:t>
          </a:r>
          <a:endParaRPr lang="en-US" dirty="0"/>
        </a:p>
      </dgm:t>
    </dgm:pt>
    <dgm:pt modelId="{F0912F86-E11D-4A77-8DFE-99F260498FEF}" type="parTrans" cxnId="{6EE83E1B-8BF4-4A0C-B05F-5E2694FE5DAA}">
      <dgm:prSet/>
      <dgm:spPr/>
      <dgm:t>
        <a:bodyPr/>
        <a:lstStyle/>
        <a:p>
          <a:endParaRPr lang="en-US"/>
        </a:p>
      </dgm:t>
    </dgm:pt>
    <dgm:pt modelId="{151D436B-0736-4764-B6F8-600943ADF2B2}" type="sibTrans" cxnId="{6EE83E1B-8BF4-4A0C-B05F-5E2694FE5DAA}">
      <dgm:prSet/>
      <dgm:spPr/>
      <dgm:t>
        <a:bodyPr/>
        <a:lstStyle/>
        <a:p>
          <a:endParaRPr lang="en-US"/>
        </a:p>
      </dgm:t>
    </dgm:pt>
    <dgm:pt modelId="{73634381-C0BF-40B3-B323-6F68F35C7967}">
      <dgm:prSet phldrT="[Text]"/>
      <dgm:spPr/>
      <dgm:t>
        <a:bodyPr/>
        <a:lstStyle/>
        <a:p>
          <a:r>
            <a:rPr lang="en-US" dirty="0" smtClean="0"/>
            <a:t>Proves that you can deliver results</a:t>
          </a:r>
          <a:endParaRPr lang="en-US" dirty="0"/>
        </a:p>
      </dgm:t>
    </dgm:pt>
    <dgm:pt modelId="{264FD0A8-0C25-48D8-AE00-BB27141E2F8B}" type="parTrans" cxnId="{D83F348D-843D-4D7B-AF27-4CE981BE2D4A}">
      <dgm:prSet/>
      <dgm:spPr/>
      <dgm:t>
        <a:bodyPr/>
        <a:lstStyle/>
        <a:p>
          <a:endParaRPr lang="en-US"/>
        </a:p>
      </dgm:t>
    </dgm:pt>
    <dgm:pt modelId="{E4BF6043-CB2A-46EF-AF9E-FEA257F433C4}" type="sibTrans" cxnId="{D83F348D-843D-4D7B-AF27-4CE981BE2D4A}">
      <dgm:prSet/>
      <dgm:spPr/>
      <dgm:t>
        <a:bodyPr/>
        <a:lstStyle/>
        <a:p>
          <a:endParaRPr lang="en-US"/>
        </a:p>
      </dgm:t>
    </dgm:pt>
    <dgm:pt modelId="{76F22F48-74BF-4ECD-9206-BA6E47D2801D}">
      <dgm:prSet phldrT="[Text]"/>
      <dgm:spPr/>
      <dgm:t>
        <a:bodyPr/>
        <a:lstStyle/>
        <a:p>
          <a:endParaRPr lang="en-US" dirty="0"/>
        </a:p>
      </dgm:t>
    </dgm:pt>
    <dgm:pt modelId="{43BF01AE-62EA-46D5-904A-0E60EA0F5621}" type="parTrans" cxnId="{8D7199B9-18D1-4C29-B2A1-437596D6D68A}">
      <dgm:prSet/>
      <dgm:spPr/>
      <dgm:t>
        <a:bodyPr/>
        <a:lstStyle/>
        <a:p>
          <a:endParaRPr lang="en-US"/>
        </a:p>
      </dgm:t>
    </dgm:pt>
    <dgm:pt modelId="{08FA6489-FE71-457A-92A1-AE35C884F9A8}" type="sibTrans" cxnId="{8D7199B9-18D1-4C29-B2A1-437596D6D68A}">
      <dgm:prSet/>
      <dgm:spPr/>
      <dgm:t>
        <a:bodyPr/>
        <a:lstStyle/>
        <a:p>
          <a:endParaRPr lang="en-US"/>
        </a:p>
      </dgm:t>
    </dgm:pt>
    <dgm:pt modelId="{86D5F416-9994-4769-95E4-40BC8735ACAC}">
      <dgm:prSet phldrT="[Text]"/>
      <dgm:spPr/>
      <dgm:t>
        <a:bodyPr/>
        <a:lstStyle/>
        <a:p>
          <a:endParaRPr lang="en-US" dirty="0"/>
        </a:p>
      </dgm:t>
    </dgm:pt>
    <dgm:pt modelId="{AA66F122-649B-40B6-A203-2E6264C1C3E2}" type="parTrans" cxnId="{49BA90D8-BB98-4E47-A8DA-6E487F80EC12}">
      <dgm:prSet/>
      <dgm:spPr/>
      <dgm:t>
        <a:bodyPr/>
        <a:lstStyle/>
        <a:p>
          <a:endParaRPr lang="en-US"/>
        </a:p>
      </dgm:t>
    </dgm:pt>
    <dgm:pt modelId="{F7A85798-F161-4478-9716-DB1DFDF92FB3}" type="sibTrans" cxnId="{49BA90D8-BB98-4E47-A8DA-6E487F80EC12}">
      <dgm:prSet/>
      <dgm:spPr/>
      <dgm:t>
        <a:bodyPr/>
        <a:lstStyle/>
        <a:p>
          <a:endParaRPr lang="en-US"/>
        </a:p>
      </dgm:t>
    </dgm:pt>
    <dgm:pt modelId="{BEEE8D8F-3EC9-4FC3-844F-44808A014CA1}">
      <dgm:prSet phldrT="[Text]"/>
      <dgm:spPr/>
      <dgm:t>
        <a:bodyPr/>
        <a:lstStyle/>
        <a:p>
          <a:endParaRPr lang="en-US" dirty="0"/>
        </a:p>
      </dgm:t>
    </dgm:pt>
    <dgm:pt modelId="{572ABF80-050F-4344-867C-565F0882F437}" type="parTrans" cxnId="{EAFE84FD-84A1-49AC-997C-CE0CDA23FAAA}">
      <dgm:prSet/>
      <dgm:spPr/>
      <dgm:t>
        <a:bodyPr/>
        <a:lstStyle/>
        <a:p>
          <a:endParaRPr lang="en-US"/>
        </a:p>
      </dgm:t>
    </dgm:pt>
    <dgm:pt modelId="{920FAF63-2D93-4E92-8F75-832298B2B7D3}" type="sibTrans" cxnId="{EAFE84FD-84A1-49AC-997C-CE0CDA23FAAA}">
      <dgm:prSet/>
      <dgm:spPr/>
      <dgm:t>
        <a:bodyPr/>
        <a:lstStyle/>
        <a:p>
          <a:endParaRPr lang="en-US"/>
        </a:p>
      </dgm:t>
    </dgm:pt>
    <dgm:pt modelId="{0ADEFF3F-4B83-432A-BFED-E1C77242E51A}" type="pres">
      <dgm:prSet presAssocID="{C00EBD31-2BB5-46FC-8FAF-B300A8795090}" presName="Name0" presStyleCnt="0">
        <dgm:presLayoutVars>
          <dgm:dir/>
          <dgm:animLvl val="lvl"/>
          <dgm:resizeHandles val="exact"/>
        </dgm:presLayoutVars>
      </dgm:prSet>
      <dgm:spPr/>
      <dgm:t>
        <a:bodyPr/>
        <a:lstStyle/>
        <a:p>
          <a:endParaRPr lang="en-US"/>
        </a:p>
      </dgm:t>
    </dgm:pt>
    <dgm:pt modelId="{E9D12A65-AC3B-4596-AE4A-59CFFFB9531B}" type="pres">
      <dgm:prSet presAssocID="{D79ADF68-2804-447A-996E-52483A9FBFAF}" presName="composite" presStyleCnt="0"/>
      <dgm:spPr/>
    </dgm:pt>
    <dgm:pt modelId="{7115E0A7-AF07-4C33-B304-C9EDFFF637F9}" type="pres">
      <dgm:prSet presAssocID="{D79ADF68-2804-447A-996E-52483A9FBFAF}" presName="parTx" presStyleLbl="alignNode1" presStyleIdx="0" presStyleCnt="3">
        <dgm:presLayoutVars>
          <dgm:chMax val="0"/>
          <dgm:chPref val="0"/>
          <dgm:bulletEnabled val="1"/>
        </dgm:presLayoutVars>
      </dgm:prSet>
      <dgm:spPr/>
      <dgm:t>
        <a:bodyPr/>
        <a:lstStyle/>
        <a:p>
          <a:endParaRPr lang="en-US"/>
        </a:p>
      </dgm:t>
    </dgm:pt>
    <dgm:pt modelId="{DE9F6148-B465-476B-8BAB-FBE37A1B7680}" type="pres">
      <dgm:prSet presAssocID="{D79ADF68-2804-447A-996E-52483A9FBFAF}" presName="desTx" presStyleLbl="alignAccFollowNode1" presStyleIdx="0" presStyleCnt="3">
        <dgm:presLayoutVars>
          <dgm:bulletEnabled val="1"/>
        </dgm:presLayoutVars>
      </dgm:prSet>
      <dgm:spPr/>
      <dgm:t>
        <a:bodyPr/>
        <a:lstStyle/>
        <a:p>
          <a:endParaRPr lang="en-US"/>
        </a:p>
      </dgm:t>
    </dgm:pt>
    <dgm:pt modelId="{0A57A086-3FE7-4611-9CDC-EB33591ABDEA}" type="pres">
      <dgm:prSet presAssocID="{98BDC294-9FD0-47B4-B357-F4751E655D8B}" presName="space" presStyleCnt="0"/>
      <dgm:spPr/>
    </dgm:pt>
    <dgm:pt modelId="{DEC02194-0A7A-4CE8-9044-2E84960BE31D}" type="pres">
      <dgm:prSet presAssocID="{297D2B39-0C90-44CB-B50A-10A4852BF2D5}" presName="composite" presStyleCnt="0"/>
      <dgm:spPr/>
    </dgm:pt>
    <dgm:pt modelId="{03F5AD62-5FE4-4CF4-99FC-752A3CDD9EC8}" type="pres">
      <dgm:prSet presAssocID="{297D2B39-0C90-44CB-B50A-10A4852BF2D5}" presName="parTx" presStyleLbl="alignNode1" presStyleIdx="1" presStyleCnt="3">
        <dgm:presLayoutVars>
          <dgm:chMax val="0"/>
          <dgm:chPref val="0"/>
          <dgm:bulletEnabled val="1"/>
        </dgm:presLayoutVars>
      </dgm:prSet>
      <dgm:spPr/>
      <dgm:t>
        <a:bodyPr/>
        <a:lstStyle/>
        <a:p>
          <a:endParaRPr lang="en-US"/>
        </a:p>
      </dgm:t>
    </dgm:pt>
    <dgm:pt modelId="{C24E8E73-995C-4B3B-A5E6-5D213646BF90}" type="pres">
      <dgm:prSet presAssocID="{297D2B39-0C90-44CB-B50A-10A4852BF2D5}" presName="desTx" presStyleLbl="alignAccFollowNode1" presStyleIdx="1" presStyleCnt="3">
        <dgm:presLayoutVars>
          <dgm:bulletEnabled val="1"/>
        </dgm:presLayoutVars>
      </dgm:prSet>
      <dgm:spPr/>
      <dgm:t>
        <a:bodyPr/>
        <a:lstStyle/>
        <a:p>
          <a:endParaRPr lang="en-US"/>
        </a:p>
      </dgm:t>
    </dgm:pt>
    <dgm:pt modelId="{8A15ED90-E24E-4C46-B6C4-066E395D82A3}" type="pres">
      <dgm:prSet presAssocID="{70DEC19D-3C5C-4051-BC3E-0E27147CE656}" presName="space" presStyleCnt="0"/>
      <dgm:spPr/>
    </dgm:pt>
    <dgm:pt modelId="{36926BD8-7512-4FDE-91A7-11DA93B59427}" type="pres">
      <dgm:prSet presAssocID="{38247926-E0BD-4840-858F-EC5625FA1BD0}" presName="composite" presStyleCnt="0"/>
      <dgm:spPr/>
    </dgm:pt>
    <dgm:pt modelId="{2E7F70A2-6A19-445E-95A3-BCE50B4C0021}" type="pres">
      <dgm:prSet presAssocID="{38247926-E0BD-4840-858F-EC5625FA1BD0}" presName="parTx" presStyleLbl="alignNode1" presStyleIdx="2" presStyleCnt="3">
        <dgm:presLayoutVars>
          <dgm:chMax val="0"/>
          <dgm:chPref val="0"/>
          <dgm:bulletEnabled val="1"/>
        </dgm:presLayoutVars>
      </dgm:prSet>
      <dgm:spPr/>
      <dgm:t>
        <a:bodyPr/>
        <a:lstStyle/>
        <a:p>
          <a:endParaRPr lang="en-US"/>
        </a:p>
      </dgm:t>
    </dgm:pt>
    <dgm:pt modelId="{60A87A16-BB92-4FDF-ADDE-3E10D94F86DE}" type="pres">
      <dgm:prSet presAssocID="{38247926-E0BD-4840-858F-EC5625FA1BD0}" presName="desTx" presStyleLbl="alignAccFollowNode1" presStyleIdx="2" presStyleCnt="3">
        <dgm:presLayoutVars>
          <dgm:bulletEnabled val="1"/>
        </dgm:presLayoutVars>
      </dgm:prSet>
      <dgm:spPr/>
      <dgm:t>
        <a:bodyPr/>
        <a:lstStyle/>
        <a:p>
          <a:endParaRPr lang="en-US"/>
        </a:p>
      </dgm:t>
    </dgm:pt>
  </dgm:ptLst>
  <dgm:cxnLst>
    <dgm:cxn modelId="{49BA90D8-BB98-4E47-A8DA-6E487F80EC12}" srcId="{38247926-E0BD-4840-858F-EC5625FA1BD0}" destId="{86D5F416-9994-4769-95E4-40BC8735ACAC}" srcOrd="1" destOrd="0" parTransId="{AA66F122-649B-40B6-A203-2E6264C1C3E2}" sibTransId="{F7A85798-F161-4478-9716-DB1DFDF92FB3}"/>
    <dgm:cxn modelId="{D92A7178-EBE9-442C-ADB9-13059D9EF7F4}" type="presOf" srcId="{C00EBD31-2BB5-46FC-8FAF-B300A8795090}" destId="{0ADEFF3F-4B83-432A-BFED-E1C77242E51A}" srcOrd="0" destOrd="0" presId="urn:microsoft.com/office/officeart/2005/8/layout/hList1"/>
    <dgm:cxn modelId="{76E3FB71-4AFC-48E1-9F74-91389F3314F6}" type="presOf" srcId="{73634381-C0BF-40B3-B323-6F68F35C7967}" destId="{60A87A16-BB92-4FDF-ADDE-3E10D94F86DE}" srcOrd="0" destOrd="2" presId="urn:microsoft.com/office/officeart/2005/8/layout/hList1"/>
    <dgm:cxn modelId="{560DF63E-F8CA-4DAB-B501-BC46A9015CC1}" srcId="{D79ADF68-2804-447A-996E-52483A9FBFAF}" destId="{B862E5E4-15A9-4D6D-A099-A82F7F43EFF8}" srcOrd="2" destOrd="0" parTransId="{0A93250D-39B5-40FF-92D4-AB16F85A9633}" sibTransId="{9137EE1D-07AD-4A10-B549-5EAF2668DAE9}"/>
    <dgm:cxn modelId="{41BFA60B-BC9C-4CE3-8A62-7775CE63DDC6}" srcId="{297D2B39-0C90-44CB-B50A-10A4852BF2D5}" destId="{A8A50C5D-079F-41EF-8E37-26496A55752C}" srcOrd="2" destOrd="0" parTransId="{2F7FF722-C058-4F0F-9A89-077A00887D7E}" sibTransId="{7570B604-73E0-4971-B1AB-1666FA69D2A1}"/>
    <dgm:cxn modelId="{84BD65D2-209A-4CAA-B258-2A70D599FC37}" type="presOf" srcId="{0B8FAAB1-EC45-4C2C-8B50-5FA547C58810}" destId="{C24E8E73-995C-4B3B-A5E6-5D213646BF90}" srcOrd="0" destOrd="0" presId="urn:microsoft.com/office/officeart/2005/8/layout/hList1"/>
    <dgm:cxn modelId="{71778B1B-F582-4BD5-B05D-48D2623837CE}" type="presOf" srcId="{CFCDA4E9-E2D2-4240-ADFE-022D8EB2CAF8}" destId="{DE9F6148-B465-476B-8BAB-FBE37A1B7680}" srcOrd="0" destOrd="0" presId="urn:microsoft.com/office/officeart/2005/8/layout/hList1"/>
    <dgm:cxn modelId="{083DD1FA-32DE-44B5-801E-3DF559DD4D72}" srcId="{D79ADF68-2804-447A-996E-52483A9FBFAF}" destId="{CFCDA4E9-E2D2-4240-ADFE-022D8EB2CAF8}" srcOrd="0" destOrd="0" parTransId="{1FA0261A-6FB2-439A-8D77-A8E6F193F925}" sibTransId="{70F363C9-9F46-49CD-AAB2-3D1E78D58DA3}"/>
    <dgm:cxn modelId="{881326C5-B618-4F9E-A826-C02F43D7518F}" type="presOf" srcId="{A8A50C5D-079F-41EF-8E37-26496A55752C}" destId="{C24E8E73-995C-4B3B-A5E6-5D213646BF90}" srcOrd="0" destOrd="2" presId="urn:microsoft.com/office/officeart/2005/8/layout/hList1"/>
    <dgm:cxn modelId="{0BC3453F-6F92-4B4C-8921-84F7F2AEE03A}" type="presOf" srcId="{86D5F416-9994-4769-95E4-40BC8735ACAC}" destId="{60A87A16-BB92-4FDF-ADDE-3E10D94F86DE}" srcOrd="0" destOrd="1" presId="urn:microsoft.com/office/officeart/2005/8/layout/hList1"/>
    <dgm:cxn modelId="{DD3A152F-D33F-47EC-BA3B-0624CE788AA7}" type="presOf" srcId="{B862E5E4-15A9-4D6D-A099-A82F7F43EFF8}" destId="{DE9F6148-B465-476B-8BAB-FBE37A1B7680}" srcOrd="0" destOrd="2" presId="urn:microsoft.com/office/officeart/2005/8/layout/hList1"/>
    <dgm:cxn modelId="{63E4BB3A-4121-4D92-ABE2-3DAE75BEF393}" type="presOf" srcId="{38247926-E0BD-4840-858F-EC5625FA1BD0}" destId="{2E7F70A2-6A19-445E-95A3-BCE50B4C0021}" srcOrd="0" destOrd="0" presId="urn:microsoft.com/office/officeart/2005/8/layout/hList1"/>
    <dgm:cxn modelId="{8D7199B9-18D1-4C29-B2A1-437596D6D68A}" srcId="{297D2B39-0C90-44CB-B50A-10A4852BF2D5}" destId="{76F22F48-74BF-4ECD-9206-BA6E47D2801D}" srcOrd="1" destOrd="0" parTransId="{43BF01AE-62EA-46D5-904A-0E60EA0F5621}" sibTransId="{08FA6489-FE71-457A-92A1-AE35C884F9A8}"/>
    <dgm:cxn modelId="{239AE187-0D94-45DE-B385-DF49510EF3B7}" type="presOf" srcId="{9257E44A-EE34-4010-BA41-485CFC9BCFEE}" destId="{60A87A16-BB92-4FDF-ADDE-3E10D94F86DE}" srcOrd="0" destOrd="0" presId="urn:microsoft.com/office/officeart/2005/8/layout/hList1"/>
    <dgm:cxn modelId="{D83F348D-843D-4D7B-AF27-4CE981BE2D4A}" srcId="{38247926-E0BD-4840-858F-EC5625FA1BD0}" destId="{73634381-C0BF-40B3-B323-6F68F35C7967}" srcOrd="2" destOrd="0" parTransId="{264FD0A8-0C25-48D8-AE00-BB27141E2F8B}" sibTransId="{E4BF6043-CB2A-46EF-AF9E-FEA257F433C4}"/>
    <dgm:cxn modelId="{672366E1-9829-4581-83BE-97DA175335F4}" type="presOf" srcId="{76F22F48-74BF-4ECD-9206-BA6E47D2801D}" destId="{C24E8E73-995C-4B3B-A5E6-5D213646BF90}" srcOrd="0" destOrd="1" presId="urn:microsoft.com/office/officeart/2005/8/layout/hList1"/>
    <dgm:cxn modelId="{245B62BD-1B4F-423E-A023-6DF3767FCD83}" srcId="{297D2B39-0C90-44CB-B50A-10A4852BF2D5}" destId="{0B8FAAB1-EC45-4C2C-8B50-5FA547C58810}" srcOrd="0" destOrd="0" parTransId="{1362FE12-E901-4020-B6F0-BE8E1BA3F68F}" sibTransId="{C135671D-8559-4E59-B521-157F762A1439}"/>
    <dgm:cxn modelId="{3E4003E5-C576-4F98-9707-C1E33F2088D4}" type="presOf" srcId="{BEEE8D8F-3EC9-4FC3-844F-44808A014CA1}" destId="{DE9F6148-B465-476B-8BAB-FBE37A1B7680}" srcOrd="0" destOrd="1" presId="urn:microsoft.com/office/officeart/2005/8/layout/hList1"/>
    <dgm:cxn modelId="{B8B68A40-600D-44BF-8D8D-B8A33B3139FE}" srcId="{C00EBD31-2BB5-46FC-8FAF-B300A8795090}" destId="{D79ADF68-2804-447A-996E-52483A9FBFAF}" srcOrd="0" destOrd="0" parTransId="{CC380F10-FCFB-40E0-B865-32568C3CDBE3}" sibTransId="{98BDC294-9FD0-47B4-B357-F4751E655D8B}"/>
    <dgm:cxn modelId="{04638872-6D68-4E2C-9321-E38C644B418A}" type="presOf" srcId="{D79ADF68-2804-447A-996E-52483A9FBFAF}" destId="{7115E0A7-AF07-4C33-B304-C9EDFFF637F9}" srcOrd="0" destOrd="0" presId="urn:microsoft.com/office/officeart/2005/8/layout/hList1"/>
    <dgm:cxn modelId="{EAFE84FD-84A1-49AC-997C-CE0CDA23FAAA}" srcId="{D79ADF68-2804-447A-996E-52483A9FBFAF}" destId="{BEEE8D8F-3EC9-4FC3-844F-44808A014CA1}" srcOrd="1" destOrd="0" parTransId="{572ABF80-050F-4344-867C-565F0882F437}" sibTransId="{920FAF63-2D93-4E92-8F75-832298B2B7D3}"/>
    <dgm:cxn modelId="{6EE83E1B-8BF4-4A0C-B05F-5E2694FE5DAA}" srcId="{38247926-E0BD-4840-858F-EC5625FA1BD0}" destId="{9257E44A-EE34-4010-BA41-485CFC9BCFEE}" srcOrd="0" destOrd="0" parTransId="{F0912F86-E11D-4A77-8DFE-99F260498FEF}" sibTransId="{151D436B-0736-4764-B6F8-600943ADF2B2}"/>
    <dgm:cxn modelId="{F7625EDB-2E23-476D-8069-12EDAA477685}" srcId="{C00EBD31-2BB5-46FC-8FAF-B300A8795090}" destId="{38247926-E0BD-4840-858F-EC5625FA1BD0}" srcOrd="2" destOrd="0" parTransId="{5A12C1F1-5458-4E99-9C53-B737FCFD0578}" sibTransId="{D13E3FFD-7C08-4A06-831A-DECFB232741B}"/>
    <dgm:cxn modelId="{CAEC752C-A5BC-4A19-B10F-31FB0A42383E}" srcId="{C00EBD31-2BB5-46FC-8FAF-B300A8795090}" destId="{297D2B39-0C90-44CB-B50A-10A4852BF2D5}" srcOrd="1" destOrd="0" parTransId="{FB9E7B45-4D43-4996-AB18-D8C53D56BAFB}" sibTransId="{70DEC19D-3C5C-4051-BC3E-0E27147CE656}"/>
    <dgm:cxn modelId="{60B28162-B9FB-43CF-8DF3-22894CB07A78}" type="presOf" srcId="{297D2B39-0C90-44CB-B50A-10A4852BF2D5}" destId="{03F5AD62-5FE4-4CF4-99FC-752A3CDD9EC8}" srcOrd="0" destOrd="0" presId="urn:microsoft.com/office/officeart/2005/8/layout/hList1"/>
    <dgm:cxn modelId="{249E133E-D6A3-4163-82DD-11ACBBE3FAA1}" type="presParOf" srcId="{0ADEFF3F-4B83-432A-BFED-E1C77242E51A}" destId="{E9D12A65-AC3B-4596-AE4A-59CFFFB9531B}" srcOrd="0" destOrd="0" presId="urn:microsoft.com/office/officeart/2005/8/layout/hList1"/>
    <dgm:cxn modelId="{E1582853-A226-4495-966E-BAD0A2CD4A45}" type="presParOf" srcId="{E9D12A65-AC3B-4596-AE4A-59CFFFB9531B}" destId="{7115E0A7-AF07-4C33-B304-C9EDFFF637F9}" srcOrd="0" destOrd="0" presId="urn:microsoft.com/office/officeart/2005/8/layout/hList1"/>
    <dgm:cxn modelId="{ED8AB8ED-C74F-4917-8094-7BED91AA27D6}" type="presParOf" srcId="{E9D12A65-AC3B-4596-AE4A-59CFFFB9531B}" destId="{DE9F6148-B465-476B-8BAB-FBE37A1B7680}" srcOrd="1" destOrd="0" presId="urn:microsoft.com/office/officeart/2005/8/layout/hList1"/>
    <dgm:cxn modelId="{5D8792DB-DDA9-46BA-98FC-DD95B8704856}" type="presParOf" srcId="{0ADEFF3F-4B83-432A-BFED-E1C77242E51A}" destId="{0A57A086-3FE7-4611-9CDC-EB33591ABDEA}" srcOrd="1" destOrd="0" presId="urn:microsoft.com/office/officeart/2005/8/layout/hList1"/>
    <dgm:cxn modelId="{68EF7B4F-343D-4B3F-8528-20B1FF4CB890}" type="presParOf" srcId="{0ADEFF3F-4B83-432A-BFED-E1C77242E51A}" destId="{DEC02194-0A7A-4CE8-9044-2E84960BE31D}" srcOrd="2" destOrd="0" presId="urn:microsoft.com/office/officeart/2005/8/layout/hList1"/>
    <dgm:cxn modelId="{E9B0DEFE-1A3C-4AFA-A831-10A95F7581A7}" type="presParOf" srcId="{DEC02194-0A7A-4CE8-9044-2E84960BE31D}" destId="{03F5AD62-5FE4-4CF4-99FC-752A3CDD9EC8}" srcOrd="0" destOrd="0" presId="urn:microsoft.com/office/officeart/2005/8/layout/hList1"/>
    <dgm:cxn modelId="{F31A4ADD-E887-42B6-ABD7-D6436AF1FA0C}" type="presParOf" srcId="{DEC02194-0A7A-4CE8-9044-2E84960BE31D}" destId="{C24E8E73-995C-4B3B-A5E6-5D213646BF90}" srcOrd="1" destOrd="0" presId="urn:microsoft.com/office/officeart/2005/8/layout/hList1"/>
    <dgm:cxn modelId="{EC66639D-F21C-477D-9C58-FD87C9A5A887}" type="presParOf" srcId="{0ADEFF3F-4B83-432A-BFED-E1C77242E51A}" destId="{8A15ED90-E24E-4C46-B6C4-066E395D82A3}" srcOrd="3" destOrd="0" presId="urn:microsoft.com/office/officeart/2005/8/layout/hList1"/>
    <dgm:cxn modelId="{A1BA700B-C8AF-4841-AB0F-251107938614}" type="presParOf" srcId="{0ADEFF3F-4B83-432A-BFED-E1C77242E51A}" destId="{36926BD8-7512-4FDE-91A7-11DA93B59427}" srcOrd="4" destOrd="0" presId="urn:microsoft.com/office/officeart/2005/8/layout/hList1"/>
    <dgm:cxn modelId="{7B20B523-A670-45E1-BC91-E7811EB7A61B}" type="presParOf" srcId="{36926BD8-7512-4FDE-91A7-11DA93B59427}" destId="{2E7F70A2-6A19-445E-95A3-BCE50B4C0021}" srcOrd="0" destOrd="0" presId="urn:microsoft.com/office/officeart/2005/8/layout/hList1"/>
    <dgm:cxn modelId="{A1B96812-FF6F-474B-8E6A-20677087E43C}" type="presParOf" srcId="{36926BD8-7512-4FDE-91A7-11DA93B59427}" destId="{60A87A16-BB92-4FDF-ADDE-3E10D94F86DE}"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BEC10B4-3BC7-4BE8-BBCD-62EF5ECCCE9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89324B78-C4C9-4C91-AF86-166205C9A830}">
      <dgm:prSet phldrT="[Text]"/>
      <dgm:spPr/>
      <dgm:t>
        <a:bodyPr/>
        <a:lstStyle/>
        <a:p>
          <a:r>
            <a:rPr lang="en-US" dirty="0" smtClean="0"/>
            <a:t>Why?</a:t>
          </a:r>
          <a:endParaRPr lang="en-US" dirty="0"/>
        </a:p>
      </dgm:t>
    </dgm:pt>
    <dgm:pt modelId="{590F2486-5349-4530-87A2-12D3BDDE126B}" type="parTrans" cxnId="{BE37EA5B-B61B-4714-BBD7-31BEC9AF13AB}">
      <dgm:prSet/>
      <dgm:spPr/>
      <dgm:t>
        <a:bodyPr/>
        <a:lstStyle/>
        <a:p>
          <a:endParaRPr lang="en-US"/>
        </a:p>
      </dgm:t>
    </dgm:pt>
    <dgm:pt modelId="{6BC4A4BD-D50C-4D6C-8F9E-58D9D6F220F4}" type="sibTrans" cxnId="{BE37EA5B-B61B-4714-BBD7-31BEC9AF13AB}">
      <dgm:prSet/>
      <dgm:spPr/>
      <dgm:t>
        <a:bodyPr/>
        <a:lstStyle/>
        <a:p>
          <a:endParaRPr lang="en-US"/>
        </a:p>
      </dgm:t>
    </dgm:pt>
    <dgm:pt modelId="{6F98B4E4-0F8A-4B28-884A-8EAEB76A759D}">
      <dgm:prSet phldrT="[Text]"/>
      <dgm:spPr/>
      <dgm:t>
        <a:bodyPr/>
        <a:lstStyle/>
        <a:p>
          <a:r>
            <a:rPr lang="en-US" dirty="0" smtClean="0"/>
            <a:t>Lead a Student Advisory Board to gather input and improve career development services for students</a:t>
          </a:r>
          <a:endParaRPr lang="en-US" dirty="0"/>
        </a:p>
      </dgm:t>
    </dgm:pt>
    <dgm:pt modelId="{0A21CEDB-6139-4441-B1EB-79945D7D1D33}" type="parTrans" cxnId="{E0FCF60D-D850-4C0A-A9F3-ACA3C7455C76}">
      <dgm:prSet/>
      <dgm:spPr/>
      <dgm:t>
        <a:bodyPr/>
        <a:lstStyle/>
        <a:p>
          <a:endParaRPr lang="en-US"/>
        </a:p>
      </dgm:t>
    </dgm:pt>
    <dgm:pt modelId="{521A88F8-5AD5-477B-B88A-34220E28DB94}" type="sibTrans" cxnId="{E0FCF60D-D850-4C0A-A9F3-ACA3C7455C76}">
      <dgm:prSet/>
      <dgm:spPr/>
      <dgm:t>
        <a:bodyPr/>
        <a:lstStyle/>
        <a:p>
          <a:endParaRPr lang="en-US"/>
        </a:p>
      </dgm:t>
    </dgm:pt>
    <dgm:pt modelId="{57CC4DDA-29F9-4EEE-B730-B66F4ECB59D3}">
      <dgm:prSet phldrT="[Text]"/>
      <dgm:spPr/>
      <dgm:t>
        <a:bodyPr/>
        <a:lstStyle/>
        <a:p>
          <a:r>
            <a:rPr lang="en-US" dirty="0" smtClean="0"/>
            <a:t>How?</a:t>
          </a:r>
          <a:endParaRPr lang="en-US" dirty="0"/>
        </a:p>
      </dgm:t>
    </dgm:pt>
    <dgm:pt modelId="{51369A9F-9FF7-4A8E-977B-E81AB75ECCA6}" type="parTrans" cxnId="{B9BFABDB-0EEC-4CBA-905B-EBD4CA6BEAF2}">
      <dgm:prSet/>
      <dgm:spPr/>
      <dgm:t>
        <a:bodyPr/>
        <a:lstStyle/>
        <a:p>
          <a:endParaRPr lang="en-US"/>
        </a:p>
      </dgm:t>
    </dgm:pt>
    <dgm:pt modelId="{C7E6AD13-B8DD-4CAF-8AB9-21E616324E12}" type="sibTrans" cxnId="{B9BFABDB-0EEC-4CBA-905B-EBD4CA6BEAF2}">
      <dgm:prSet/>
      <dgm:spPr/>
      <dgm:t>
        <a:bodyPr/>
        <a:lstStyle/>
        <a:p>
          <a:endParaRPr lang="en-US"/>
        </a:p>
      </dgm:t>
    </dgm:pt>
    <dgm:pt modelId="{E5826EAE-E2B5-436C-A1D9-D5218A164F33}">
      <dgm:prSet phldrT="[Text]"/>
      <dgm:spPr/>
      <dgm:t>
        <a:bodyPr/>
        <a:lstStyle/>
        <a:p>
          <a:r>
            <a:rPr lang="en-US" dirty="0" smtClean="0"/>
            <a:t>Collect student internship data by communicating with multiple departments across campus and organizing data using Microsoft Excel</a:t>
          </a:r>
          <a:endParaRPr lang="en-US" dirty="0"/>
        </a:p>
      </dgm:t>
    </dgm:pt>
    <dgm:pt modelId="{D42009F9-F60D-479F-9CE0-835AAD6C7D6B}" type="parTrans" cxnId="{633280F0-8718-4392-B025-8D43B75B79F3}">
      <dgm:prSet/>
      <dgm:spPr/>
      <dgm:t>
        <a:bodyPr/>
        <a:lstStyle/>
        <a:p>
          <a:endParaRPr lang="en-US"/>
        </a:p>
      </dgm:t>
    </dgm:pt>
    <dgm:pt modelId="{41C2F83E-8DCB-44E5-82EA-A2C0DA35589A}" type="sibTrans" cxnId="{633280F0-8718-4392-B025-8D43B75B79F3}">
      <dgm:prSet/>
      <dgm:spPr/>
      <dgm:t>
        <a:bodyPr/>
        <a:lstStyle/>
        <a:p>
          <a:endParaRPr lang="en-US"/>
        </a:p>
      </dgm:t>
    </dgm:pt>
    <dgm:pt modelId="{3FBE7B67-C9EA-4356-9CE0-F33C26DEBAC3}">
      <dgm:prSet phldrT="[Text]"/>
      <dgm:spPr/>
      <dgm:t>
        <a:bodyPr/>
        <a:lstStyle/>
        <a:p>
          <a:r>
            <a:rPr lang="en-US" dirty="0" smtClean="0"/>
            <a:t>Result</a:t>
          </a:r>
          <a:endParaRPr lang="en-US" dirty="0"/>
        </a:p>
      </dgm:t>
    </dgm:pt>
    <dgm:pt modelId="{9EDD836B-DE3A-4813-9292-94012AD3DF34}" type="parTrans" cxnId="{22C68F56-59C2-408B-8C6C-4F1C19744BC1}">
      <dgm:prSet/>
      <dgm:spPr/>
      <dgm:t>
        <a:bodyPr/>
        <a:lstStyle/>
        <a:p>
          <a:endParaRPr lang="en-US"/>
        </a:p>
      </dgm:t>
    </dgm:pt>
    <dgm:pt modelId="{21523981-C57D-457E-83A3-DC35B07AA618}" type="sibTrans" cxnId="{22C68F56-59C2-408B-8C6C-4F1C19744BC1}">
      <dgm:prSet/>
      <dgm:spPr/>
      <dgm:t>
        <a:bodyPr/>
        <a:lstStyle/>
        <a:p>
          <a:endParaRPr lang="en-US"/>
        </a:p>
      </dgm:t>
    </dgm:pt>
    <dgm:pt modelId="{87D05AFD-1439-4637-8CB4-3BBBBBCC7A1D}">
      <dgm:prSet phldrT="[Text]"/>
      <dgm:spPr/>
      <dgm:t>
        <a:bodyPr/>
        <a:lstStyle/>
        <a:p>
          <a:r>
            <a:rPr lang="en-US" dirty="0" smtClean="0"/>
            <a:t>Increased social media presence by 85% by promoting office services and events using various social media platforms</a:t>
          </a:r>
          <a:endParaRPr lang="en-US" dirty="0"/>
        </a:p>
      </dgm:t>
    </dgm:pt>
    <dgm:pt modelId="{AFB4CFB5-4E34-4A59-99B7-4A85678C09F4}" type="parTrans" cxnId="{92F40790-19E6-48D3-A7AD-D257E3806AF9}">
      <dgm:prSet/>
      <dgm:spPr/>
      <dgm:t>
        <a:bodyPr/>
        <a:lstStyle/>
        <a:p>
          <a:endParaRPr lang="en-US"/>
        </a:p>
      </dgm:t>
    </dgm:pt>
    <dgm:pt modelId="{32BD9B6A-E5B8-4D35-92AE-5C8B8104137D}" type="sibTrans" cxnId="{92F40790-19E6-48D3-A7AD-D257E3806AF9}">
      <dgm:prSet/>
      <dgm:spPr/>
      <dgm:t>
        <a:bodyPr/>
        <a:lstStyle/>
        <a:p>
          <a:endParaRPr lang="en-US"/>
        </a:p>
      </dgm:t>
    </dgm:pt>
    <dgm:pt modelId="{F33C68C9-7544-412A-9F98-9DF84C8B7CD4}" type="pres">
      <dgm:prSet presAssocID="{0BEC10B4-3BC7-4BE8-BBCD-62EF5ECCCE97}" presName="Name0" presStyleCnt="0">
        <dgm:presLayoutVars>
          <dgm:dir/>
          <dgm:animLvl val="lvl"/>
          <dgm:resizeHandles val="exact"/>
        </dgm:presLayoutVars>
      </dgm:prSet>
      <dgm:spPr/>
      <dgm:t>
        <a:bodyPr/>
        <a:lstStyle/>
        <a:p>
          <a:endParaRPr lang="en-US"/>
        </a:p>
      </dgm:t>
    </dgm:pt>
    <dgm:pt modelId="{A9A846D7-0204-4093-901A-A1674371C82C}" type="pres">
      <dgm:prSet presAssocID="{89324B78-C4C9-4C91-AF86-166205C9A830}" presName="linNode" presStyleCnt="0"/>
      <dgm:spPr/>
    </dgm:pt>
    <dgm:pt modelId="{52AD4A4C-C265-4132-9728-7A5638A00047}" type="pres">
      <dgm:prSet presAssocID="{89324B78-C4C9-4C91-AF86-166205C9A830}" presName="parentText" presStyleLbl="node1" presStyleIdx="0" presStyleCnt="3" custScaleX="76234">
        <dgm:presLayoutVars>
          <dgm:chMax val="1"/>
          <dgm:bulletEnabled val="1"/>
        </dgm:presLayoutVars>
      </dgm:prSet>
      <dgm:spPr/>
      <dgm:t>
        <a:bodyPr/>
        <a:lstStyle/>
        <a:p>
          <a:endParaRPr lang="en-US"/>
        </a:p>
      </dgm:t>
    </dgm:pt>
    <dgm:pt modelId="{23A42C24-F3B5-477F-BBF8-2CCB5F73A51E}" type="pres">
      <dgm:prSet presAssocID="{89324B78-C4C9-4C91-AF86-166205C9A830}" presName="descendantText" presStyleLbl="alignAccFollowNode1" presStyleIdx="0" presStyleCnt="3">
        <dgm:presLayoutVars>
          <dgm:bulletEnabled val="1"/>
        </dgm:presLayoutVars>
      </dgm:prSet>
      <dgm:spPr/>
      <dgm:t>
        <a:bodyPr/>
        <a:lstStyle/>
        <a:p>
          <a:endParaRPr lang="en-US"/>
        </a:p>
      </dgm:t>
    </dgm:pt>
    <dgm:pt modelId="{0F5B8512-391A-4061-9148-E1E91E7FFA78}" type="pres">
      <dgm:prSet presAssocID="{6BC4A4BD-D50C-4D6C-8F9E-58D9D6F220F4}" presName="sp" presStyleCnt="0"/>
      <dgm:spPr/>
    </dgm:pt>
    <dgm:pt modelId="{1CBED2E4-CF59-470A-A645-CA6CABE5B513}" type="pres">
      <dgm:prSet presAssocID="{57CC4DDA-29F9-4EEE-B730-B66F4ECB59D3}" presName="linNode" presStyleCnt="0"/>
      <dgm:spPr/>
    </dgm:pt>
    <dgm:pt modelId="{B441C790-40CA-4ED6-827E-1329ECA0001A}" type="pres">
      <dgm:prSet presAssocID="{57CC4DDA-29F9-4EEE-B730-B66F4ECB59D3}" presName="parentText" presStyleLbl="node1" presStyleIdx="1" presStyleCnt="3" custScaleX="76234">
        <dgm:presLayoutVars>
          <dgm:chMax val="1"/>
          <dgm:bulletEnabled val="1"/>
        </dgm:presLayoutVars>
      </dgm:prSet>
      <dgm:spPr/>
      <dgm:t>
        <a:bodyPr/>
        <a:lstStyle/>
        <a:p>
          <a:endParaRPr lang="en-US"/>
        </a:p>
      </dgm:t>
    </dgm:pt>
    <dgm:pt modelId="{A41E7FBD-7AA5-4155-9912-8366B05951B7}" type="pres">
      <dgm:prSet presAssocID="{57CC4DDA-29F9-4EEE-B730-B66F4ECB59D3}" presName="descendantText" presStyleLbl="alignAccFollowNode1" presStyleIdx="1" presStyleCnt="3">
        <dgm:presLayoutVars>
          <dgm:bulletEnabled val="1"/>
        </dgm:presLayoutVars>
      </dgm:prSet>
      <dgm:spPr/>
      <dgm:t>
        <a:bodyPr/>
        <a:lstStyle/>
        <a:p>
          <a:endParaRPr lang="en-US"/>
        </a:p>
      </dgm:t>
    </dgm:pt>
    <dgm:pt modelId="{85B6B554-988C-4EBC-91AE-79778B606546}" type="pres">
      <dgm:prSet presAssocID="{C7E6AD13-B8DD-4CAF-8AB9-21E616324E12}" presName="sp" presStyleCnt="0"/>
      <dgm:spPr/>
    </dgm:pt>
    <dgm:pt modelId="{C667BC6C-24E9-4353-A0BD-37EE6A4F1328}" type="pres">
      <dgm:prSet presAssocID="{3FBE7B67-C9EA-4356-9CE0-F33C26DEBAC3}" presName="linNode" presStyleCnt="0"/>
      <dgm:spPr/>
    </dgm:pt>
    <dgm:pt modelId="{30BF1AEE-B14B-4515-BCA6-85147FE0FBEE}" type="pres">
      <dgm:prSet presAssocID="{3FBE7B67-C9EA-4356-9CE0-F33C26DEBAC3}" presName="parentText" presStyleLbl="node1" presStyleIdx="2" presStyleCnt="3" custScaleX="76234">
        <dgm:presLayoutVars>
          <dgm:chMax val="1"/>
          <dgm:bulletEnabled val="1"/>
        </dgm:presLayoutVars>
      </dgm:prSet>
      <dgm:spPr/>
      <dgm:t>
        <a:bodyPr/>
        <a:lstStyle/>
        <a:p>
          <a:endParaRPr lang="en-US"/>
        </a:p>
      </dgm:t>
    </dgm:pt>
    <dgm:pt modelId="{4CB69AAD-F9B2-4116-A399-5EB4C2DE3C07}" type="pres">
      <dgm:prSet presAssocID="{3FBE7B67-C9EA-4356-9CE0-F33C26DEBAC3}" presName="descendantText" presStyleLbl="alignAccFollowNode1" presStyleIdx="2" presStyleCnt="3">
        <dgm:presLayoutVars>
          <dgm:bulletEnabled val="1"/>
        </dgm:presLayoutVars>
      </dgm:prSet>
      <dgm:spPr/>
      <dgm:t>
        <a:bodyPr/>
        <a:lstStyle/>
        <a:p>
          <a:endParaRPr lang="en-US"/>
        </a:p>
      </dgm:t>
    </dgm:pt>
  </dgm:ptLst>
  <dgm:cxnLst>
    <dgm:cxn modelId="{BE37EA5B-B61B-4714-BBD7-31BEC9AF13AB}" srcId="{0BEC10B4-3BC7-4BE8-BBCD-62EF5ECCCE97}" destId="{89324B78-C4C9-4C91-AF86-166205C9A830}" srcOrd="0" destOrd="0" parTransId="{590F2486-5349-4530-87A2-12D3BDDE126B}" sibTransId="{6BC4A4BD-D50C-4D6C-8F9E-58D9D6F220F4}"/>
    <dgm:cxn modelId="{CCBDFDE9-37BF-42C8-B188-D585117169DA}" type="presOf" srcId="{3FBE7B67-C9EA-4356-9CE0-F33C26DEBAC3}" destId="{30BF1AEE-B14B-4515-BCA6-85147FE0FBEE}" srcOrd="0" destOrd="0" presId="urn:microsoft.com/office/officeart/2005/8/layout/vList5"/>
    <dgm:cxn modelId="{C5DC3224-0AE5-4737-BAFD-3720F98977CA}" type="presOf" srcId="{57CC4DDA-29F9-4EEE-B730-B66F4ECB59D3}" destId="{B441C790-40CA-4ED6-827E-1329ECA0001A}" srcOrd="0" destOrd="0" presId="urn:microsoft.com/office/officeart/2005/8/layout/vList5"/>
    <dgm:cxn modelId="{0CEC38E2-1652-473D-A89F-EDA8851CBE8D}" type="presOf" srcId="{87D05AFD-1439-4637-8CB4-3BBBBBCC7A1D}" destId="{4CB69AAD-F9B2-4116-A399-5EB4C2DE3C07}" srcOrd="0" destOrd="0" presId="urn:microsoft.com/office/officeart/2005/8/layout/vList5"/>
    <dgm:cxn modelId="{8F4CE0BD-10CD-463F-AD43-609012BA02A6}" type="presOf" srcId="{6F98B4E4-0F8A-4B28-884A-8EAEB76A759D}" destId="{23A42C24-F3B5-477F-BBF8-2CCB5F73A51E}" srcOrd="0" destOrd="0" presId="urn:microsoft.com/office/officeart/2005/8/layout/vList5"/>
    <dgm:cxn modelId="{22C68F56-59C2-408B-8C6C-4F1C19744BC1}" srcId="{0BEC10B4-3BC7-4BE8-BBCD-62EF5ECCCE97}" destId="{3FBE7B67-C9EA-4356-9CE0-F33C26DEBAC3}" srcOrd="2" destOrd="0" parTransId="{9EDD836B-DE3A-4813-9292-94012AD3DF34}" sibTransId="{21523981-C57D-457E-83A3-DC35B07AA618}"/>
    <dgm:cxn modelId="{B9BFABDB-0EEC-4CBA-905B-EBD4CA6BEAF2}" srcId="{0BEC10B4-3BC7-4BE8-BBCD-62EF5ECCCE97}" destId="{57CC4DDA-29F9-4EEE-B730-B66F4ECB59D3}" srcOrd="1" destOrd="0" parTransId="{51369A9F-9FF7-4A8E-977B-E81AB75ECCA6}" sibTransId="{C7E6AD13-B8DD-4CAF-8AB9-21E616324E12}"/>
    <dgm:cxn modelId="{92F40790-19E6-48D3-A7AD-D257E3806AF9}" srcId="{3FBE7B67-C9EA-4356-9CE0-F33C26DEBAC3}" destId="{87D05AFD-1439-4637-8CB4-3BBBBBCC7A1D}" srcOrd="0" destOrd="0" parTransId="{AFB4CFB5-4E34-4A59-99B7-4A85678C09F4}" sibTransId="{32BD9B6A-E5B8-4D35-92AE-5C8B8104137D}"/>
    <dgm:cxn modelId="{E8DAC9FA-F2FB-4DA0-A04E-E9EDE5BCEBB5}" type="presOf" srcId="{0BEC10B4-3BC7-4BE8-BBCD-62EF5ECCCE97}" destId="{F33C68C9-7544-412A-9F98-9DF84C8B7CD4}" srcOrd="0" destOrd="0" presId="urn:microsoft.com/office/officeart/2005/8/layout/vList5"/>
    <dgm:cxn modelId="{E0FCF60D-D850-4C0A-A9F3-ACA3C7455C76}" srcId="{89324B78-C4C9-4C91-AF86-166205C9A830}" destId="{6F98B4E4-0F8A-4B28-884A-8EAEB76A759D}" srcOrd="0" destOrd="0" parTransId="{0A21CEDB-6139-4441-B1EB-79945D7D1D33}" sibTransId="{521A88F8-5AD5-477B-B88A-34220E28DB94}"/>
    <dgm:cxn modelId="{9D120064-D192-41F4-94D0-CDB6011AF778}" type="presOf" srcId="{89324B78-C4C9-4C91-AF86-166205C9A830}" destId="{52AD4A4C-C265-4132-9728-7A5638A00047}" srcOrd="0" destOrd="0" presId="urn:microsoft.com/office/officeart/2005/8/layout/vList5"/>
    <dgm:cxn modelId="{633280F0-8718-4392-B025-8D43B75B79F3}" srcId="{57CC4DDA-29F9-4EEE-B730-B66F4ECB59D3}" destId="{E5826EAE-E2B5-436C-A1D9-D5218A164F33}" srcOrd="0" destOrd="0" parTransId="{D42009F9-F60D-479F-9CE0-835AAD6C7D6B}" sibTransId="{41C2F83E-8DCB-44E5-82EA-A2C0DA35589A}"/>
    <dgm:cxn modelId="{F03CE5C6-6EAD-4560-9A0A-3A25B7B6069A}" type="presOf" srcId="{E5826EAE-E2B5-436C-A1D9-D5218A164F33}" destId="{A41E7FBD-7AA5-4155-9912-8366B05951B7}" srcOrd="0" destOrd="0" presId="urn:microsoft.com/office/officeart/2005/8/layout/vList5"/>
    <dgm:cxn modelId="{028AA7CD-D008-4506-A530-D6CA2153EC5A}" type="presParOf" srcId="{F33C68C9-7544-412A-9F98-9DF84C8B7CD4}" destId="{A9A846D7-0204-4093-901A-A1674371C82C}" srcOrd="0" destOrd="0" presId="urn:microsoft.com/office/officeart/2005/8/layout/vList5"/>
    <dgm:cxn modelId="{DAA63251-0329-43AF-A505-4A12C259B0ED}" type="presParOf" srcId="{A9A846D7-0204-4093-901A-A1674371C82C}" destId="{52AD4A4C-C265-4132-9728-7A5638A00047}" srcOrd="0" destOrd="0" presId="urn:microsoft.com/office/officeart/2005/8/layout/vList5"/>
    <dgm:cxn modelId="{8775BC1F-BC24-4C34-A727-63AA7C3BD11D}" type="presParOf" srcId="{A9A846D7-0204-4093-901A-A1674371C82C}" destId="{23A42C24-F3B5-477F-BBF8-2CCB5F73A51E}" srcOrd="1" destOrd="0" presId="urn:microsoft.com/office/officeart/2005/8/layout/vList5"/>
    <dgm:cxn modelId="{B0E9D516-2D59-4315-93B6-E4B0164B4D48}" type="presParOf" srcId="{F33C68C9-7544-412A-9F98-9DF84C8B7CD4}" destId="{0F5B8512-391A-4061-9148-E1E91E7FFA78}" srcOrd="1" destOrd="0" presId="urn:microsoft.com/office/officeart/2005/8/layout/vList5"/>
    <dgm:cxn modelId="{673D320F-5E9F-4F53-8CB4-62BAEFE2F3BF}" type="presParOf" srcId="{F33C68C9-7544-412A-9F98-9DF84C8B7CD4}" destId="{1CBED2E4-CF59-470A-A645-CA6CABE5B513}" srcOrd="2" destOrd="0" presId="urn:microsoft.com/office/officeart/2005/8/layout/vList5"/>
    <dgm:cxn modelId="{D92C4765-B677-4F31-B282-F390EFE69F21}" type="presParOf" srcId="{1CBED2E4-CF59-470A-A645-CA6CABE5B513}" destId="{B441C790-40CA-4ED6-827E-1329ECA0001A}" srcOrd="0" destOrd="0" presId="urn:microsoft.com/office/officeart/2005/8/layout/vList5"/>
    <dgm:cxn modelId="{F20B30F8-CA39-4C08-AD53-3B14899BD3C7}" type="presParOf" srcId="{1CBED2E4-CF59-470A-A645-CA6CABE5B513}" destId="{A41E7FBD-7AA5-4155-9912-8366B05951B7}" srcOrd="1" destOrd="0" presId="urn:microsoft.com/office/officeart/2005/8/layout/vList5"/>
    <dgm:cxn modelId="{6D80F1D5-369E-4E99-A831-4CFFD325101C}" type="presParOf" srcId="{F33C68C9-7544-412A-9F98-9DF84C8B7CD4}" destId="{85B6B554-988C-4EBC-91AE-79778B606546}" srcOrd="3" destOrd="0" presId="urn:microsoft.com/office/officeart/2005/8/layout/vList5"/>
    <dgm:cxn modelId="{AA3A5CE8-5331-4C7C-9EEC-67B91E0C5B81}" type="presParOf" srcId="{F33C68C9-7544-412A-9F98-9DF84C8B7CD4}" destId="{C667BC6C-24E9-4353-A0BD-37EE6A4F1328}" srcOrd="4" destOrd="0" presId="urn:microsoft.com/office/officeart/2005/8/layout/vList5"/>
    <dgm:cxn modelId="{7F95E413-AF63-46C3-A9D6-7D9A8884B7A3}" type="presParOf" srcId="{C667BC6C-24E9-4353-A0BD-37EE6A4F1328}" destId="{30BF1AEE-B14B-4515-BCA6-85147FE0FBEE}" srcOrd="0" destOrd="0" presId="urn:microsoft.com/office/officeart/2005/8/layout/vList5"/>
    <dgm:cxn modelId="{4DCC8CB3-76CC-4987-8AA9-2958BB6B0AC8}" type="presParOf" srcId="{C667BC6C-24E9-4353-A0BD-37EE6A4F1328}" destId="{4CB69AAD-F9B2-4116-A399-5EB4C2DE3C0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52BE569-0180-45F7-9A52-BE060B8D4D4D}"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6A1ABC63-573A-452D-8A23-6535A067B614}">
      <dgm:prSet phldrT="[Text]"/>
      <dgm:spPr/>
      <dgm:t>
        <a:bodyPr/>
        <a:lstStyle/>
        <a:p>
          <a:r>
            <a:rPr lang="en-US" dirty="0" smtClean="0"/>
            <a:t>Start with the job description and company research</a:t>
          </a:r>
          <a:endParaRPr lang="en-US" dirty="0"/>
        </a:p>
      </dgm:t>
    </dgm:pt>
    <dgm:pt modelId="{4A6513B3-9B65-4C5E-86F1-53E2E96F2E9C}" type="parTrans" cxnId="{3DB4FF78-1671-4370-9CDC-A5D414BE04F5}">
      <dgm:prSet/>
      <dgm:spPr/>
      <dgm:t>
        <a:bodyPr/>
        <a:lstStyle/>
        <a:p>
          <a:endParaRPr lang="en-US"/>
        </a:p>
      </dgm:t>
    </dgm:pt>
    <dgm:pt modelId="{7F45F675-B8D4-4586-B0DB-1180C736EC9D}" type="sibTrans" cxnId="{3DB4FF78-1671-4370-9CDC-A5D414BE04F5}">
      <dgm:prSet/>
      <dgm:spPr/>
      <dgm:t>
        <a:bodyPr/>
        <a:lstStyle/>
        <a:p>
          <a:endParaRPr lang="en-US"/>
        </a:p>
      </dgm:t>
    </dgm:pt>
    <dgm:pt modelId="{C08D83FB-744B-4555-9E29-E9486698DD45}">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t>Identify your transferable skills and </a:t>
          </a:r>
        </a:p>
        <a:p>
          <a:pPr defTabSz="1155700">
            <a:lnSpc>
              <a:spcPct val="90000"/>
            </a:lnSpc>
            <a:spcBef>
              <a:spcPct val="0"/>
            </a:spcBef>
            <a:spcAft>
              <a:spcPct val="35000"/>
            </a:spcAft>
          </a:pPr>
          <a:r>
            <a:rPr lang="en-US" dirty="0" smtClean="0"/>
            <a:t>experiences that match</a:t>
          </a:r>
          <a:endParaRPr lang="en-US" dirty="0"/>
        </a:p>
      </dgm:t>
    </dgm:pt>
    <dgm:pt modelId="{8F0C9B69-095F-44D7-A518-FA9758FACDE9}" type="parTrans" cxnId="{9BADC153-04C5-45E0-9B98-84614EF8D058}">
      <dgm:prSet/>
      <dgm:spPr/>
      <dgm:t>
        <a:bodyPr/>
        <a:lstStyle/>
        <a:p>
          <a:endParaRPr lang="en-US"/>
        </a:p>
      </dgm:t>
    </dgm:pt>
    <dgm:pt modelId="{1850F21F-6821-463F-B5D3-D58CD908D812}" type="sibTrans" cxnId="{9BADC153-04C5-45E0-9B98-84614EF8D058}">
      <dgm:prSet/>
      <dgm:spPr/>
      <dgm:t>
        <a:bodyPr/>
        <a:lstStyle/>
        <a:p>
          <a:endParaRPr lang="en-US"/>
        </a:p>
      </dgm:t>
    </dgm:pt>
    <dgm:pt modelId="{F95EF8F8-3503-49AF-A398-C44A3AA88ED8}">
      <dgm:prSet phldrT="[Text]"/>
      <dgm:spPr/>
      <dgm:t>
        <a:bodyPr/>
        <a:lstStyle/>
        <a:p>
          <a:r>
            <a:rPr lang="en-US" dirty="0" smtClean="0"/>
            <a:t>Create tailored documents and interview answers</a:t>
          </a:r>
          <a:endParaRPr lang="en-US" dirty="0"/>
        </a:p>
      </dgm:t>
    </dgm:pt>
    <dgm:pt modelId="{7C8162BD-D140-4498-82A9-9638015392C4}" type="parTrans" cxnId="{8811CCC2-980D-4B85-91C7-E547860802D2}">
      <dgm:prSet/>
      <dgm:spPr/>
      <dgm:t>
        <a:bodyPr/>
        <a:lstStyle/>
        <a:p>
          <a:endParaRPr lang="en-US"/>
        </a:p>
      </dgm:t>
    </dgm:pt>
    <dgm:pt modelId="{E3FF7BE0-1C63-4676-A42D-3BAAA6588796}" type="sibTrans" cxnId="{8811CCC2-980D-4B85-91C7-E547860802D2}">
      <dgm:prSet/>
      <dgm:spPr/>
      <dgm:t>
        <a:bodyPr/>
        <a:lstStyle/>
        <a:p>
          <a:endParaRPr lang="en-US"/>
        </a:p>
      </dgm:t>
    </dgm:pt>
    <dgm:pt modelId="{5CF7838E-797E-49D7-B4D3-BE8433AA945F}" type="pres">
      <dgm:prSet presAssocID="{952BE569-0180-45F7-9A52-BE060B8D4D4D}" presName="outerComposite" presStyleCnt="0">
        <dgm:presLayoutVars>
          <dgm:chMax val="5"/>
          <dgm:dir/>
          <dgm:resizeHandles val="exact"/>
        </dgm:presLayoutVars>
      </dgm:prSet>
      <dgm:spPr/>
      <dgm:t>
        <a:bodyPr/>
        <a:lstStyle/>
        <a:p>
          <a:endParaRPr lang="en-US"/>
        </a:p>
      </dgm:t>
    </dgm:pt>
    <dgm:pt modelId="{280BC5AD-2525-4FBA-8E82-822FEF407EE6}" type="pres">
      <dgm:prSet presAssocID="{952BE569-0180-45F7-9A52-BE060B8D4D4D}" presName="dummyMaxCanvas" presStyleCnt="0">
        <dgm:presLayoutVars/>
      </dgm:prSet>
      <dgm:spPr/>
    </dgm:pt>
    <dgm:pt modelId="{158C714E-B896-4A39-9EB9-FD43CCC08176}" type="pres">
      <dgm:prSet presAssocID="{952BE569-0180-45F7-9A52-BE060B8D4D4D}" presName="ThreeNodes_1" presStyleLbl="node1" presStyleIdx="0" presStyleCnt="3">
        <dgm:presLayoutVars>
          <dgm:bulletEnabled val="1"/>
        </dgm:presLayoutVars>
      </dgm:prSet>
      <dgm:spPr/>
      <dgm:t>
        <a:bodyPr/>
        <a:lstStyle/>
        <a:p>
          <a:endParaRPr lang="en-US"/>
        </a:p>
      </dgm:t>
    </dgm:pt>
    <dgm:pt modelId="{2B6157A1-53AF-4565-B1B0-0C1A952F345E}" type="pres">
      <dgm:prSet presAssocID="{952BE569-0180-45F7-9A52-BE060B8D4D4D}" presName="ThreeNodes_2" presStyleLbl="node1" presStyleIdx="1" presStyleCnt="3">
        <dgm:presLayoutVars>
          <dgm:bulletEnabled val="1"/>
        </dgm:presLayoutVars>
      </dgm:prSet>
      <dgm:spPr/>
      <dgm:t>
        <a:bodyPr/>
        <a:lstStyle/>
        <a:p>
          <a:endParaRPr lang="en-US"/>
        </a:p>
      </dgm:t>
    </dgm:pt>
    <dgm:pt modelId="{DBEF30B7-0276-4656-9BB8-3FD31351809D}" type="pres">
      <dgm:prSet presAssocID="{952BE569-0180-45F7-9A52-BE060B8D4D4D}" presName="ThreeNodes_3" presStyleLbl="node1" presStyleIdx="2" presStyleCnt="3">
        <dgm:presLayoutVars>
          <dgm:bulletEnabled val="1"/>
        </dgm:presLayoutVars>
      </dgm:prSet>
      <dgm:spPr/>
      <dgm:t>
        <a:bodyPr/>
        <a:lstStyle/>
        <a:p>
          <a:endParaRPr lang="en-US"/>
        </a:p>
      </dgm:t>
    </dgm:pt>
    <dgm:pt modelId="{48F62C41-455B-457A-9229-39A2111F1FC0}" type="pres">
      <dgm:prSet presAssocID="{952BE569-0180-45F7-9A52-BE060B8D4D4D}" presName="ThreeConn_1-2" presStyleLbl="fgAccFollowNode1" presStyleIdx="0" presStyleCnt="2">
        <dgm:presLayoutVars>
          <dgm:bulletEnabled val="1"/>
        </dgm:presLayoutVars>
      </dgm:prSet>
      <dgm:spPr/>
      <dgm:t>
        <a:bodyPr/>
        <a:lstStyle/>
        <a:p>
          <a:endParaRPr lang="en-US"/>
        </a:p>
      </dgm:t>
    </dgm:pt>
    <dgm:pt modelId="{65CD0656-1EA5-4328-8282-1374CFEC3F7F}" type="pres">
      <dgm:prSet presAssocID="{952BE569-0180-45F7-9A52-BE060B8D4D4D}" presName="ThreeConn_2-3" presStyleLbl="fgAccFollowNode1" presStyleIdx="1" presStyleCnt="2">
        <dgm:presLayoutVars>
          <dgm:bulletEnabled val="1"/>
        </dgm:presLayoutVars>
      </dgm:prSet>
      <dgm:spPr/>
      <dgm:t>
        <a:bodyPr/>
        <a:lstStyle/>
        <a:p>
          <a:endParaRPr lang="en-US"/>
        </a:p>
      </dgm:t>
    </dgm:pt>
    <dgm:pt modelId="{AE2B89DF-4A75-4E5B-B1B6-C5915ED6322C}" type="pres">
      <dgm:prSet presAssocID="{952BE569-0180-45F7-9A52-BE060B8D4D4D}" presName="ThreeNodes_1_text" presStyleLbl="node1" presStyleIdx="2" presStyleCnt="3">
        <dgm:presLayoutVars>
          <dgm:bulletEnabled val="1"/>
        </dgm:presLayoutVars>
      </dgm:prSet>
      <dgm:spPr/>
      <dgm:t>
        <a:bodyPr/>
        <a:lstStyle/>
        <a:p>
          <a:endParaRPr lang="en-US"/>
        </a:p>
      </dgm:t>
    </dgm:pt>
    <dgm:pt modelId="{F3F5A4E8-3632-4375-86EB-9B8C3B556FD8}" type="pres">
      <dgm:prSet presAssocID="{952BE569-0180-45F7-9A52-BE060B8D4D4D}" presName="ThreeNodes_2_text" presStyleLbl="node1" presStyleIdx="2" presStyleCnt="3">
        <dgm:presLayoutVars>
          <dgm:bulletEnabled val="1"/>
        </dgm:presLayoutVars>
      </dgm:prSet>
      <dgm:spPr/>
      <dgm:t>
        <a:bodyPr/>
        <a:lstStyle/>
        <a:p>
          <a:endParaRPr lang="en-US"/>
        </a:p>
      </dgm:t>
    </dgm:pt>
    <dgm:pt modelId="{1EE8864A-0E72-4BBC-8403-B8BDD8391797}" type="pres">
      <dgm:prSet presAssocID="{952BE569-0180-45F7-9A52-BE060B8D4D4D}" presName="ThreeNodes_3_text" presStyleLbl="node1" presStyleIdx="2" presStyleCnt="3">
        <dgm:presLayoutVars>
          <dgm:bulletEnabled val="1"/>
        </dgm:presLayoutVars>
      </dgm:prSet>
      <dgm:spPr/>
      <dgm:t>
        <a:bodyPr/>
        <a:lstStyle/>
        <a:p>
          <a:endParaRPr lang="en-US"/>
        </a:p>
      </dgm:t>
    </dgm:pt>
  </dgm:ptLst>
  <dgm:cxnLst>
    <dgm:cxn modelId="{26D574A4-4B96-4A02-BBD4-8AF1E1FE49F4}" type="presOf" srcId="{C08D83FB-744B-4555-9E29-E9486698DD45}" destId="{F3F5A4E8-3632-4375-86EB-9B8C3B556FD8}" srcOrd="1" destOrd="0" presId="urn:microsoft.com/office/officeart/2005/8/layout/vProcess5"/>
    <dgm:cxn modelId="{CE8AB5DB-9F92-4759-97B7-36733DAE75FE}" type="presOf" srcId="{6A1ABC63-573A-452D-8A23-6535A067B614}" destId="{AE2B89DF-4A75-4E5B-B1B6-C5915ED6322C}" srcOrd="1" destOrd="0" presId="urn:microsoft.com/office/officeart/2005/8/layout/vProcess5"/>
    <dgm:cxn modelId="{9BADC153-04C5-45E0-9B98-84614EF8D058}" srcId="{952BE569-0180-45F7-9A52-BE060B8D4D4D}" destId="{C08D83FB-744B-4555-9E29-E9486698DD45}" srcOrd="1" destOrd="0" parTransId="{8F0C9B69-095F-44D7-A518-FA9758FACDE9}" sibTransId="{1850F21F-6821-463F-B5D3-D58CD908D812}"/>
    <dgm:cxn modelId="{8811CCC2-980D-4B85-91C7-E547860802D2}" srcId="{952BE569-0180-45F7-9A52-BE060B8D4D4D}" destId="{F95EF8F8-3503-49AF-A398-C44A3AA88ED8}" srcOrd="2" destOrd="0" parTransId="{7C8162BD-D140-4498-82A9-9638015392C4}" sibTransId="{E3FF7BE0-1C63-4676-A42D-3BAAA6588796}"/>
    <dgm:cxn modelId="{3DB4FF78-1671-4370-9CDC-A5D414BE04F5}" srcId="{952BE569-0180-45F7-9A52-BE060B8D4D4D}" destId="{6A1ABC63-573A-452D-8A23-6535A067B614}" srcOrd="0" destOrd="0" parTransId="{4A6513B3-9B65-4C5E-86F1-53E2E96F2E9C}" sibTransId="{7F45F675-B8D4-4586-B0DB-1180C736EC9D}"/>
    <dgm:cxn modelId="{73A82626-22D8-4EAC-86A1-F006385DDACE}" type="presOf" srcId="{F95EF8F8-3503-49AF-A398-C44A3AA88ED8}" destId="{1EE8864A-0E72-4BBC-8403-B8BDD8391797}" srcOrd="1" destOrd="0" presId="urn:microsoft.com/office/officeart/2005/8/layout/vProcess5"/>
    <dgm:cxn modelId="{4C0EE0CA-E56C-4983-B13A-5189638F7E5C}" type="presOf" srcId="{1850F21F-6821-463F-B5D3-D58CD908D812}" destId="{65CD0656-1EA5-4328-8282-1374CFEC3F7F}" srcOrd="0" destOrd="0" presId="urn:microsoft.com/office/officeart/2005/8/layout/vProcess5"/>
    <dgm:cxn modelId="{5F080A29-D844-4A9A-A496-BCAA1482BA68}" type="presOf" srcId="{7F45F675-B8D4-4586-B0DB-1180C736EC9D}" destId="{48F62C41-455B-457A-9229-39A2111F1FC0}" srcOrd="0" destOrd="0" presId="urn:microsoft.com/office/officeart/2005/8/layout/vProcess5"/>
    <dgm:cxn modelId="{AEDDA050-48D9-48DF-92DC-7DED62424AEA}" type="presOf" srcId="{F95EF8F8-3503-49AF-A398-C44A3AA88ED8}" destId="{DBEF30B7-0276-4656-9BB8-3FD31351809D}" srcOrd="0" destOrd="0" presId="urn:microsoft.com/office/officeart/2005/8/layout/vProcess5"/>
    <dgm:cxn modelId="{7EE40C14-50D8-4C5C-966A-1F7D3DB9B3B0}" type="presOf" srcId="{C08D83FB-744B-4555-9E29-E9486698DD45}" destId="{2B6157A1-53AF-4565-B1B0-0C1A952F345E}" srcOrd="0" destOrd="0" presId="urn:microsoft.com/office/officeart/2005/8/layout/vProcess5"/>
    <dgm:cxn modelId="{A09CA648-C8F7-4B77-95A5-AA7063291561}" type="presOf" srcId="{952BE569-0180-45F7-9A52-BE060B8D4D4D}" destId="{5CF7838E-797E-49D7-B4D3-BE8433AA945F}" srcOrd="0" destOrd="0" presId="urn:microsoft.com/office/officeart/2005/8/layout/vProcess5"/>
    <dgm:cxn modelId="{F8008D95-C1EE-42C1-B248-C05EE1F96818}" type="presOf" srcId="{6A1ABC63-573A-452D-8A23-6535A067B614}" destId="{158C714E-B896-4A39-9EB9-FD43CCC08176}" srcOrd="0" destOrd="0" presId="urn:microsoft.com/office/officeart/2005/8/layout/vProcess5"/>
    <dgm:cxn modelId="{E88DA904-7912-4473-B441-EF35F706EC25}" type="presParOf" srcId="{5CF7838E-797E-49D7-B4D3-BE8433AA945F}" destId="{280BC5AD-2525-4FBA-8E82-822FEF407EE6}" srcOrd="0" destOrd="0" presId="urn:microsoft.com/office/officeart/2005/8/layout/vProcess5"/>
    <dgm:cxn modelId="{EAB9D76D-463A-46AC-A78F-91084BC9B486}" type="presParOf" srcId="{5CF7838E-797E-49D7-B4D3-BE8433AA945F}" destId="{158C714E-B896-4A39-9EB9-FD43CCC08176}" srcOrd="1" destOrd="0" presId="urn:microsoft.com/office/officeart/2005/8/layout/vProcess5"/>
    <dgm:cxn modelId="{6686896C-93AF-497B-A872-2B2673C7CF90}" type="presParOf" srcId="{5CF7838E-797E-49D7-B4D3-BE8433AA945F}" destId="{2B6157A1-53AF-4565-B1B0-0C1A952F345E}" srcOrd="2" destOrd="0" presId="urn:microsoft.com/office/officeart/2005/8/layout/vProcess5"/>
    <dgm:cxn modelId="{E9E3855D-74CB-4884-910D-4C9055ABAF81}" type="presParOf" srcId="{5CF7838E-797E-49D7-B4D3-BE8433AA945F}" destId="{DBEF30B7-0276-4656-9BB8-3FD31351809D}" srcOrd="3" destOrd="0" presId="urn:microsoft.com/office/officeart/2005/8/layout/vProcess5"/>
    <dgm:cxn modelId="{36F5D25E-FB8A-4941-89D8-09651AAE8D81}" type="presParOf" srcId="{5CF7838E-797E-49D7-B4D3-BE8433AA945F}" destId="{48F62C41-455B-457A-9229-39A2111F1FC0}" srcOrd="4" destOrd="0" presId="urn:microsoft.com/office/officeart/2005/8/layout/vProcess5"/>
    <dgm:cxn modelId="{C13EE1C0-EDFC-41E3-9C9D-C548B2010431}" type="presParOf" srcId="{5CF7838E-797E-49D7-B4D3-BE8433AA945F}" destId="{65CD0656-1EA5-4328-8282-1374CFEC3F7F}" srcOrd="5" destOrd="0" presId="urn:microsoft.com/office/officeart/2005/8/layout/vProcess5"/>
    <dgm:cxn modelId="{4F7E8EDE-9616-421E-8F4C-29A950EAD058}" type="presParOf" srcId="{5CF7838E-797E-49D7-B4D3-BE8433AA945F}" destId="{AE2B89DF-4A75-4E5B-B1B6-C5915ED6322C}" srcOrd="6" destOrd="0" presId="urn:microsoft.com/office/officeart/2005/8/layout/vProcess5"/>
    <dgm:cxn modelId="{52353181-0F11-48A5-9D49-BAF98CA41FE6}" type="presParOf" srcId="{5CF7838E-797E-49D7-B4D3-BE8433AA945F}" destId="{F3F5A4E8-3632-4375-86EB-9B8C3B556FD8}" srcOrd="7" destOrd="0" presId="urn:microsoft.com/office/officeart/2005/8/layout/vProcess5"/>
    <dgm:cxn modelId="{8D9B6422-634F-4C7F-8869-8C9B4A89DB4F}" type="presParOf" srcId="{5CF7838E-797E-49D7-B4D3-BE8433AA945F}" destId="{1EE8864A-0E72-4BBC-8403-B8BDD8391797}"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731F3C3-8012-446D-AB13-D0B5F46EF551}" type="doc">
      <dgm:prSet loTypeId="urn:microsoft.com/office/officeart/2005/8/layout/venn1" loCatId="relationship" qsTypeId="urn:microsoft.com/office/officeart/2005/8/quickstyle/simple1" qsCatId="simple" csTypeId="urn:microsoft.com/office/officeart/2005/8/colors/accent1_2" csCatId="accent1" phldr="1"/>
      <dgm:spPr/>
    </dgm:pt>
    <dgm:pt modelId="{0853F867-B1C8-409E-8F73-6B2BD1D9AC17}">
      <dgm:prSet phldrT="[Text]"/>
      <dgm:spPr/>
      <dgm:t>
        <a:bodyPr/>
        <a:lstStyle/>
        <a:p>
          <a:r>
            <a:rPr lang="en-US" dirty="0" smtClean="0"/>
            <a:t>Be Specific</a:t>
          </a:r>
          <a:endParaRPr lang="en-US" dirty="0"/>
        </a:p>
      </dgm:t>
    </dgm:pt>
    <dgm:pt modelId="{63906DA3-1CA3-4776-9A7F-C93A452885D7}" type="parTrans" cxnId="{19CD8F29-49EA-4CBF-96BA-07E7594D86FF}">
      <dgm:prSet/>
      <dgm:spPr/>
      <dgm:t>
        <a:bodyPr/>
        <a:lstStyle/>
        <a:p>
          <a:endParaRPr lang="en-US"/>
        </a:p>
      </dgm:t>
    </dgm:pt>
    <dgm:pt modelId="{CE632985-B3F6-4CF7-91F7-A3CBD7682829}" type="sibTrans" cxnId="{19CD8F29-49EA-4CBF-96BA-07E7594D86FF}">
      <dgm:prSet/>
      <dgm:spPr/>
      <dgm:t>
        <a:bodyPr/>
        <a:lstStyle/>
        <a:p>
          <a:endParaRPr lang="en-US"/>
        </a:p>
      </dgm:t>
    </dgm:pt>
    <dgm:pt modelId="{8ECBE0B9-908E-4D53-921A-2AEF88A11130}">
      <dgm:prSet phldrT="[Text]"/>
      <dgm:spPr/>
      <dgm:t>
        <a:bodyPr/>
        <a:lstStyle/>
        <a:p>
          <a:r>
            <a:rPr lang="en-US" dirty="0" smtClean="0"/>
            <a:t>Be Relevant</a:t>
          </a:r>
          <a:endParaRPr lang="en-US" dirty="0"/>
        </a:p>
      </dgm:t>
    </dgm:pt>
    <dgm:pt modelId="{9461143F-1AC9-462A-8C3C-AEA2E307317B}" type="parTrans" cxnId="{F7A95EEB-E0DD-4844-8CB4-A0CF9D39BEE9}">
      <dgm:prSet/>
      <dgm:spPr/>
      <dgm:t>
        <a:bodyPr/>
        <a:lstStyle/>
        <a:p>
          <a:endParaRPr lang="en-US"/>
        </a:p>
      </dgm:t>
    </dgm:pt>
    <dgm:pt modelId="{8D5B13C3-82E6-4A27-8309-2CE168A89438}" type="sibTrans" cxnId="{F7A95EEB-E0DD-4844-8CB4-A0CF9D39BEE9}">
      <dgm:prSet/>
      <dgm:spPr/>
      <dgm:t>
        <a:bodyPr/>
        <a:lstStyle/>
        <a:p>
          <a:endParaRPr lang="en-US"/>
        </a:p>
      </dgm:t>
    </dgm:pt>
    <dgm:pt modelId="{1D2DC0D3-A2AF-487E-8175-AEB0CEF2DED6}">
      <dgm:prSet phldrT="[Text]"/>
      <dgm:spPr/>
      <dgm:t>
        <a:bodyPr/>
        <a:lstStyle/>
        <a:p>
          <a:r>
            <a:rPr lang="en-US" dirty="0" smtClean="0"/>
            <a:t>Be Concise</a:t>
          </a:r>
          <a:endParaRPr lang="en-US" dirty="0"/>
        </a:p>
      </dgm:t>
    </dgm:pt>
    <dgm:pt modelId="{D3E8D57D-9E69-4B73-8B34-FC3ED387CD71}" type="parTrans" cxnId="{9E28F91E-8767-46F8-997D-7E2CD734E38E}">
      <dgm:prSet/>
      <dgm:spPr/>
      <dgm:t>
        <a:bodyPr/>
        <a:lstStyle/>
        <a:p>
          <a:endParaRPr lang="en-US"/>
        </a:p>
      </dgm:t>
    </dgm:pt>
    <dgm:pt modelId="{40817A94-3841-4699-93D9-D988C515A379}" type="sibTrans" cxnId="{9E28F91E-8767-46F8-997D-7E2CD734E38E}">
      <dgm:prSet/>
      <dgm:spPr/>
      <dgm:t>
        <a:bodyPr/>
        <a:lstStyle/>
        <a:p>
          <a:endParaRPr lang="en-US"/>
        </a:p>
      </dgm:t>
    </dgm:pt>
    <dgm:pt modelId="{A25CD8C2-1DFF-49B9-AABC-048E2EBBE4FB}" type="pres">
      <dgm:prSet presAssocID="{0731F3C3-8012-446D-AB13-D0B5F46EF551}" presName="compositeShape" presStyleCnt="0">
        <dgm:presLayoutVars>
          <dgm:chMax val="7"/>
          <dgm:dir/>
          <dgm:resizeHandles val="exact"/>
        </dgm:presLayoutVars>
      </dgm:prSet>
      <dgm:spPr/>
    </dgm:pt>
    <dgm:pt modelId="{78910B29-561E-454D-9B7D-E1ECF8B6E763}" type="pres">
      <dgm:prSet presAssocID="{0853F867-B1C8-409E-8F73-6B2BD1D9AC17}" presName="circ1" presStyleLbl="vennNode1" presStyleIdx="0" presStyleCnt="3"/>
      <dgm:spPr/>
      <dgm:t>
        <a:bodyPr/>
        <a:lstStyle/>
        <a:p>
          <a:endParaRPr lang="en-US"/>
        </a:p>
      </dgm:t>
    </dgm:pt>
    <dgm:pt modelId="{397FC563-8AA6-4103-9104-C8E321F8DE93}" type="pres">
      <dgm:prSet presAssocID="{0853F867-B1C8-409E-8F73-6B2BD1D9AC17}" presName="circ1Tx" presStyleLbl="revTx" presStyleIdx="0" presStyleCnt="0">
        <dgm:presLayoutVars>
          <dgm:chMax val="0"/>
          <dgm:chPref val="0"/>
          <dgm:bulletEnabled val="1"/>
        </dgm:presLayoutVars>
      </dgm:prSet>
      <dgm:spPr/>
      <dgm:t>
        <a:bodyPr/>
        <a:lstStyle/>
        <a:p>
          <a:endParaRPr lang="en-US"/>
        </a:p>
      </dgm:t>
    </dgm:pt>
    <dgm:pt modelId="{A7FBD60D-6FCB-400E-ABB4-2C3991156B80}" type="pres">
      <dgm:prSet presAssocID="{8ECBE0B9-908E-4D53-921A-2AEF88A11130}" presName="circ2" presStyleLbl="vennNode1" presStyleIdx="1" presStyleCnt="3"/>
      <dgm:spPr/>
      <dgm:t>
        <a:bodyPr/>
        <a:lstStyle/>
        <a:p>
          <a:endParaRPr lang="en-US"/>
        </a:p>
      </dgm:t>
    </dgm:pt>
    <dgm:pt modelId="{6993CED3-F85B-4182-A6CA-ED8776A262F6}" type="pres">
      <dgm:prSet presAssocID="{8ECBE0B9-908E-4D53-921A-2AEF88A11130}" presName="circ2Tx" presStyleLbl="revTx" presStyleIdx="0" presStyleCnt="0">
        <dgm:presLayoutVars>
          <dgm:chMax val="0"/>
          <dgm:chPref val="0"/>
          <dgm:bulletEnabled val="1"/>
        </dgm:presLayoutVars>
      </dgm:prSet>
      <dgm:spPr/>
      <dgm:t>
        <a:bodyPr/>
        <a:lstStyle/>
        <a:p>
          <a:endParaRPr lang="en-US"/>
        </a:p>
      </dgm:t>
    </dgm:pt>
    <dgm:pt modelId="{FD354090-E210-4E25-9150-00BC94B2409F}" type="pres">
      <dgm:prSet presAssocID="{1D2DC0D3-A2AF-487E-8175-AEB0CEF2DED6}" presName="circ3" presStyleLbl="vennNode1" presStyleIdx="2" presStyleCnt="3"/>
      <dgm:spPr/>
      <dgm:t>
        <a:bodyPr/>
        <a:lstStyle/>
        <a:p>
          <a:endParaRPr lang="en-US"/>
        </a:p>
      </dgm:t>
    </dgm:pt>
    <dgm:pt modelId="{BFFB4321-EAB7-430E-96E1-E796CC001C97}" type="pres">
      <dgm:prSet presAssocID="{1D2DC0D3-A2AF-487E-8175-AEB0CEF2DED6}" presName="circ3Tx" presStyleLbl="revTx" presStyleIdx="0" presStyleCnt="0">
        <dgm:presLayoutVars>
          <dgm:chMax val="0"/>
          <dgm:chPref val="0"/>
          <dgm:bulletEnabled val="1"/>
        </dgm:presLayoutVars>
      </dgm:prSet>
      <dgm:spPr/>
      <dgm:t>
        <a:bodyPr/>
        <a:lstStyle/>
        <a:p>
          <a:endParaRPr lang="en-US"/>
        </a:p>
      </dgm:t>
    </dgm:pt>
  </dgm:ptLst>
  <dgm:cxnLst>
    <dgm:cxn modelId="{67148F47-F1E2-4408-BF7F-5169F9DD183E}" type="presOf" srcId="{8ECBE0B9-908E-4D53-921A-2AEF88A11130}" destId="{6993CED3-F85B-4182-A6CA-ED8776A262F6}" srcOrd="1" destOrd="0" presId="urn:microsoft.com/office/officeart/2005/8/layout/venn1"/>
    <dgm:cxn modelId="{43970347-ABA3-4896-9F79-949E7DE06E49}" type="presOf" srcId="{1D2DC0D3-A2AF-487E-8175-AEB0CEF2DED6}" destId="{BFFB4321-EAB7-430E-96E1-E796CC001C97}" srcOrd="1" destOrd="0" presId="urn:microsoft.com/office/officeart/2005/8/layout/venn1"/>
    <dgm:cxn modelId="{C8A728A1-DCBA-4956-9F2F-83D208C78E59}" type="presOf" srcId="{0853F867-B1C8-409E-8F73-6B2BD1D9AC17}" destId="{397FC563-8AA6-4103-9104-C8E321F8DE93}" srcOrd="1" destOrd="0" presId="urn:microsoft.com/office/officeart/2005/8/layout/venn1"/>
    <dgm:cxn modelId="{9E28F91E-8767-46F8-997D-7E2CD734E38E}" srcId="{0731F3C3-8012-446D-AB13-D0B5F46EF551}" destId="{1D2DC0D3-A2AF-487E-8175-AEB0CEF2DED6}" srcOrd="2" destOrd="0" parTransId="{D3E8D57D-9E69-4B73-8B34-FC3ED387CD71}" sibTransId="{40817A94-3841-4699-93D9-D988C515A379}"/>
    <dgm:cxn modelId="{4B92F5B7-1C75-46DC-8A1C-B4FC9D8B96CA}" type="presOf" srcId="{8ECBE0B9-908E-4D53-921A-2AEF88A11130}" destId="{A7FBD60D-6FCB-400E-ABB4-2C3991156B80}" srcOrd="0" destOrd="0" presId="urn:microsoft.com/office/officeart/2005/8/layout/venn1"/>
    <dgm:cxn modelId="{859B809D-6A73-4BCA-92B8-A2DB086CEDFD}" type="presOf" srcId="{0853F867-B1C8-409E-8F73-6B2BD1D9AC17}" destId="{78910B29-561E-454D-9B7D-E1ECF8B6E763}" srcOrd="0" destOrd="0" presId="urn:microsoft.com/office/officeart/2005/8/layout/venn1"/>
    <dgm:cxn modelId="{19CD8F29-49EA-4CBF-96BA-07E7594D86FF}" srcId="{0731F3C3-8012-446D-AB13-D0B5F46EF551}" destId="{0853F867-B1C8-409E-8F73-6B2BD1D9AC17}" srcOrd="0" destOrd="0" parTransId="{63906DA3-1CA3-4776-9A7F-C93A452885D7}" sibTransId="{CE632985-B3F6-4CF7-91F7-A3CBD7682829}"/>
    <dgm:cxn modelId="{D9377ED8-E11D-4893-91A9-0AC1707F4493}" type="presOf" srcId="{0731F3C3-8012-446D-AB13-D0B5F46EF551}" destId="{A25CD8C2-1DFF-49B9-AABC-048E2EBBE4FB}" srcOrd="0" destOrd="0" presId="urn:microsoft.com/office/officeart/2005/8/layout/venn1"/>
    <dgm:cxn modelId="{9A434D23-456A-40DB-A02A-06C5ED5C02C6}" type="presOf" srcId="{1D2DC0D3-A2AF-487E-8175-AEB0CEF2DED6}" destId="{FD354090-E210-4E25-9150-00BC94B2409F}" srcOrd="0" destOrd="0" presId="urn:microsoft.com/office/officeart/2005/8/layout/venn1"/>
    <dgm:cxn modelId="{F7A95EEB-E0DD-4844-8CB4-A0CF9D39BEE9}" srcId="{0731F3C3-8012-446D-AB13-D0B5F46EF551}" destId="{8ECBE0B9-908E-4D53-921A-2AEF88A11130}" srcOrd="1" destOrd="0" parTransId="{9461143F-1AC9-462A-8C3C-AEA2E307317B}" sibTransId="{8D5B13C3-82E6-4A27-8309-2CE168A89438}"/>
    <dgm:cxn modelId="{D5F17744-C5CC-412F-A304-A5D9F9777A05}" type="presParOf" srcId="{A25CD8C2-1DFF-49B9-AABC-048E2EBBE4FB}" destId="{78910B29-561E-454D-9B7D-E1ECF8B6E763}" srcOrd="0" destOrd="0" presId="urn:microsoft.com/office/officeart/2005/8/layout/venn1"/>
    <dgm:cxn modelId="{07137065-2DDB-45E5-A27E-C8541D9212C8}" type="presParOf" srcId="{A25CD8C2-1DFF-49B9-AABC-048E2EBBE4FB}" destId="{397FC563-8AA6-4103-9104-C8E321F8DE93}" srcOrd="1" destOrd="0" presId="urn:microsoft.com/office/officeart/2005/8/layout/venn1"/>
    <dgm:cxn modelId="{1F5334E5-BFC7-43A7-A9AE-F059B457050A}" type="presParOf" srcId="{A25CD8C2-1DFF-49B9-AABC-048E2EBBE4FB}" destId="{A7FBD60D-6FCB-400E-ABB4-2C3991156B80}" srcOrd="2" destOrd="0" presId="urn:microsoft.com/office/officeart/2005/8/layout/venn1"/>
    <dgm:cxn modelId="{209EC67C-EE2E-4245-A9DE-E2087ACC7C71}" type="presParOf" srcId="{A25CD8C2-1DFF-49B9-AABC-048E2EBBE4FB}" destId="{6993CED3-F85B-4182-A6CA-ED8776A262F6}" srcOrd="3" destOrd="0" presId="urn:microsoft.com/office/officeart/2005/8/layout/venn1"/>
    <dgm:cxn modelId="{539404A2-1937-4389-B2C8-493C927B0C81}" type="presParOf" srcId="{A25CD8C2-1DFF-49B9-AABC-048E2EBBE4FB}" destId="{FD354090-E210-4E25-9150-00BC94B2409F}" srcOrd="4" destOrd="0" presId="urn:microsoft.com/office/officeart/2005/8/layout/venn1"/>
    <dgm:cxn modelId="{53A0A4CE-C22A-4D02-8478-35E9924FA6A1}" type="presParOf" srcId="{A25CD8C2-1DFF-49B9-AABC-048E2EBBE4FB}" destId="{BFFB4321-EAB7-430E-96E1-E796CC001C97}"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2EF97E-D7DC-4724-959E-1851A8BC2FE8}" type="datetimeFigureOut">
              <a:rPr lang="en-US" smtClean="0"/>
              <a:t>5/27/2015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37E9F9-4885-40B1-91B8-5DC50CF9ED5A}" type="slidenum">
              <a:rPr lang="en-US" smtClean="0"/>
              <a:t>‹#›</a:t>
            </a:fld>
            <a:endParaRPr lang="en-US"/>
          </a:p>
        </p:txBody>
      </p:sp>
    </p:spTree>
    <p:extLst>
      <p:ext uri="{BB962C8B-B14F-4D97-AF65-F5344CB8AC3E}">
        <p14:creationId xmlns:p14="http://schemas.microsoft.com/office/powerpoint/2010/main" val="3362525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naceweb.org/s04032013/top-10-job-skills.aspx"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naceweb.org/s04032013/top-10-job-skills.aspx"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proof that employers care about transferable skills and a liberal arts education</a:t>
            </a:r>
          </a:p>
          <a:p>
            <a:endParaRPr lang="en-US" dirty="0"/>
          </a:p>
          <a:p>
            <a:r>
              <a:rPr lang="en-US" dirty="0"/>
              <a:t>Definition of liberal education provided in this survey:</a:t>
            </a:r>
          </a:p>
          <a:p>
            <a:endParaRPr lang="en-US" dirty="0"/>
          </a:p>
          <a:p>
            <a:r>
              <a:rPr lang="en-US" dirty="0"/>
              <a:t>“This approach to a college education provides both broad knowledge in a variety of areas of study and knowledge in a specific major or field of interest. It also helps students develop a sense of social responsibility, as well as intellectual and practical skills that span all areas of study, such as communication, analytical, and problem-solving skills, and a demonstrated ability to apply knowledge and skills in real-world settings.”</a:t>
            </a:r>
          </a:p>
          <a:p>
            <a:endParaRPr lang="en-US" dirty="0"/>
          </a:p>
          <a:p>
            <a:r>
              <a:rPr lang="en-US" dirty="0"/>
              <a:t>Retrieved from </a:t>
            </a:r>
            <a:r>
              <a:rPr lang="en-US" dirty="0" smtClean="0"/>
              <a:t>http://</a:t>
            </a:r>
            <a:r>
              <a:rPr lang="en-US" dirty="0" err="1" smtClean="0"/>
              <a:t>www.aacu.org</a:t>
            </a:r>
            <a:r>
              <a:rPr lang="en-US" dirty="0" smtClean="0"/>
              <a:t>/leap/documents/2013_EmployerSurvey.pdf</a:t>
            </a:r>
            <a:endParaRPr lang="en-US" dirty="0"/>
          </a:p>
        </p:txBody>
      </p:sp>
      <p:sp>
        <p:nvSpPr>
          <p:cNvPr id="4" name="Slide Number Placeholder 3"/>
          <p:cNvSpPr>
            <a:spLocks noGrp="1"/>
          </p:cNvSpPr>
          <p:nvPr>
            <p:ph type="sldNum" sz="quarter" idx="10"/>
          </p:nvPr>
        </p:nvSpPr>
        <p:spPr/>
        <p:txBody>
          <a:bodyPr/>
          <a:lstStyle/>
          <a:p>
            <a:fld id="{BCD21709-403A-478E-82B3-816658B9EA12}" type="slidenum">
              <a:rPr lang="en-US" smtClean="0"/>
              <a:t>5</a:t>
            </a:fld>
            <a:endParaRPr lang="en-US"/>
          </a:p>
        </p:txBody>
      </p:sp>
    </p:spTree>
    <p:extLst>
      <p:ext uri="{BB962C8B-B14F-4D97-AF65-F5344CB8AC3E}">
        <p14:creationId xmlns:p14="http://schemas.microsoft.com/office/powerpoint/2010/main" val="1051342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50">
              <a:defRPr/>
            </a:pPr>
            <a:r>
              <a:rPr lang="en-US" dirty="0">
                <a:latin typeface="Arial" charset="0"/>
                <a:ea typeface="ＭＳ Ｐゴシック" charset="-128"/>
                <a:cs typeface="ＭＳ Ｐゴシック" charset="-128"/>
              </a:rPr>
              <a:t>Unlike job-related skills, which tend to be used only in one type of work, transferable skills are skills that can be used in every occupation, regardless of the type of work. They are universal skills — you can transfer them from one type of work to another without much effort on your part or training from the employer.</a:t>
            </a:r>
            <a:endParaRPr lang="en-US" dirty="0" smtClean="0"/>
          </a:p>
        </p:txBody>
      </p:sp>
      <p:sp>
        <p:nvSpPr>
          <p:cNvPr id="4" name="Slide Number Placeholder 3"/>
          <p:cNvSpPr>
            <a:spLocks noGrp="1"/>
          </p:cNvSpPr>
          <p:nvPr>
            <p:ph type="sldNum" sz="quarter" idx="10"/>
          </p:nvPr>
        </p:nvSpPr>
        <p:spPr/>
        <p:txBody>
          <a:bodyPr/>
          <a:lstStyle/>
          <a:p>
            <a:fld id="{BCD21709-403A-478E-82B3-816658B9EA12}" type="slidenum">
              <a:rPr lang="en-US" smtClean="0"/>
              <a:t>6</a:t>
            </a:fld>
            <a:endParaRPr lang="en-US"/>
          </a:p>
        </p:txBody>
      </p:sp>
    </p:spTree>
    <p:extLst>
      <p:ext uri="{BB962C8B-B14F-4D97-AF65-F5344CB8AC3E}">
        <p14:creationId xmlns:p14="http://schemas.microsoft.com/office/powerpoint/2010/main" val="25839471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--Employers care</a:t>
            </a:r>
          </a:p>
          <a:p>
            <a:r>
              <a:rPr lang="en-US" dirty="0"/>
              <a:t>--Most of these skills are developed through and are hallmarks of a liberal arts education</a:t>
            </a:r>
          </a:p>
          <a:p>
            <a:endParaRPr lang="en-US" dirty="0"/>
          </a:p>
          <a:p>
            <a:r>
              <a:rPr lang="en-US" dirty="0"/>
              <a:t>Source: </a:t>
            </a:r>
            <a:r>
              <a:rPr lang="en-US" i="1" dirty="0"/>
              <a:t>Job Outlook 2013</a:t>
            </a:r>
            <a:r>
              <a:rPr lang="en-US" dirty="0"/>
              <a:t>, National Association of Colleges and Employers</a:t>
            </a:r>
          </a:p>
          <a:p>
            <a:r>
              <a:rPr lang="en-US" dirty="0"/>
              <a:t>Data for the </a:t>
            </a:r>
            <a:r>
              <a:rPr lang="en-US" i="1" dirty="0"/>
              <a:t>Job Outlook 2013</a:t>
            </a:r>
            <a:r>
              <a:rPr lang="en-US" dirty="0"/>
              <a:t> survey was collected from July 25, 2012 through September 10, 2012. A total of 244 surveys were returned—a 25.2 percent response rate.</a:t>
            </a:r>
          </a:p>
          <a:p>
            <a:endParaRPr lang="en-US" dirty="0"/>
          </a:p>
          <a:p>
            <a:r>
              <a:rPr lang="en-US" dirty="0"/>
              <a:t>Retrieved from </a:t>
            </a:r>
            <a:r>
              <a:rPr lang="en-US" dirty="0" smtClean="0">
                <a:hlinkClick r:id="rId3"/>
              </a:rPr>
              <a:t>http://naceweb.org/s04032013/top-10-job-skills.aspx</a:t>
            </a:r>
            <a:endParaRPr lang="en-US" dirty="0"/>
          </a:p>
        </p:txBody>
      </p:sp>
      <p:sp>
        <p:nvSpPr>
          <p:cNvPr id="4" name="Slide Number Placeholder 3"/>
          <p:cNvSpPr>
            <a:spLocks noGrp="1"/>
          </p:cNvSpPr>
          <p:nvPr>
            <p:ph type="sldNum" sz="quarter" idx="10"/>
          </p:nvPr>
        </p:nvSpPr>
        <p:spPr/>
        <p:txBody>
          <a:bodyPr/>
          <a:lstStyle/>
          <a:p>
            <a:fld id="{BCD21709-403A-478E-82B3-816658B9EA12}" type="slidenum">
              <a:rPr lang="en-US" smtClean="0"/>
              <a:t>7</a:t>
            </a:fld>
            <a:endParaRPr lang="en-US"/>
          </a:p>
        </p:txBody>
      </p:sp>
    </p:spTree>
    <p:extLst>
      <p:ext uri="{BB962C8B-B14F-4D97-AF65-F5344CB8AC3E}">
        <p14:creationId xmlns:p14="http://schemas.microsoft.com/office/powerpoint/2010/main" val="31352216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--Employers care</a:t>
            </a:r>
          </a:p>
          <a:p>
            <a:r>
              <a:rPr lang="en-US" dirty="0"/>
              <a:t>--Most of these skills are developed through and are hallmarks of a liberal arts education</a:t>
            </a:r>
          </a:p>
          <a:p>
            <a:endParaRPr lang="en-US" dirty="0"/>
          </a:p>
          <a:p>
            <a:r>
              <a:rPr lang="en-US" dirty="0"/>
              <a:t>Source: </a:t>
            </a:r>
            <a:r>
              <a:rPr lang="en-US" i="1" dirty="0"/>
              <a:t>Job Outlook 2013</a:t>
            </a:r>
            <a:r>
              <a:rPr lang="en-US" dirty="0"/>
              <a:t>, National Association of Colleges and Employers</a:t>
            </a:r>
          </a:p>
          <a:p>
            <a:r>
              <a:rPr lang="en-US" dirty="0"/>
              <a:t>Data for the </a:t>
            </a:r>
            <a:r>
              <a:rPr lang="en-US" i="1" dirty="0"/>
              <a:t>Job Outlook 2013</a:t>
            </a:r>
            <a:r>
              <a:rPr lang="en-US" dirty="0"/>
              <a:t> survey was collected from July 25, 2012 through September 10, 2012. A total of 244 surveys were returned—a 25.2 percent response rate.</a:t>
            </a:r>
          </a:p>
          <a:p>
            <a:endParaRPr lang="en-US" dirty="0"/>
          </a:p>
          <a:p>
            <a:r>
              <a:rPr lang="en-US" dirty="0"/>
              <a:t>Retrieved from </a:t>
            </a:r>
            <a:r>
              <a:rPr lang="en-US" dirty="0" smtClean="0">
                <a:hlinkClick r:id="rId3"/>
              </a:rPr>
              <a:t>http://naceweb.org/s04032013/top-10-job-skills.aspx</a:t>
            </a:r>
            <a:endParaRPr lang="en-US" dirty="0"/>
          </a:p>
        </p:txBody>
      </p:sp>
      <p:sp>
        <p:nvSpPr>
          <p:cNvPr id="4" name="Slide Number Placeholder 3"/>
          <p:cNvSpPr>
            <a:spLocks noGrp="1"/>
          </p:cNvSpPr>
          <p:nvPr>
            <p:ph type="sldNum" sz="quarter" idx="10"/>
          </p:nvPr>
        </p:nvSpPr>
        <p:spPr/>
        <p:txBody>
          <a:bodyPr/>
          <a:lstStyle/>
          <a:p>
            <a:fld id="{BCD21709-403A-478E-82B3-816658B9EA12}" type="slidenum">
              <a:rPr lang="en-US" smtClean="0"/>
              <a:t>8</a:t>
            </a:fld>
            <a:endParaRPr lang="en-US"/>
          </a:p>
        </p:txBody>
      </p:sp>
    </p:spTree>
    <p:extLst>
      <p:ext uri="{BB962C8B-B14F-4D97-AF65-F5344CB8AC3E}">
        <p14:creationId xmlns:p14="http://schemas.microsoft.com/office/powerpoint/2010/main" val="31352216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50">
              <a:defRPr/>
            </a:pPr>
            <a:r>
              <a:rPr lang="en-US" dirty="0" smtClean="0"/>
              <a:t>--Brainstorm experiences,</a:t>
            </a:r>
            <a:r>
              <a:rPr lang="en-US" baseline="0" dirty="0" smtClean="0"/>
              <a:t> assignments, and roles</a:t>
            </a:r>
            <a:endParaRPr lang="en-US" dirty="0" smtClean="0"/>
          </a:p>
          <a:p>
            <a:pPr defTabSz="914350">
              <a:defRPr/>
            </a:pPr>
            <a:r>
              <a:rPr lang="en-US" dirty="0" smtClean="0"/>
              <a:t>--Get input from professors, faculty advisors, career advisors, parents, and fellow students</a:t>
            </a:r>
          </a:p>
        </p:txBody>
      </p:sp>
      <p:sp>
        <p:nvSpPr>
          <p:cNvPr id="4" name="Slide Number Placeholder 3"/>
          <p:cNvSpPr>
            <a:spLocks noGrp="1"/>
          </p:cNvSpPr>
          <p:nvPr>
            <p:ph type="sldNum" sz="quarter" idx="10"/>
          </p:nvPr>
        </p:nvSpPr>
        <p:spPr/>
        <p:txBody>
          <a:bodyPr/>
          <a:lstStyle/>
          <a:p>
            <a:fld id="{BCD21709-403A-478E-82B3-816658B9EA12}" type="slidenum">
              <a:rPr lang="en-US" smtClean="0"/>
              <a:t>10</a:t>
            </a:fld>
            <a:endParaRPr lang="en-US"/>
          </a:p>
        </p:txBody>
      </p:sp>
    </p:spTree>
    <p:extLst>
      <p:ext uri="{BB962C8B-B14F-4D97-AF65-F5344CB8AC3E}">
        <p14:creationId xmlns:p14="http://schemas.microsoft.com/office/powerpoint/2010/main" val="30986585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job description is like your</a:t>
            </a:r>
            <a:r>
              <a:rPr lang="en-US" baseline="0" dirty="0" smtClean="0"/>
              <a:t> road map</a:t>
            </a:r>
          </a:p>
          <a:p>
            <a:pPr defTabSz="914350">
              <a:defRPr/>
            </a:pPr>
            <a:r>
              <a:rPr lang="en-US" baseline="0" dirty="0" smtClean="0"/>
              <a:t>--If you have trouble finding a match, it might not be the best opportunity for you</a:t>
            </a:r>
          </a:p>
          <a:p>
            <a:pPr defTabSz="914350"/>
            <a:r>
              <a:rPr lang="en-US" baseline="0" dirty="0" smtClean="0"/>
              <a:t>--Use the same verbiage from the job description in your documents</a:t>
            </a:r>
            <a:endParaRPr lang="en-US" dirty="0" smtClean="0"/>
          </a:p>
        </p:txBody>
      </p:sp>
      <p:sp>
        <p:nvSpPr>
          <p:cNvPr id="4" name="Slide Number Placeholder 3"/>
          <p:cNvSpPr>
            <a:spLocks noGrp="1"/>
          </p:cNvSpPr>
          <p:nvPr>
            <p:ph type="sldNum" sz="quarter" idx="10"/>
          </p:nvPr>
        </p:nvSpPr>
        <p:spPr/>
        <p:txBody>
          <a:bodyPr/>
          <a:lstStyle/>
          <a:p>
            <a:fld id="{BCD21709-403A-478E-82B3-816658B9EA12}" type="slidenum">
              <a:rPr lang="en-US" smtClean="0"/>
              <a:t>14</a:t>
            </a:fld>
            <a:endParaRPr lang="en-US"/>
          </a:p>
        </p:txBody>
      </p:sp>
    </p:spTree>
    <p:extLst>
      <p:ext uri="{BB962C8B-B14F-4D97-AF65-F5344CB8AC3E}">
        <p14:creationId xmlns:p14="http://schemas.microsoft.com/office/powerpoint/2010/main" val="3180623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--Excerpt from an Events and Program Development internship with Conner Prairie posted on BLUE: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--First</a:t>
            </a:r>
            <a:r>
              <a:rPr lang="en-US" baseline="0" dirty="0" smtClean="0"/>
              <a:t> three lines are duties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--Last line are qualifications</a:t>
            </a:r>
            <a:endParaRPr lang="en-US" dirty="0" smtClean="0"/>
          </a:p>
        </p:txBody>
      </p:sp>
      <p:sp>
        <p:nvSpPr>
          <p:cNvPr id="4" name="Slide Number Placeholder 3"/>
          <p:cNvSpPr>
            <a:spLocks noGrp="1"/>
          </p:cNvSpPr>
          <p:nvPr>
            <p:ph type="sldNum" sz="quarter" idx="10"/>
          </p:nvPr>
        </p:nvSpPr>
        <p:spPr/>
        <p:txBody>
          <a:bodyPr/>
          <a:lstStyle/>
          <a:p>
            <a:fld id="{BCD21709-403A-478E-82B3-816658B9EA12}" type="slidenum">
              <a:rPr lang="en-US" smtClean="0"/>
              <a:t>15</a:t>
            </a:fld>
            <a:endParaRPr lang="en-US"/>
          </a:p>
        </p:txBody>
      </p:sp>
    </p:spTree>
    <p:extLst>
      <p:ext uri="{BB962C8B-B14F-4D97-AF65-F5344CB8AC3E}">
        <p14:creationId xmlns:p14="http://schemas.microsoft.com/office/powerpoint/2010/main" val="3268634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34340" marR="0" indent="-342900" algn="l" defTabSz="914400" rtl="0" eaLnBrk="1" fontAlgn="auto" latinLnBrk="0" hangingPunct="1">
              <a:lnSpc>
                <a:spcPct val="100000"/>
              </a:lnSpc>
              <a:spcBef>
                <a:spcPts val="0"/>
              </a:spcBef>
              <a:spcAft>
                <a:spcPts val="0"/>
              </a:spcAft>
              <a:buClrTx/>
              <a:buSzTx/>
              <a:buFontTx/>
              <a:buNone/>
              <a:tabLst/>
              <a:defRPr/>
            </a:pPr>
            <a:r>
              <a:rPr lang="en-US" dirty="0" smtClean="0"/>
              <a:t>--Incorporate your matching transferable skills into your resume and cover letter</a:t>
            </a:r>
          </a:p>
          <a:p>
            <a:pPr marL="91440" marR="0" indent="0" algn="l" defTabSz="914400" rtl="0" eaLnBrk="1" fontAlgn="auto" latinLnBrk="0" hangingPunct="1">
              <a:lnSpc>
                <a:spcPct val="100000"/>
              </a:lnSpc>
              <a:spcBef>
                <a:spcPts val="0"/>
              </a:spcBef>
              <a:spcAft>
                <a:spcPts val="0"/>
              </a:spcAft>
              <a:buClrTx/>
              <a:buSzTx/>
              <a:buFont typeface="Arial"/>
              <a:buNone/>
              <a:tabLst/>
              <a:defRPr/>
            </a:pPr>
            <a:r>
              <a:rPr lang="en-US" dirty="0" smtClean="0"/>
              <a:t>--Connect your transferable skills to the position to illustrate how you can help the organization</a:t>
            </a:r>
          </a:p>
          <a:p>
            <a:pPr marL="91440" marR="0" indent="0" algn="l" defTabSz="914400" rtl="0" eaLnBrk="1" fontAlgn="auto" latinLnBrk="0" hangingPunct="1">
              <a:lnSpc>
                <a:spcPct val="100000"/>
              </a:lnSpc>
              <a:spcBef>
                <a:spcPts val="0"/>
              </a:spcBef>
              <a:spcAft>
                <a:spcPts val="0"/>
              </a:spcAft>
              <a:buClrTx/>
              <a:buSzTx/>
              <a:buFont typeface="Arial"/>
              <a:buNone/>
              <a:tabLst/>
              <a:defRPr/>
            </a:pPr>
            <a:r>
              <a:rPr lang="en-US" dirty="0" smtClean="0"/>
              <a:t>--Use</a:t>
            </a:r>
            <a:r>
              <a:rPr lang="en-US" baseline="0" dirty="0" smtClean="0"/>
              <a:t> the same technique for other documents as well (cover letter, thank you letters, etc.)</a:t>
            </a:r>
            <a:endParaRPr lang="en-US" dirty="0" smtClean="0"/>
          </a:p>
        </p:txBody>
      </p:sp>
      <p:sp>
        <p:nvSpPr>
          <p:cNvPr id="4" name="Slide Number Placeholder 3"/>
          <p:cNvSpPr>
            <a:spLocks noGrp="1"/>
          </p:cNvSpPr>
          <p:nvPr>
            <p:ph type="sldNum" sz="quarter" idx="10"/>
          </p:nvPr>
        </p:nvSpPr>
        <p:spPr/>
        <p:txBody>
          <a:bodyPr/>
          <a:lstStyle/>
          <a:p>
            <a:fld id="{BCD21709-403A-478E-82B3-816658B9EA12}" type="slidenum">
              <a:rPr lang="en-US" smtClean="0"/>
              <a:t>16</a:t>
            </a:fld>
            <a:endParaRPr lang="en-US"/>
          </a:p>
        </p:txBody>
      </p:sp>
    </p:spTree>
    <p:extLst>
      <p:ext uri="{BB962C8B-B14F-4D97-AF65-F5344CB8AC3E}">
        <p14:creationId xmlns:p14="http://schemas.microsoft.com/office/powerpoint/2010/main" val="11740177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CD21709-403A-478E-82B3-816658B9EA12}" type="slidenum">
              <a:rPr lang="en-US" smtClean="0"/>
              <a:t>17</a:t>
            </a:fld>
            <a:endParaRPr lang="en-US"/>
          </a:p>
        </p:txBody>
      </p:sp>
    </p:spTree>
    <p:extLst>
      <p:ext uri="{BB962C8B-B14F-4D97-AF65-F5344CB8AC3E}">
        <p14:creationId xmlns:p14="http://schemas.microsoft.com/office/powerpoint/2010/main" val="2815408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F05A9D77-295C-4CDF-8833-FC847A6E92A3}" type="datetimeFigureOut">
              <a:rPr lang="en-US" smtClean="0"/>
              <a:t>5/27/2015</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231832AE-2B7A-496B-9142-1C9E11FFE375}" type="slidenum">
              <a:rPr lang="en-US" smtClean="0"/>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5A9D77-295C-4CDF-8833-FC847A6E92A3}" type="datetimeFigureOut">
              <a:rPr lang="en-US" smtClean="0"/>
              <a:t>5/27/2015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1832AE-2B7A-496B-9142-1C9E11FFE37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5A9D77-295C-4CDF-8833-FC847A6E92A3}" type="datetimeFigureOut">
              <a:rPr lang="en-US" smtClean="0"/>
              <a:t>5/27/2015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231832AE-2B7A-496B-9142-1C9E11FFE375}"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el og indholdsobjekt">
    <p:spTree>
      <p:nvGrpSpPr>
        <p:cNvPr id="1" name=""/>
        <p:cNvGrpSpPr/>
        <p:nvPr/>
      </p:nvGrpSpPr>
      <p:grpSpPr>
        <a:xfrm>
          <a:off x="0" y="0"/>
          <a:ext cx="0" cy="0"/>
          <a:chOff x="0" y="0"/>
          <a:chExt cx="0" cy="0"/>
        </a:xfrm>
      </p:grpSpPr>
      <p:grpSp>
        <p:nvGrpSpPr>
          <p:cNvPr id="5" name="Gruppe 14"/>
          <p:cNvGrpSpPr/>
          <p:nvPr userDrawn="1"/>
        </p:nvGrpSpPr>
        <p:grpSpPr>
          <a:xfrm>
            <a:off x="0" y="800100"/>
            <a:ext cx="9144000" cy="1224422"/>
            <a:chOff x="0" y="800100"/>
            <a:chExt cx="9144000" cy="1224422"/>
          </a:xfrm>
          <a:effectLst>
            <a:outerShdw blurRad="50800" dist="38100" dir="5400000" algn="t" rotWithShape="0">
              <a:prstClr val="black">
                <a:alpha val="40000"/>
              </a:prstClr>
            </a:outerShdw>
          </a:effectLst>
        </p:grpSpPr>
        <p:sp>
          <p:nvSpPr>
            <p:cNvPr id="6" name="Rektangel 2"/>
            <p:cNvSpPr>
              <a:spLocks noChangeArrowheads="1"/>
            </p:cNvSpPr>
            <p:nvPr/>
          </p:nvSpPr>
          <p:spPr bwMode="auto">
            <a:xfrm>
              <a:off x="0" y="800100"/>
              <a:ext cx="9144000" cy="1224000"/>
            </a:xfrm>
            <a:prstGeom prst="rect">
              <a:avLst/>
            </a:prstGeom>
            <a:gradFill flip="none" rotWithShape="1">
              <a:gsLst>
                <a:gs pos="89000">
                  <a:srgbClr val="C00000"/>
                </a:gs>
                <a:gs pos="20000">
                  <a:srgbClr val="F50736"/>
                </a:gs>
                <a:gs pos="11000">
                  <a:srgbClr val="F50736"/>
                </a:gs>
              </a:gsLst>
              <a:lin ang="135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indent="-342900" algn="ctr">
                <a:buFont typeface="+mj-lt"/>
                <a:buAutoNum type="arabicPeriod"/>
                <a:defRPr/>
              </a:pPr>
              <a:endParaRPr lang="da-DK" noProof="1">
                <a:solidFill>
                  <a:srgbClr val="FFFFFF"/>
                </a:solidFill>
                <a:latin typeface="Arial" pitchFamily="34" charset="0"/>
              </a:endParaRPr>
            </a:p>
          </p:txBody>
        </p:sp>
        <p:pic>
          <p:nvPicPr>
            <p:cNvPr id="7" name="Billede 3" descr="dreamstime_Handshake.jpg"/>
            <p:cNvPicPr>
              <a:picLocks noChangeAspect="1"/>
            </p:cNvPicPr>
            <p:nvPr/>
          </p:nvPicPr>
          <p:blipFill>
            <a:blip r:embed="rId2" cstate="print"/>
            <a:srcRect/>
            <a:stretch>
              <a:fillRect/>
            </a:stretch>
          </p:blipFill>
          <p:spPr>
            <a:xfrm>
              <a:off x="7334250" y="800100"/>
              <a:ext cx="1809750" cy="1224422"/>
            </a:xfrm>
            <a:prstGeom prst="rect">
              <a:avLst/>
            </a:prstGeom>
          </p:spPr>
        </p:pic>
      </p:grpSp>
      <p:sp>
        <p:nvSpPr>
          <p:cNvPr id="3" name="Pladsholder til indhold 2"/>
          <p:cNvSpPr>
            <a:spLocks noGrp="1"/>
          </p:cNvSpPr>
          <p:nvPr>
            <p:ph idx="1"/>
          </p:nvPr>
        </p:nvSpPr>
        <p:spPr>
          <a:xfrm>
            <a:off x="457200" y="2298700"/>
            <a:ext cx="8229600" cy="3827463"/>
          </a:xfrm>
          <a:prstGeom prst="rect">
            <a:avLst/>
          </a:prstGeom>
        </p:spPr>
        <p:txBody>
          <a:bodyPr/>
          <a:lstStyle>
            <a:lvl1pPr>
              <a:defRPr>
                <a:solidFill>
                  <a:srgbClr val="000000"/>
                </a:solidFill>
                <a:latin typeface="Arial" pitchFamily="34" charset="0"/>
              </a:defRPr>
            </a:lvl1pPr>
            <a:lvl2pPr>
              <a:defRPr>
                <a:solidFill>
                  <a:srgbClr val="000000"/>
                </a:solidFill>
                <a:latin typeface="Arial" pitchFamily="34" charset="0"/>
              </a:defRPr>
            </a:lvl2pPr>
            <a:lvl3pPr>
              <a:defRPr>
                <a:solidFill>
                  <a:srgbClr val="000000"/>
                </a:solidFill>
                <a:latin typeface="Arial" pitchFamily="34" charset="0"/>
              </a:defRPr>
            </a:lvl3pPr>
            <a:lvl4pPr>
              <a:defRPr>
                <a:solidFill>
                  <a:srgbClr val="000000"/>
                </a:solidFill>
                <a:latin typeface="Arial" pitchFamily="34" charset="0"/>
              </a:defRPr>
            </a:lvl4pPr>
            <a:lvl5pPr>
              <a:defRPr>
                <a:solidFill>
                  <a:srgbClr val="000000"/>
                </a:solidFill>
                <a:latin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dirty="0"/>
          </a:p>
        </p:txBody>
      </p:sp>
      <p:sp>
        <p:nvSpPr>
          <p:cNvPr id="10" name="Titel 1"/>
          <p:cNvSpPr>
            <a:spLocks noGrp="1"/>
          </p:cNvSpPr>
          <p:nvPr>
            <p:ph type="title"/>
          </p:nvPr>
        </p:nvSpPr>
        <p:spPr>
          <a:xfrm>
            <a:off x="177800" y="833438"/>
            <a:ext cx="4584700" cy="563562"/>
          </a:xfrm>
          <a:prstGeom prst="rect">
            <a:avLst/>
          </a:prstGeom>
        </p:spPr>
        <p:txBody>
          <a:bodyPr/>
          <a:lstStyle>
            <a:lvl1pPr algn="l">
              <a:defRPr sz="3200">
                <a:latin typeface="Arial" pitchFamily="34" charset="0"/>
              </a:defRPr>
            </a:lvl1pPr>
          </a:lstStyle>
          <a:p>
            <a:r>
              <a:rPr lang="en-US" smtClean="0"/>
              <a:t>Click to edit Master title style</a:t>
            </a:r>
            <a:endParaRPr lang="da-DK" dirty="0"/>
          </a:p>
        </p:txBody>
      </p:sp>
      <p:sp>
        <p:nvSpPr>
          <p:cNvPr id="11" name="Pladsholder til tekst 2"/>
          <p:cNvSpPr>
            <a:spLocks noGrp="1"/>
          </p:cNvSpPr>
          <p:nvPr>
            <p:ph type="body" idx="13"/>
          </p:nvPr>
        </p:nvSpPr>
        <p:spPr>
          <a:xfrm>
            <a:off x="177800" y="1447801"/>
            <a:ext cx="6489700" cy="358774"/>
          </a:xfrm>
          <a:prstGeom prst="rect">
            <a:avLst/>
          </a:prstGeom>
        </p:spPr>
        <p:txBody>
          <a:bodyPr anchor="b"/>
          <a:lstStyle>
            <a:lvl1pPr marL="0" indent="0">
              <a:buNone/>
              <a:defRPr sz="2400" b="1">
                <a:latin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Pladsholder til dato 3"/>
          <p:cNvSpPr>
            <a:spLocks noGrp="1"/>
          </p:cNvSpPr>
          <p:nvPr userDrawn="1">
            <p:ph type="dt" sz="half" idx="14"/>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latin typeface="Arial" charset="0"/>
                <a:ea typeface="ＭＳ Ｐゴシック" pitchFamily="-97" charset="-128"/>
                <a:cs typeface="+mn-cs"/>
              </a:defRPr>
            </a:lvl1pPr>
          </a:lstStyle>
          <a:p>
            <a:pPr>
              <a:defRPr/>
            </a:pPr>
            <a:r>
              <a:rPr lang="da-DK"/>
              <a:t>Your footnote</a:t>
            </a:r>
          </a:p>
        </p:txBody>
      </p:sp>
      <p:sp>
        <p:nvSpPr>
          <p:cNvPr id="9" name="Pladsholder til diasnummer 5"/>
          <p:cNvSpPr>
            <a:spLocks noGrp="1"/>
          </p:cNvSpPr>
          <p:nvPr userDrawn="1">
            <p:ph type="sldNum" sz="quarter" idx="15"/>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latin typeface="Arial" charset="0"/>
                <a:ea typeface="ＭＳ Ｐゴシック" pitchFamily="-97" charset="-128"/>
                <a:cs typeface="+mn-cs"/>
              </a:defRPr>
            </a:lvl1pPr>
          </a:lstStyle>
          <a:p>
            <a:pPr>
              <a:defRPr/>
            </a:pPr>
            <a:r>
              <a:rPr lang="da-DK"/>
              <a:t>Your Logo</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5A9D77-295C-4CDF-8833-FC847A6E92A3}" type="datetimeFigureOut">
              <a:rPr lang="en-US" smtClean="0"/>
              <a:t>5/27/2015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1832AE-2B7A-496B-9142-1C9E11FFE375}"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F05A9D77-295C-4CDF-8833-FC847A6E92A3}" type="datetimeFigureOut">
              <a:rPr lang="en-US" smtClean="0"/>
              <a:t>5/27/2015</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231832AE-2B7A-496B-9142-1C9E11FFE375}"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05A9D77-295C-4CDF-8833-FC847A6E92A3}" type="datetimeFigureOut">
              <a:rPr lang="en-US" smtClean="0"/>
              <a:t>5/27/2015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1832AE-2B7A-496B-9142-1C9E11FFE375}"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5A9D77-295C-4CDF-8833-FC847A6E92A3}" type="datetimeFigureOut">
              <a:rPr lang="en-US" smtClean="0"/>
              <a:t>5/27/2015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1832AE-2B7A-496B-9142-1C9E11FFE375}"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05A9D77-295C-4CDF-8833-FC847A6E92A3}" type="datetimeFigureOut">
              <a:rPr lang="en-US" smtClean="0"/>
              <a:t>5/27/2015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1832AE-2B7A-496B-9142-1C9E11FFE375}"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F05A9D77-295C-4CDF-8833-FC847A6E92A3}" type="datetimeFigureOut">
              <a:rPr lang="en-US" smtClean="0"/>
              <a:t>5/27/2015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1832AE-2B7A-496B-9142-1C9E11FFE37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5A9D77-295C-4CDF-8833-FC847A6E92A3}" type="datetimeFigureOut">
              <a:rPr lang="en-US" smtClean="0"/>
              <a:t>5/27/2015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231832AE-2B7A-496B-9142-1C9E11FFE375}" type="slidenum">
              <a:rPr lang="en-US" smtClean="0"/>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5A9D77-295C-4CDF-8833-FC847A6E92A3}" type="datetimeFigureOut">
              <a:rPr lang="en-US" smtClean="0"/>
              <a:t>5/27/2015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1832AE-2B7A-496B-9142-1C9E11FFE375}" type="slidenum">
              <a:rPr lang="en-US" smtClean="0"/>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F05A9D77-295C-4CDF-8833-FC847A6E92A3}" type="datetimeFigureOut">
              <a:rPr lang="en-US" smtClean="0"/>
              <a:t>5/27/2015</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231832AE-2B7A-496B-9142-1C9E11FFE37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927" r:id="rId1"/>
    <p:sldLayoutId id="2147483928" r:id="rId2"/>
    <p:sldLayoutId id="2147483929" r:id="rId3"/>
    <p:sldLayoutId id="2147483930" r:id="rId4"/>
    <p:sldLayoutId id="2147483931" r:id="rId5"/>
    <p:sldLayoutId id="2147483932" r:id="rId6"/>
    <p:sldLayoutId id="2147483933" r:id="rId7"/>
    <p:sldLayoutId id="2147483934" r:id="rId8"/>
    <p:sldLayoutId id="2147483935" r:id="rId9"/>
    <p:sldLayoutId id="2147483936" r:id="rId10"/>
    <p:sldLayoutId id="2147483937" r:id="rId11"/>
    <p:sldLayoutId id="2147483660" r:id="rId12"/>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butler.edu/ics/students-alumni/internship-job-search-resources" TargetMode="Externa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10400" y="1828800"/>
            <a:ext cx="2133600" cy="2362200"/>
          </a:xfrm>
        </p:spPr>
        <p:txBody>
          <a:bodyPr>
            <a:normAutofit/>
          </a:bodyPr>
          <a:lstStyle/>
          <a:p>
            <a:pPr>
              <a:spcAft>
                <a:spcPts val="1200"/>
              </a:spcAft>
              <a:buClr>
                <a:schemeClr val="bg1"/>
              </a:buClr>
            </a:pPr>
            <a:r>
              <a:rPr lang="en-US" sz="1400" dirty="0" smtClean="0"/>
              <a:t>In writing and verbally</a:t>
            </a:r>
          </a:p>
          <a:p>
            <a:pPr>
              <a:spcAft>
                <a:spcPts val="1200"/>
              </a:spcAft>
              <a:buClr>
                <a:schemeClr val="bg1"/>
              </a:buClr>
            </a:pPr>
            <a:r>
              <a:rPr lang="en-US" sz="1400" dirty="0" smtClean="0"/>
              <a:t>Summer Fusion 2015</a:t>
            </a:r>
          </a:p>
        </p:txBody>
      </p:sp>
      <p:sp>
        <p:nvSpPr>
          <p:cNvPr id="2" name="Title 1"/>
          <p:cNvSpPr>
            <a:spLocks noGrp="1"/>
          </p:cNvSpPr>
          <p:nvPr>
            <p:ph type="title"/>
          </p:nvPr>
        </p:nvSpPr>
        <p:spPr>
          <a:xfrm>
            <a:off x="152400" y="2052960"/>
            <a:ext cx="6705600" cy="1828800"/>
          </a:xfrm>
        </p:spPr>
        <p:txBody>
          <a:bodyPr>
            <a:normAutofit/>
          </a:bodyPr>
          <a:lstStyle/>
          <a:p>
            <a:r>
              <a:rPr lang="en-US" sz="3600" dirty="0" smtClean="0"/>
              <a:t>Representing yourself to employers</a:t>
            </a:r>
            <a:endParaRPr lang="en-US" sz="3600" dirty="0"/>
          </a:p>
        </p:txBody>
      </p:sp>
    </p:spTree>
    <p:extLst>
      <p:ext uri="{BB962C8B-B14F-4D97-AF65-F5344CB8AC3E}">
        <p14:creationId xmlns:p14="http://schemas.microsoft.com/office/powerpoint/2010/main" val="25966102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p:txBody>
          <a:bodyPr/>
          <a:lstStyle/>
          <a:p>
            <a:pPr marL="365760" lvl="1" indent="0">
              <a:buNone/>
            </a:pPr>
            <a:endParaRPr lang="en-US" dirty="0" smtClean="0"/>
          </a:p>
          <a:p>
            <a:pPr lvl="1"/>
            <a:r>
              <a:rPr lang="en-US" dirty="0" smtClean="0"/>
              <a:t>Courses/labs</a:t>
            </a:r>
            <a:endParaRPr lang="en-US" dirty="0"/>
          </a:p>
          <a:p>
            <a:pPr lvl="1"/>
            <a:r>
              <a:rPr lang="en-US" dirty="0"/>
              <a:t>Student organizations</a:t>
            </a:r>
          </a:p>
          <a:p>
            <a:pPr lvl="1"/>
            <a:r>
              <a:rPr lang="en-US" dirty="0" smtClean="0"/>
              <a:t>Internships</a:t>
            </a:r>
          </a:p>
          <a:p>
            <a:pPr lvl="1"/>
            <a:r>
              <a:rPr lang="en-US" dirty="0" smtClean="0"/>
              <a:t>Leadership positions</a:t>
            </a:r>
            <a:endParaRPr lang="en-US" dirty="0"/>
          </a:p>
          <a:p>
            <a:pPr lvl="1"/>
            <a:r>
              <a:rPr lang="en-US" dirty="0"/>
              <a:t>On-campus jobs</a:t>
            </a:r>
          </a:p>
          <a:p>
            <a:pPr lvl="1"/>
            <a:r>
              <a:rPr lang="en-US" dirty="0"/>
              <a:t>Volunteer </a:t>
            </a:r>
            <a:r>
              <a:rPr lang="en-US" dirty="0" smtClean="0"/>
              <a:t>work</a:t>
            </a:r>
          </a:p>
        </p:txBody>
      </p:sp>
      <p:sp>
        <p:nvSpPr>
          <p:cNvPr id="6" name="Content Placeholder 5"/>
          <p:cNvSpPr>
            <a:spLocks noGrp="1"/>
          </p:cNvSpPr>
          <p:nvPr>
            <p:ph sz="half" idx="2"/>
          </p:nvPr>
        </p:nvSpPr>
        <p:spPr/>
        <p:txBody>
          <a:bodyPr/>
          <a:lstStyle/>
          <a:p>
            <a:pPr marL="365760" lvl="1" indent="0">
              <a:buNone/>
            </a:pPr>
            <a:endParaRPr lang="en-US" sz="2800" dirty="0"/>
          </a:p>
          <a:p>
            <a:pPr lvl="1"/>
            <a:r>
              <a:rPr lang="en-US" dirty="0" smtClean="0"/>
              <a:t>Class assignments</a:t>
            </a:r>
          </a:p>
          <a:p>
            <a:pPr lvl="1"/>
            <a:r>
              <a:rPr lang="en-US" dirty="0" smtClean="0"/>
              <a:t>Group </a:t>
            </a:r>
            <a:r>
              <a:rPr lang="en-US" dirty="0"/>
              <a:t>projects</a:t>
            </a:r>
          </a:p>
          <a:p>
            <a:pPr lvl="1"/>
            <a:r>
              <a:rPr lang="en-US" dirty="0" smtClean="0"/>
              <a:t>Papers</a:t>
            </a:r>
          </a:p>
          <a:p>
            <a:pPr lvl="1"/>
            <a:r>
              <a:rPr lang="en-US" dirty="0" smtClean="0"/>
              <a:t>Research projects</a:t>
            </a:r>
            <a:endParaRPr lang="en-US" dirty="0"/>
          </a:p>
          <a:p>
            <a:pPr lvl="1"/>
            <a:r>
              <a:rPr lang="en-US" dirty="0" smtClean="0"/>
              <a:t>Special work tasks</a:t>
            </a:r>
          </a:p>
          <a:p>
            <a:pPr lvl="1"/>
            <a:r>
              <a:rPr lang="en-US" dirty="0" smtClean="0"/>
              <a:t>Presentations</a:t>
            </a:r>
          </a:p>
        </p:txBody>
      </p:sp>
      <p:sp>
        <p:nvSpPr>
          <p:cNvPr id="4" name="Title 3"/>
          <p:cNvSpPr>
            <a:spLocks noGrp="1"/>
          </p:cNvSpPr>
          <p:nvPr>
            <p:ph type="title"/>
          </p:nvPr>
        </p:nvSpPr>
        <p:spPr/>
        <p:txBody>
          <a:bodyPr/>
          <a:lstStyle/>
          <a:p>
            <a:r>
              <a:rPr lang="en-US" dirty="0" smtClean="0"/>
              <a:t>Identify Your experiences from…</a:t>
            </a:r>
            <a:endParaRPr lang="en-US" dirty="0"/>
          </a:p>
        </p:txBody>
      </p:sp>
    </p:spTree>
    <p:extLst>
      <p:ext uri="{BB962C8B-B14F-4D97-AF65-F5344CB8AC3E}">
        <p14:creationId xmlns:p14="http://schemas.microsoft.com/office/powerpoint/2010/main" val="30861632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381990" y="1981200"/>
            <a:ext cx="4040188" cy="639762"/>
          </a:xfrm>
        </p:spPr>
        <p:txBody>
          <a:bodyPr/>
          <a:lstStyle/>
          <a:p>
            <a:r>
              <a:rPr lang="en-US" dirty="0"/>
              <a:t>As the ICS </a:t>
            </a:r>
            <a:r>
              <a:rPr lang="en-US" dirty="0" smtClean="0"/>
              <a:t>Intern I…</a:t>
            </a:r>
            <a:endParaRPr lang="en-US" dirty="0"/>
          </a:p>
        </p:txBody>
      </p:sp>
      <p:sp>
        <p:nvSpPr>
          <p:cNvPr id="2" name="Content Placeholder 1"/>
          <p:cNvSpPr>
            <a:spLocks noGrp="1"/>
          </p:cNvSpPr>
          <p:nvPr>
            <p:ph sz="half" idx="2"/>
          </p:nvPr>
        </p:nvSpPr>
        <p:spPr>
          <a:xfrm>
            <a:off x="381990" y="2911857"/>
            <a:ext cx="4040188" cy="3687763"/>
          </a:xfrm>
        </p:spPr>
        <p:txBody>
          <a:bodyPr/>
          <a:lstStyle/>
          <a:p>
            <a:r>
              <a:rPr lang="en-US" dirty="0" smtClean="0"/>
              <a:t>Lead the Student Advisory Board</a:t>
            </a:r>
          </a:p>
          <a:p>
            <a:r>
              <a:rPr lang="en-US" dirty="0" smtClean="0"/>
              <a:t>Attend staff meetings</a:t>
            </a:r>
          </a:p>
          <a:p>
            <a:r>
              <a:rPr lang="en-US" dirty="0" smtClean="0"/>
              <a:t>Assist with internship tracking</a:t>
            </a:r>
          </a:p>
          <a:p>
            <a:r>
              <a:rPr lang="en-US" dirty="0" smtClean="0"/>
              <a:t>Run social media sites</a:t>
            </a:r>
          </a:p>
          <a:p>
            <a:r>
              <a:rPr lang="en-US" dirty="0" smtClean="0"/>
              <a:t>Etc., etc.</a:t>
            </a:r>
            <a:endParaRPr lang="en-US" dirty="0"/>
          </a:p>
        </p:txBody>
      </p:sp>
      <p:sp>
        <p:nvSpPr>
          <p:cNvPr id="6" name="Text Placeholder 5"/>
          <p:cNvSpPr>
            <a:spLocks noGrp="1"/>
          </p:cNvSpPr>
          <p:nvPr>
            <p:ph type="body" sz="quarter" idx="3"/>
          </p:nvPr>
        </p:nvSpPr>
        <p:spPr>
          <a:xfrm>
            <a:off x="4569815" y="1981200"/>
            <a:ext cx="4041775" cy="639762"/>
          </a:xfrm>
        </p:spPr>
        <p:txBody>
          <a:bodyPr>
            <a:normAutofit fontScale="92500" lnSpcReduction="20000"/>
          </a:bodyPr>
          <a:lstStyle/>
          <a:p>
            <a:r>
              <a:rPr lang="en-US" dirty="0" smtClean="0"/>
              <a:t>As Events Chair for my student organization I…</a:t>
            </a:r>
            <a:endParaRPr lang="en-US" dirty="0"/>
          </a:p>
        </p:txBody>
      </p:sp>
      <p:sp>
        <p:nvSpPr>
          <p:cNvPr id="7" name="Content Placeholder 6"/>
          <p:cNvSpPr>
            <a:spLocks noGrp="1"/>
          </p:cNvSpPr>
          <p:nvPr>
            <p:ph sz="quarter" idx="4"/>
          </p:nvPr>
        </p:nvSpPr>
        <p:spPr>
          <a:xfrm>
            <a:off x="4569814" y="2908419"/>
            <a:ext cx="4041775" cy="3687763"/>
          </a:xfrm>
        </p:spPr>
        <p:txBody>
          <a:bodyPr/>
          <a:lstStyle/>
          <a:p>
            <a:r>
              <a:rPr lang="en-US" dirty="0" smtClean="0"/>
              <a:t>Manage the budget</a:t>
            </a:r>
          </a:p>
          <a:p>
            <a:r>
              <a:rPr lang="en-US" dirty="0" smtClean="0"/>
              <a:t>Plan events</a:t>
            </a:r>
          </a:p>
          <a:p>
            <a:r>
              <a:rPr lang="en-US" dirty="0" smtClean="0"/>
              <a:t>Talk to vendors</a:t>
            </a:r>
          </a:p>
          <a:p>
            <a:r>
              <a:rPr lang="en-US" dirty="0" smtClean="0"/>
              <a:t>Lead team of volunteers</a:t>
            </a:r>
          </a:p>
          <a:p>
            <a:r>
              <a:rPr lang="en-US" dirty="0" smtClean="0"/>
              <a:t>Etc., etc.</a:t>
            </a:r>
            <a:endParaRPr lang="en-US" dirty="0"/>
          </a:p>
        </p:txBody>
      </p:sp>
      <p:sp>
        <p:nvSpPr>
          <p:cNvPr id="4" name="Title 3"/>
          <p:cNvSpPr>
            <a:spLocks noGrp="1"/>
          </p:cNvSpPr>
          <p:nvPr>
            <p:ph type="title"/>
          </p:nvPr>
        </p:nvSpPr>
        <p:spPr/>
        <p:txBody>
          <a:bodyPr/>
          <a:lstStyle/>
          <a:p>
            <a:r>
              <a:rPr lang="en-US" dirty="0" smtClean="0"/>
              <a:t>inventory everything you did</a:t>
            </a:r>
            <a:endParaRPr lang="en-US" dirty="0"/>
          </a:p>
        </p:txBody>
      </p:sp>
    </p:spTree>
    <p:extLst>
      <p:ext uri="{BB962C8B-B14F-4D97-AF65-F5344CB8AC3E}">
        <p14:creationId xmlns:p14="http://schemas.microsoft.com/office/powerpoint/2010/main" val="22773669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3794969088"/>
              </p:ext>
            </p:extLst>
          </p:nvPr>
        </p:nvGraphicFramePr>
        <p:xfrm>
          <a:off x="381000" y="1719262"/>
          <a:ext cx="8407400" cy="48339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le 5"/>
          <p:cNvSpPr>
            <a:spLocks noGrp="1"/>
          </p:cNvSpPr>
          <p:nvPr>
            <p:ph type="title"/>
          </p:nvPr>
        </p:nvSpPr>
        <p:spPr/>
        <p:txBody>
          <a:bodyPr/>
          <a:lstStyle/>
          <a:p>
            <a:r>
              <a:rPr lang="en-US" dirty="0" smtClean="0"/>
              <a:t>Integrate accomplishments</a:t>
            </a:r>
            <a:endParaRPr lang="en-US" dirty="0"/>
          </a:p>
        </p:txBody>
      </p:sp>
    </p:spTree>
    <p:extLst>
      <p:ext uri="{BB962C8B-B14F-4D97-AF65-F5344CB8AC3E}">
        <p14:creationId xmlns:p14="http://schemas.microsoft.com/office/powerpoint/2010/main" val="2539107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7115E0A7-AF07-4C33-B304-C9EDFFF637F9}"/>
                                            </p:graphicEl>
                                          </p:spTgt>
                                        </p:tgtEl>
                                        <p:attrNameLst>
                                          <p:attrName>style.visibility</p:attrName>
                                        </p:attrNameLst>
                                      </p:cBhvr>
                                      <p:to>
                                        <p:strVal val="visible"/>
                                      </p:to>
                                    </p:set>
                                    <p:animEffect transition="in" filter="fade">
                                      <p:cBhvr>
                                        <p:cTn id="7" dur="500"/>
                                        <p:tgtEl>
                                          <p:spTgt spid="8">
                                            <p:graphicEl>
                                              <a:dgm id="{7115E0A7-AF07-4C33-B304-C9EDFFF637F9}"/>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graphicEl>
                                              <a:dgm id="{DE9F6148-B465-476B-8BAB-FBE37A1B7680}"/>
                                            </p:graphicEl>
                                          </p:spTgt>
                                        </p:tgtEl>
                                        <p:attrNameLst>
                                          <p:attrName>style.visibility</p:attrName>
                                        </p:attrNameLst>
                                      </p:cBhvr>
                                      <p:to>
                                        <p:strVal val="visible"/>
                                      </p:to>
                                    </p:set>
                                    <p:animEffect transition="in" filter="fade">
                                      <p:cBhvr>
                                        <p:cTn id="10" dur="500"/>
                                        <p:tgtEl>
                                          <p:spTgt spid="8">
                                            <p:graphicEl>
                                              <a:dgm id="{DE9F6148-B465-476B-8BAB-FBE37A1B7680}"/>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graphicEl>
                                              <a:dgm id="{03F5AD62-5FE4-4CF4-99FC-752A3CDD9EC8}"/>
                                            </p:graphicEl>
                                          </p:spTgt>
                                        </p:tgtEl>
                                        <p:attrNameLst>
                                          <p:attrName>style.visibility</p:attrName>
                                        </p:attrNameLst>
                                      </p:cBhvr>
                                      <p:to>
                                        <p:strVal val="visible"/>
                                      </p:to>
                                    </p:set>
                                    <p:animEffect transition="in" filter="fade">
                                      <p:cBhvr>
                                        <p:cTn id="15" dur="500"/>
                                        <p:tgtEl>
                                          <p:spTgt spid="8">
                                            <p:graphicEl>
                                              <a:dgm id="{03F5AD62-5FE4-4CF4-99FC-752A3CDD9EC8}"/>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graphicEl>
                                              <a:dgm id="{C24E8E73-995C-4B3B-A5E6-5D213646BF90}"/>
                                            </p:graphicEl>
                                          </p:spTgt>
                                        </p:tgtEl>
                                        <p:attrNameLst>
                                          <p:attrName>style.visibility</p:attrName>
                                        </p:attrNameLst>
                                      </p:cBhvr>
                                      <p:to>
                                        <p:strVal val="visible"/>
                                      </p:to>
                                    </p:set>
                                    <p:animEffect transition="in" filter="fade">
                                      <p:cBhvr>
                                        <p:cTn id="18" dur="500"/>
                                        <p:tgtEl>
                                          <p:spTgt spid="8">
                                            <p:graphicEl>
                                              <a:dgm id="{C24E8E73-995C-4B3B-A5E6-5D213646BF90}"/>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8">
                                            <p:graphicEl>
                                              <a:dgm id="{2E7F70A2-6A19-445E-95A3-BCE50B4C0021}"/>
                                            </p:graphicEl>
                                          </p:spTgt>
                                        </p:tgtEl>
                                        <p:attrNameLst>
                                          <p:attrName>style.visibility</p:attrName>
                                        </p:attrNameLst>
                                      </p:cBhvr>
                                      <p:to>
                                        <p:strVal val="visible"/>
                                      </p:to>
                                    </p:set>
                                    <p:animEffect transition="in" filter="fade">
                                      <p:cBhvr>
                                        <p:cTn id="23" dur="500"/>
                                        <p:tgtEl>
                                          <p:spTgt spid="8">
                                            <p:graphicEl>
                                              <a:dgm id="{2E7F70A2-6A19-445E-95A3-BCE50B4C0021}"/>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8">
                                            <p:graphicEl>
                                              <a:dgm id="{60A87A16-BB92-4FDF-ADDE-3E10D94F86DE}"/>
                                            </p:graphicEl>
                                          </p:spTgt>
                                        </p:tgtEl>
                                        <p:attrNameLst>
                                          <p:attrName>style.visibility</p:attrName>
                                        </p:attrNameLst>
                                      </p:cBhvr>
                                      <p:to>
                                        <p:strVal val="visible"/>
                                      </p:to>
                                    </p:set>
                                    <p:animEffect transition="in" filter="fade">
                                      <p:cBhvr>
                                        <p:cTn id="26" dur="500"/>
                                        <p:tgtEl>
                                          <p:spTgt spid="8">
                                            <p:graphicEl>
                                              <a:dgm id="{60A87A16-BB92-4FDF-ADDE-3E10D94F86D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uiExpand="1">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830448473"/>
              </p:ext>
            </p:extLst>
          </p:nvPr>
        </p:nvGraphicFramePr>
        <p:xfrm>
          <a:off x="381000" y="1719262"/>
          <a:ext cx="8407400" cy="48339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en-US" dirty="0" smtClean="0"/>
              <a:t>Finished bullet Points</a:t>
            </a:r>
            <a:endParaRPr lang="en-US" dirty="0"/>
          </a:p>
        </p:txBody>
      </p:sp>
    </p:spTree>
    <p:extLst>
      <p:ext uri="{BB962C8B-B14F-4D97-AF65-F5344CB8AC3E}">
        <p14:creationId xmlns:p14="http://schemas.microsoft.com/office/powerpoint/2010/main" val="39401672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089787552"/>
              </p:ext>
            </p:extLst>
          </p:nvPr>
        </p:nvGraphicFramePr>
        <p:xfrm>
          <a:off x="381000" y="1733374"/>
          <a:ext cx="8407400" cy="48198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a:xfrm>
            <a:off x="457200" y="228600"/>
            <a:ext cx="8229600" cy="1143000"/>
          </a:xfrm>
        </p:spPr>
        <p:txBody>
          <a:bodyPr>
            <a:normAutofit/>
          </a:bodyPr>
          <a:lstStyle/>
          <a:p>
            <a:r>
              <a:rPr lang="en-US" dirty="0" smtClean="0"/>
              <a:t>Tailoring is key</a:t>
            </a:r>
            <a:endParaRPr lang="en-US" dirty="0"/>
          </a:p>
        </p:txBody>
      </p:sp>
    </p:spTree>
    <p:extLst>
      <p:ext uri="{BB962C8B-B14F-4D97-AF65-F5344CB8AC3E}">
        <p14:creationId xmlns:p14="http://schemas.microsoft.com/office/powerpoint/2010/main" val="12010302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676400"/>
            <a:ext cx="8407893" cy="4876799"/>
          </a:xfrm>
        </p:spPr>
        <p:txBody>
          <a:bodyPr>
            <a:normAutofit fontScale="92500" lnSpcReduction="10000"/>
          </a:bodyPr>
          <a:lstStyle/>
          <a:p>
            <a:pPr lvl="1"/>
            <a:r>
              <a:rPr lang="en-US" dirty="0" smtClean="0"/>
              <a:t>Research </a:t>
            </a:r>
            <a:r>
              <a:rPr lang="en-US" dirty="0"/>
              <a:t>programs and potential vendors</a:t>
            </a:r>
          </a:p>
          <a:p>
            <a:pPr lvl="1"/>
            <a:r>
              <a:rPr lang="en-US" dirty="0"/>
              <a:t>Prepare post-event summaries</a:t>
            </a:r>
          </a:p>
          <a:p>
            <a:pPr lvl="1"/>
            <a:r>
              <a:rPr lang="en-US" dirty="0"/>
              <a:t>Serve as crew leaders for set-up/tear-down of </a:t>
            </a:r>
            <a:r>
              <a:rPr lang="en-US" dirty="0" smtClean="0"/>
              <a:t>events</a:t>
            </a:r>
          </a:p>
          <a:p>
            <a:pPr lvl="1"/>
            <a:r>
              <a:rPr lang="en-US" dirty="0" smtClean="0"/>
              <a:t>Articulate</a:t>
            </a:r>
            <a:r>
              <a:rPr lang="en-US" dirty="0"/>
              <a:t>, organized, detail-oriented, self-starter, creative </a:t>
            </a:r>
            <a:br>
              <a:rPr lang="en-US" dirty="0"/>
            </a:br>
            <a:endParaRPr lang="en-US" dirty="0" smtClean="0"/>
          </a:p>
          <a:p>
            <a:pPr marL="45720" indent="0" algn="ctr">
              <a:buNone/>
            </a:pPr>
            <a:r>
              <a:rPr lang="en-US" i="1" dirty="0" smtClean="0"/>
              <a:t>What are the transferable skills?</a:t>
            </a:r>
          </a:p>
          <a:p>
            <a:pPr marL="45720" indent="0" algn="ctr">
              <a:buNone/>
            </a:pPr>
            <a:endParaRPr lang="en-US" i="1" dirty="0" smtClean="0"/>
          </a:p>
          <a:p>
            <a:pPr lvl="1"/>
            <a:r>
              <a:rPr lang="en-US" dirty="0" smtClean="0"/>
              <a:t>Research/information gathering</a:t>
            </a:r>
            <a:endParaRPr lang="en-US" dirty="0"/>
          </a:p>
          <a:p>
            <a:pPr lvl="1"/>
            <a:r>
              <a:rPr lang="en-US" dirty="0" smtClean="0"/>
              <a:t>Written communication</a:t>
            </a:r>
            <a:endParaRPr lang="en-US" dirty="0"/>
          </a:p>
          <a:p>
            <a:pPr lvl="1"/>
            <a:r>
              <a:rPr lang="en-US" dirty="0" smtClean="0"/>
              <a:t>Leadership</a:t>
            </a:r>
          </a:p>
          <a:p>
            <a:pPr lvl="1"/>
            <a:r>
              <a:rPr lang="en-US" dirty="0" smtClean="0"/>
              <a:t>Teamwork</a:t>
            </a:r>
          </a:p>
          <a:p>
            <a:pPr lvl="1"/>
            <a:r>
              <a:rPr lang="en-US" dirty="0" smtClean="0"/>
              <a:t>Verbal communication</a:t>
            </a:r>
          </a:p>
          <a:p>
            <a:pPr lvl="1"/>
            <a:r>
              <a:rPr lang="en-US" dirty="0" smtClean="0"/>
              <a:t>Organization</a:t>
            </a:r>
          </a:p>
          <a:p>
            <a:pPr lvl="1"/>
            <a:r>
              <a:rPr lang="en-US" dirty="0" smtClean="0"/>
              <a:t>Detail-oriented</a:t>
            </a:r>
          </a:p>
          <a:p>
            <a:pPr lvl="1"/>
            <a:r>
              <a:rPr lang="en-US" dirty="0" smtClean="0"/>
              <a:t>Motivated</a:t>
            </a:r>
          </a:p>
          <a:p>
            <a:pPr lvl="1"/>
            <a:r>
              <a:rPr lang="en-US" dirty="0" smtClean="0"/>
              <a:t>Creative</a:t>
            </a:r>
            <a:endParaRPr lang="en-US" dirty="0"/>
          </a:p>
        </p:txBody>
      </p:sp>
      <p:sp>
        <p:nvSpPr>
          <p:cNvPr id="3" name="Title 2"/>
          <p:cNvSpPr>
            <a:spLocks noGrp="1"/>
          </p:cNvSpPr>
          <p:nvPr>
            <p:ph type="title"/>
          </p:nvPr>
        </p:nvSpPr>
        <p:spPr/>
        <p:txBody>
          <a:bodyPr/>
          <a:lstStyle/>
          <a:p>
            <a:r>
              <a:rPr lang="en-US" dirty="0" smtClean="0"/>
              <a:t>Example Internship Description</a:t>
            </a:r>
            <a:endParaRPr lang="en-US" dirty="0"/>
          </a:p>
        </p:txBody>
      </p:sp>
      <p:pic>
        <p:nvPicPr>
          <p:cNvPr id="2056" name="Picture 8" descr="http://weddingmapper.s3.amazonaws.com/assets/photos/14/48/208171_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3962400"/>
            <a:ext cx="2962275" cy="2083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5358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fade">
                                      <p:cBhvr>
                                        <p:cTn id="7" dur="500"/>
                                        <p:tgtEl>
                                          <p:spTgt spid="2">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7" end="7"/>
                                            </p:txEl>
                                          </p:spTgt>
                                        </p:tgtEl>
                                        <p:attrNameLst>
                                          <p:attrName>style.visibility</p:attrName>
                                        </p:attrNameLst>
                                      </p:cBhvr>
                                      <p:to>
                                        <p:strVal val="visible"/>
                                      </p:to>
                                    </p:set>
                                    <p:animEffect transition="in" filter="fade">
                                      <p:cBhvr>
                                        <p:cTn id="10" dur="500"/>
                                        <p:tgtEl>
                                          <p:spTgt spid="2">
                                            <p:txEl>
                                              <p:pRg st="7" end="7"/>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8" end="8"/>
                                            </p:txEl>
                                          </p:spTgt>
                                        </p:tgtEl>
                                        <p:attrNameLst>
                                          <p:attrName>style.visibility</p:attrName>
                                        </p:attrNameLst>
                                      </p:cBhvr>
                                      <p:to>
                                        <p:strVal val="visible"/>
                                      </p:to>
                                    </p:set>
                                    <p:animEffect transition="in" filter="fade">
                                      <p:cBhvr>
                                        <p:cTn id="13" dur="500"/>
                                        <p:tgtEl>
                                          <p:spTgt spid="2">
                                            <p:txEl>
                                              <p:pRg st="8" end="8"/>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
                                            <p:txEl>
                                              <p:pRg st="9" end="9"/>
                                            </p:txEl>
                                          </p:spTgt>
                                        </p:tgtEl>
                                        <p:attrNameLst>
                                          <p:attrName>style.visibility</p:attrName>
                                        </p:attrNameLst>
                                      </p:cBhvr>
                                      <p:to>
                                        <p:strVal val="visible"/>
                                      </p:to>
                                    </p:set>
                                    <p:animEffect transition="in" filter="fade">
                                      <p:cBhvr>
                                        <p:cTn id="16" dur="500"/>
                                        <p:tgtEl>
                                          <p:spTgt spid="2">
                                            <p:txEl>
                                              <p:pRg st="9" end="9"/>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animEffect transition="in" filter="fade">
                                      <p:cBhvr>
                                        <p:cTn id="19" dur="500"/>
                                        <p:tgtEl>
                                          <p:spTgt spid="2">
                                            <p:txEl>
                                              <p:pRg st="10" end="10"/>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2">
                                            <p:txEl>
                                              <p:pRg st="11" end="11"/>
                                            </p:txEl>
                                          </p:spTgt>
                                        </p:tgtEl>
                                        <p:attrNameLst>
                                          <p:attrName>style.visibility</p:attrName>
                                        </p:attrNameLst>
                                      </p:cBhvr>
                                      <p:to>
                                        <p:strVal val="visible"/>
                                      </p:to>
                                    </p:set>
                                    <p:animEffect transition="in" filter="fade">
                                      <p:cBhvr>
                                        <p:cTn id="22" dur="500"/>
                                        <p:tgtEl>
                                          <p:spTgt spid="2">
                                            <p:txEl>
                                              <p:pRg st="11" end="11"/>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
                                            <p:txEl>
                                              <p:pRg st="12" end="12"/>
                                            </p:txEl>
                                          </p:spTgt>
                                        </p:tgtEl>
                                        <p:attrNameLst>
                                          <p:attrName>style.visibility</p:attrName>
                                        </p:attrNameLst>
                                      </p:cBhvr>
                                      <p:to>
                                        <p:strVal val="visible"/>
                                      </p:to>
                                    </p:set>
                                    <p:animEffect transition="in" filter="fade">
                                      <p:cBhvr>
                                        <p:cTn id="25" dur="500"/>
                                        <p:tgtEl>
                                          <p:spTgt spid="2">
                                            <p:txEl>
                                              <p:pRg st="12" end="12"/>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2">
                                            <p:txEl>
                                              <p:pRg st="13" end="13"/>
                                            </p:txEl>
                                          </p:spTgt>
                                        </p:tgtEl>
                                        <p:attrNameLst>
                                          <p:attrName>style.visibility</p:attrName>
                                        </p:attrNameLst>
                                      </p:cBhvr>
                                      <p:to>
                                        <p:strVal val="visible"/>
                                      </p:to>
                                    </p:set>
                                    <p:animEffect transition="in" filter="fade">
                                      <p:cBhvr>
                                        <p:cTn id="28" dur="500"/>
                                        <p:tgtEl>
                                          <p:spTgt spid="2">
                                            <p:txEl>
                                              <p:pRg st="13" end="13"/>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2">
                                            <p:txEl>
                                              <p:pRg st="14" end="14"/>
                                            </p:txEl>
                                          </p:spTgt>
                                        </p:tgtEl>
                                        <p:attrNameLst>
                                          <p:attrName>style.visibility</p:attrName>
                                        </p:attrNameLst>
                                      </p:cBhvr>
                                      <p:to>
                                        <p:strVal val="visible"/>
                                      </p:to>
                                    </p:set>
                                    <p:animEffect transition="in" filter="fade">
                                      <p:cBhvr>
                                        <p:cTn id="31" dur="500"/>
                                        <p:tgtEl>
                                          <p:spTgt spid="2">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1"/>
            <a:r>
              <a:rPr lang="en-US" dirty="0"/>
              <a:t>Research programs and potential vendors</a:t>
            </a:r>
          </a:p>
          <a:p>
            <a:pPr lvl="1"/>
            <a:r>
              <a:rPr lang="en-US" dirty="0"/>
              <a:t>Prepare post-event summaries</a:t>
            </a:r>
          </a:p>
          <a:p>
            <a:pPr lvl="1"/>
            <a:r>
              <a:rPr lang="en-US" dirty="0"/>
              <a:t>Serve as crew leaders for set-up/tear-down of events</a:t>
            </a:r>
          </a:p>
          <a:p>
            <a:pPr lvl="1"/>
            <a:r>
              <a:rPr lang="en-US" dirty="0"/>
              <a:t>Articulate, organized, detail-oriented, self-starter, creative </a:t>
            </a:r>
            <a:endParaRPr lang="en-US" dirty="0" smtClean="0"/>
          </a:p>
          <a:p>
            <a:pPr marL="365760" lvl="1" indent="0">
              <a:buNone/>
            </a:pPr>
            <a:endParaRPr lang="en-US" dirty="0" smtClean="0"/>
          </a:p>
          <a:p>
            <a:pPr marL="45720" lvl="0" indent="0">
              <a:buNone/>
            </a:pPr>
            <a:r>
              <a:rPr lang="en-US" dirty="0" smtClean="0"/>
              <a:t>Create concise, yet specific bullet points:</a:t>
            </a:r>
          </a:p>
          <a:p>
            <a:pPr marL="45720" lvl="0" indent="0">
              <a:buNone/>
            </a:pPr>
            <a:endParaRPr lang="en-US" sz="1000" dirty="0" smtClean="0"/>
          </a:p>
          <a:p>
            <a:pPr lvl="1"/>
            <a:r>
              <a:rPr lang="en-US" dirty="0" smtClean="0"/>
              <a:t>Developed online surveys for event attendees and created summary reports to share with leadership to improve future events</a:t>
            </a:r>
          </a:p>
          <a:p>
            <a:pPr marL="365760" lvl="1" indent="0">
              <a:buNone/>
            </a:pPr>
            <a:r>
              <a:rPr lang="en-US" dirty="0" smtClean="0"/>
              <a:t> </a:t>
            </a:r>
          </a:p>
          <a:p>
            <a:pPr lvl="1"/>
            <a:r>
              <a:rPr lang="en-US" dirty="0" smtClean="0"/>
              <a:t>Led a team of peers in writing </a:t>
            </a:r>
            <a:r>
              <a:rPr lang="en-US" dirty="0"/>
              <a:t>and </a:t>
            </a:r>
            <a:r>
              <a:rPr lang="en-US" dirty="0" smtClean="0"/>
              <a:t>submitting </a:t>
            </a:r>
            <a:r>
              <a:rPr lang="en-US" dirty="0"/>
              <a:t>a grant </a:t>
            </a:r>
            <a:r>
              <a:rPr lang="en-US" dirty="0" smtClean="0"/>
              <a:t>proposal, earning a $</a:t>
            </a:r>
            <a:r>
              <a:rPr lang="en-US" dirty="0"/>
              <a:t>2,000 </a:t>
            </a:r>
            <a:r>
              <a:rPr lang="en-US" dirty="0" smtClean="0"/>
              <a:t>award to </a:t>
            </a:r>
            <a:r>
              <a:rPr lang="en-US" dirty="0"/>
              <a:t>support history-related programming in IPS </a:t>
            </a:r>
            <a:r>
              <a:rPr lang="en-US" dirty="0" smtClean="0"/>
              <a:t>schools</a:t>
            </a:r>
          </a:p>
          <a:p>
            <a:pPr marL="45720" indent="0">
              <a:buNone/>
            </a:pPr>
            <a:endParaRPr lang="en-US" dirty="0" smtClean="0"/>
          </a:p>
          <a:p>
            <a:pPr marL="45720" indent="0" algn="ctr">
              <a:buNone/>
            </a:pPr>
            <a:r>
              <a:rPr lang="en-US" i="1" dirty="0" smtClean="0"/>
              <a:t>Which transferable skills are highlighted?</a:t>
            </a:r>
          </a:p>
        </p:txBody>
      </p:sp>
      <p:sp>
        <p:nvSpPr>
          <p:cNvPr id="3" name="Title 2"/>
          <p:cNvSpPr>
            <a:spLocks noGrp="1"/>
          </p:cNvSpPr>
          <p:nvPr>
            <p:ph type="title"/>
          </p:nvPr>
        </p:nvSpPr>
        <p:spPr/>
        <p:txBody>
          <a:bodyPr/>
          <a:lstStyle/>
          <a:p>
            <a:r>
              <a:rPr lang="en-US" dirty="0" smtClean="0"/>
              <a:t>Example resume bullet points</a:t>
            </a:r>
            <a:endParaRPr lang="en-US" dirty="0"/>
          </a:p>
        </p:txBody>
      </p:sp>
    </p:spTree>
    <p:extLst>
      <p:ext uri="{BB962C8B-B14F-4D97-AF65-F5344CB8AC3E}">
        <p14:creationId xmlns:p14="http://schemas.microsoft.com/office/powerpoint/2010/main" val="332390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681729"/>
          </a:xfrm>
        </p:spPr>
        <p:txBody>
          <a:bodyPr>
            <a:normAutofit fontScale="85000" lnSpcReduction="20000"/>
          </a:bodyPr>
          <a:lstStyle/>
          <a:p>
            <a:pPr marL="45720" indent="0">
              <a:buNone/>
            </a:pPr>
            <a:r>
              <a:rPr lang="en-US" sz="2400" dirty="0" smtClean="0"/>
              <a:t>Create detailed examples of your accomplishments using the CAR method (</a:t>
            </a:r>
            <a:r>
              <a:rPr lang="en-US" sz="2400" b="1" dirty="0" smtClean="0"/>
              <a:t>C</a:t>
            </a:r>
            <a:r>
              <a:rPr lang="en-US" sz="2400" dirty="0" smtClean="0"/>
              <a:t>ircumstance, </a:t>
            </a:r>
            <a:r>
              <a:rPr lang="en-US" sz="2400" b="1" dirty="0" smtClean="0"/>
              <a:t>A</a:t>
            </a:r>
            <a:r>
              <a:rPr lang="en-US" sz="2400" dirty="0" smtClean="0"/>
              <a:t>ction, </a:t>
            </a:r>
            <a:r>
              <a:rPr lang="en-US" sz="2400" b="1" dirty="0" smtClean="0"/>
              <a:t>R</a:t>
            </a:r>
            <a:r>
              <a:rPr lang="en-US" sz="2400" dirty="0" smtClean="0"/>
              <a:t>esult):</a:t>
            </a:r>
          </a:p>
          <a:p>
            <a:pPr marL="45720" indent="0">
              <a:buNone/>
            </a:pPr>
            <a:endParaRPr lang="en-US" dirty="0" smtClean="0"/>
          </a:p>
          <a:p>
            <a:pPr marL="45720" indent="0" algn="ctr">
              <a:buNone/>
            </a:pPr>
            <a:r>
              <a:rPr lang="en-US" sz="1800" i="1" dirty="0" smtClean="0"/>
              <a:t>Tell me about a time when you solved a problem.</a:t>
            </a:r>
          </a:p>
          <a:p>
            <a:pPr marL="45720" indent="0">
              <a:buNone/>
            </a:pPr>
            <a:endParaRPr lang="en-US" sz="1800" dirty="0" smtClean="0"/>
          </a:p>
          <a:p>
            <a:pPr marL="320040" lvl="1" indent="0">
              <a:buNone/>
            </a:pPr>
            <a:r>
              <a:rPr lang="en-US" sz="2600" b="1" dirty="0" smtClean="0"/>
              <a:t>C</a:t>
            </a:r>
            <a:r>
              <a:rPr lang="en-US" dirty="0"/>
              <a:t>: </a:t>
            </a:r>
            <a:r>
              <a:rPr lang="en-US" dirty="0" smtClean="0"/>
              <a:t> During my </a:t>
            </a:r>
            <a:r>
              <a:rPr lang="en-US" dirty="0"/>
              <a:t>first week as an intern at the Independent Colleges of </a:t>
            </a:r>
            <a:r>
              <a:rPr lang="en-US" dirty="0" smtClean="0"/>
              <a:t>Indiana, </a:t>
            </a:r>
            <a:r>
              <a:rPr lang="en-US" dirty="0"/>
              <a:t>I was </a:t>
            </a:r>
            <a:r>
              <a:rPr lang="en-US" dirty="0" smtClean="0"/>
              <a:t>charged </a:t>
            </a:r>
            <a:r>
              <a:rPr lang="en-US" dirty="0"/>
              <a:t>with finding </a:t>
            </a:r>
            <a:r>
              <a:rPr lang="en-US" dirty="0" smtClean="0"/>
              <a:t>a </a:t>
            </a:r>
            <a:r>
              <a:rPr lang="en-US" dirty="0"/>
              <a:t>location in Denver, </a:t>
            </a:r>
            <a:r>
              <a:rPr lang="en-US" dirty="0" smtClean="0"/>
              <a:t>CO to host a brunch event for over 75 people</a:t>
            </a:r>
            <a:r>
              <a:rPr lang="en-US" dirty="0"/>
              <a:t>. I contacted several restaurants in the area, only to discover that none of them could host such a large </a:t>
            </a:r>
            <a:r>
              <a:rPr lang="en-US" dirty="0" smtClean="0"/>
              <a:t>group.</a:t>
            </a:r>
            <a:endParaRPr lang="en-US" dirty="0"/>
          </a:p>
          <a:p>
            <a:pPr marL="320040" lvl="1" indent="0">
              <a:buNone/>
            </a:pPr>
            <a:endParaRPr lang="en-US" dirty="0"/>
          </a:p>
          <a:p>
            <a:pPr marL="320040" lvl="1" indent="0">
              <a:buNone/>
            </a:pPr>
            <a:r>
              <a:rPr lang="en-US" sz="2600" b="1" dirty="0"/>
              <a:t>A</a:t>
            </a:r>
            <a:r>
              <a:rPr lang="en-US" dirty="0" smtClean="0"/>
              <a:t>:  After some thought, I decided to contact </a:t>
            </a:r>
            <a:r>
              <a:rPr lang="en-US" dirty="0"/>
              <a:t>a hotel near the convention center </a:t>
            </a:r>
            <a:r>
              <a:rPr lang="en-US" dirty="0" smtClean="0"/>
              <a:t>that offered room </a:t>
            </a:r>
            <a:r>
              <a:rPr lang="en-US" dirty="0"/>
              <a:t>rental and catering from the hotel restaurant</a:t>
            </a:r>
            <a:r>
              <a:rPr lang="en-US" dirty="0" smtClean="0"/>
              <a:t>. I obtained a detailed price quote for the food and room rental and presented it to my supervisor.</a:t>
            </a:r>
            <a:endParaRPr lang="en-US" dirty="0"/>
          </a:p>
          <a:p>
            <a:pPr marL="320040" lvl="1" indent="0">
              <a:buNone/>
            </a:pPr>
            <a:r>
              <a:rPr lang="en-US" dirty="0"/>
              <a:t> </a:t>
            </a:r>
          </a:p>
          <a:p>
            <a:pPr marL="320040" lvl="1" indent="0">
              <a:buNone/>
            </a:pPr>
            <a:r>
              <a:rPr lang="en-US" sz="2600" b="1" dirty="0"/>
              <a:t>R</a:t>
            </a:r>
            <a:r>
              <a:rPr lang="en-US" dirty="0"/>
              <a:t>: </a:t>
            </a:r>
            <a:r>
              <a:rPr lang="en-US" dirty="0" smtClean="0"/>
              <a:t> My supervisor was thrilled with my efforts and allowed me to continue to work with the hotel event coordinator to finalize </a:t>
            </a:r>
            <a:r>
              <a:rPr lang="en-US" dirty="0"/>
              <a:t>the reservation </a:t>
            </a:r>
            <a:r>
              <a:rPr lang="en-US" dirty="0" smtClean="0"/>
              <a:t>and contract. We received glowing reviews from the attendees on the venue, making it a successful event for our organization.</a:t>
            </a:r>
            <a:endParaRPr lang="en-US" dirty="0"/>
          </a:p>
        </p:txBody>
      </p:sp>
      <p:sp>
        <p:nvSpPr>
          <p:cNvPr id="3" name="Title 2"/>
          <p:cNvSpPr>
            <a:spLocks noGrp="1"/>
          </p:cNvSpPr>
          <p:nvPr>
            <p:ph type="title"/>
          </p:nvPr>
        </p:nvSpPr>
        <p:spPr/>
        <p:txBody>
          <a:bodyPr/>
          <a:lstStyle/>
          <a:p>
            <a:r>
              <a:rPr lang="en-US" dirty="0" smtClean="0"/>
              <a:t>Example interview answer</a:t>
            </a:r>
            <a:endParaRPr lang="en-US" dirty="0"/>
          </a:p>
        </p:txBody>
      </p:sp>
    </p:spTree>
    <p:extLst>
      <p:ext uri="{BB962C8B-B14F-4D97-AF65-F5344CB8AC3E}">
        <p14:creationId xmlns:p14="http://schemas.microsoft.com/office/powerpoint/2010/main" val="728121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anim calcmode="lin" valueType="num">
                                      <p:cBhvr additive="base">
                                        <p:cTn id="1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anim calcmode="lin" valueType="num">
                                      <p:cBhvr additive="base">
                                        <p:cTn id="1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brief (30-60 seconds) introduction that explains:</a:t>
            </a:r>
          </a:p>
          <a:p>
            <a:pPr lvl="1"/>
            <a:r>
              <a:rPr lang="en-US" dirty="0" smtClean="0"/>
              <a:t>Who you are</a:t>
            </a:r>
          </a:p>
          <a:p>
            <a:pPr lvl="2"/>
            <a:r>
              <a:rPr lang="en-US" dirty="0" smtClean="0"/>
              <a:t>Name, class, major(s), etc.</a:t>
            </a:r>
          </a:p>
          <a:p>
            <a:pPr lvl="1"/>
            <a:r>
              <a:rPr lang="en-US" dirty="0" smtClean="0"/>
              <a:t>What you are looking for/interested in</a:t>
            </a:r>
          </a:p>
          <a:p>
            <a:pPr lvl="2"/>
            <a:r>
              <a:rPr lang="en-US" dirty="0" smtClean="0"/>
              <a:t>Internship, job, graduate school, overall career goal</a:t>
            </a:r>
          </a:p>
          <a:p>
            <a:pPr lvl="1"/>
            <a:r>
              <a:rPr lang="en-US" dirty="0" smtClean="0"/>
              <a:t>What you offer</a:t>
            </a:r>
          </a:p>
          <a:p>
            <a:pPr lvl="2"/>
            <a:r>
              <a:rPr lang="en-US" dirty="0" smtClean="0"/>
              <a:t>Strengths, passion, previous experience</a:t>
            </a:r>
          </a:p>
          <a:p>
            <a:pPr lvl="1"/>
            <a:r>
              <a:rPr lang="en-US" dirty="0" smtClean="0"/>
              <a:t>Why you are interested in connecting</a:t>
            </a:r>
          </a:p>
          <a:p>
            <a:pPr lvl="2"/>
            <a:r>
              <a:rPr lang="en-US" dirty="0" smtClean="0"/>
              <a:t>Advice, learn about them, opportunities</a:t>
            </a:r>
          </a:p>
          <a:p>
            <a:pPr lvl="2"/>
            <a:endParaRPr lang="en-US" dirty="0"/>
          </a:p>
          <a:p>
            <a:pPr marL="91440" indent="0">
              <a:buNone/>
            </a:pPr>
            <a:endParaRPr lang="en-US" dirty="0" smtClean="0"/>
          </a:p>
          <a:p>
            <a:pPr marL="91440" indent="0" algn="ctr">
              <a:buNone/>
            </a:pPr>
            <a:r>
              <a:rPr lang="en-US" dirty="0" smtClean="0"/>
              <a:t>Let’s Practice!</a:t>
            </a:r>
            <a:endParaRPr lang="en-US" dirty="0"/>
          </a:p>
        </p:txBody>
      </p:sp>
      <p:sp>
        <p:nvSpPr>
          <p:cNvPr id="3" name="Title 2"/>
          <p:cNvSpPr>
            <a:spLocks noGrp="1"/>
          </p:cNvSpPr>
          <p:nvPr>
            <p:ph type="title"/>
          </p:nvPr>
        </p:nvSpPr>
        <p:spPr/>
        <p:txBody>
          <a:bodyPr/>
          <a:lstStyle/>
          <a:p>
            <a:r>
              <a:rPr lang="en-US" dirty="0" smtClean="0"/>
              <a:t>The personal pitch</a:t>
            </a:r>
            <a:endParaRPr lang="en-US" dirty="0"/>
          </a:p>
        </p:txBody>
      </p:sp>
    </p:spTree>
    <p:extLst>
      <p:ext uri="{BB962C8B-B14F-4D97-AF65-F5344CB8AC3E}">
        <p14:creationId xmlns:p14="http://schemas.microsoft.com/office/powerpoint/2010/main" val="222481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1" end="11"/>
                                            </p:txEl>
                                          </p:spTgt>
                                        </p:tgtEl>
                                        <p:attrNameLst>
                                          <p:attrName>style.visibility</p:attrName>
                                        </p:attrNameLst>
                                      </p:cBhvr>
                                      <p:to>
                                        <p:strVal val="visible"/>
                                      </p:to>
                                    </p:set>
                                    <p:animEffect transition="in" filter="fade">
                                      <p:cBhvr>
                                        <p:cTn id="7"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Three keys to success</a:t>
            </a:r>
            <a:endParaRPr lang="en-US" dirty="0"/>
          </a:p>
        </p:txBody>
      </p:sp>
      <p:graphicFrame>
        <p:nvGraphicFramePr>
          <p:cNvPr id="7" name="Diagram 6"/>
          <p:cNvGraphicFramePr/>
          <p:nvPr>
            <p:extLst>
              <p:ext uri="{D42A27DB-BD31-4B8C-83A1-F6EECF244321}">
                <p14:modId xmlns:p14="http://schemas.microsoft.com/office/powerpoint/2010/main" val="1663073881"/>
              </p:ext>
            </p:extLst>
          </p:nvPr>
        </p:nvGraphicFramePr>
        <p:xfrm>
          <a:off x="1447800" y="19812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75691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spcAft>
                <a:spcPts val="1200"/>
              </a:spcAft>
              <a:buClr>
                <a:schemeClr val="bg1"/>
              </a:buClr>
              <a:buFont typeface="Wingdings" panose="05000000000000000000" pitchFamily="2" charset="2"/>
              <a:buChar char="Ø"/>
            </a:pPr>
            <a:r>
              <a:rPr lang="en-US" dirty="0" smtClean="0"/>
              <a:t>What Is Experiential Learning?</a:t>
            </a:r>
            <a:endParaRPr lang="en-US" dirty="0"/>
          </a:p>
          <a:p>
            <a:pPr marL="342900" indent="-342900">
              <a:spcAft>
                <a:spcPts val="1200"/>
              </a:spcAft>
              <a:buClr>
                <a:schemeClr val="bg1"/>
              </a:buClr>
              <a:buFont typeface="Wingdings" panose="05000000000000000000" pitchFamily="2" charset="2"/>
              <a:buChar char="Ø"/>
            </a:pPr>
            <a:r>
              <a:rPr lang="en-US" dirty="0" smtClean="0"/>
              <a:t>Why Is It So Important</a:t>
            </a:r>
            <a:r>
              <a:rPr lang="en-US" dirty="0"/>
              <a:t>?</a:t>
            </a:r>
          </a:p>
          <a:p>
            <a:pPr marL="342900" indent="-342900">
              <a:spcAft>
                <a:spcPts val="1200"/>
              </a:spcAft>
              <a:buClr>
                <a:schemeClr val="bg1"/>
              </a:buClr>
              <a:buFont typeface="Wingdings" panose="05000000000000000000" pitchFamily="2" charset="2"/>
              <a:buChar char="Ø"/>
            </a:pPr>
            <a:r>
              <a:rPr lang="en-US" dirty="0" smtClean="0"/>
              <a:t>What Do Employers Want?</a:t>
            </a:r>
          </a:p>
          <a:p>
            <a:pPr marL="342900" indent="-342900">
              <a:spcAft>
                <a:spcPts val="1200"/>
              </a:spcAft>
              <a:buClr>
                <a:schemeClr val="bg1"/>
              </a:buClr>
              <a:buFont typeface="Wingdings" panose="05000000000000000000" pitchFamily="2" charset="2"/>
              <a:buChar char="Ø"/>
            </a:pPr>
            <a:r>
              <a:rPr lang="en-US" dirty="0" smtClean="0"/>
              <a:t>How to Sell Your </a:t>
            </a:r>
            <a:r>
              <a:rPr lang="en-US" dirty="0"/>
              <a:t>Liberal </a:t>
            </a:r>
            <a:r>
              <a:rPr lang="en-US" dirty="0" smtClean="0"/>
              <a:t>Arts Education</a:t>
            </a:r>
            <a:endParaRPr lang="en-US" dirty="0"/>
          </a:p>
          <a:p>
            <a:pPr marL="342900" indent="-342900">
              <a:spcAft>
                <a:spcPts val="1200"/>
              </a:spcAft>
              <a:buClr>
                <a:schemeClr val="bg1"/>
              </a:buClr>
              <a:buFont typeface="Wingdings" panose="05000000000000000000" pitchFamily="2" charset="2"/>
              <a:buChar char="Ø"/>
            </a:pPr>
            <a:r>
              <a:rPr lang="en-US" dirty="0" smtClean="0"/>
              <a:t>Resources </a:t>
            </a:r>
            <a:r>
              <a:rPr lang="en-US" dirty="0"/>
              <a:t>from Internship &amp; Career Services (ICS</a:t>
            </a:r>
            <a:r>
              <a:rPr lang="en-US" dirty="0" smtClean="0"/>
              <a:t>)</a:t>
            </a:r>
            <a:endParaRPr lang="en-US" dirty="0"/>
          </a:p>
        </p:txBody>
      </p:sp>
      <p:sp>
        <p:nvSpPr>
          <p:cNvPr id="3" name="Title 2"/>
          <p:cNvSpPr>
            <a:spLocks noGrp="1"/>
          </p:cNvSpPr>
          <p:nvPr>
            <p:ph type="title"/>
          </p:nvPr>
        </p:nvSpPr>
        <p:spPr/>
        <p:txBody>
          <a:bodyPr/>
          <a:lstStyle/>
          <a:p>
            <a:r>
              <a:rPr lang="en-US" dirty="0" smtClean="0"/>
              <a:t>Agenda</a:t>
            </a:r>
            <a:endParaRPr lang="en-US" dirty="0"/>
          </a:p>
        </p:txBody>
      </p:sp>
    </p:spTree>
    <p:extLst>
      <p:ext uri="{BB962C8B-B14F-4D97-AF65-F5344CB8AC3E}">
        <p14:creationId xmlns:p14="http://schemas.microsoft.com/office/powerpoint/2010/main" val="42141432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dirty="0" smtClean="0"/>
              <a:t>Find</a:t>
            </a:r>
            <a:endParaRPr lang="en-US" dirty="0"/>
          </a:p>
        </p:txBody>
      </p:sp>
      <p:sp>
        <p:nvSpPr>
          <p:cNvPr id="2" name="Content Placeholder 1"/>
          <p:cNvSpPr>
            <a:spLocks noGrp="1"/>
          </p:cNvSpPr>
          <p:nvPr>
            <p:ph sz="half" idx="2"/>
          </p:nvPr>
        </p:nvSpPr>
        <p:spPr/>
        <p:txBody>
          <a:bodyPr/>
          <a:lstStyle/>
          <a:p>
            <a:r>
              <a:rPr lang="en-US" dirty="0"/>
              <a:t>Career Fairs</a:t>
            </a:r>
          </a:p>
          <a:p>
            <a:r>
              <a:rPr lang="en-US" dirty="0"/>
              <a:t>Networking Events</a:t>
            </a:r>
          </a:p>
          <a:p>
            <a:r>
              <a:rPr lang="en-US" dirty="0"/>
              <a:t>Internship Tracking Data</a:t>
            </a:r>
          </a:p>
          <a:p>
            <a:r>
              <a:rPr lang="en-US" dirty="0" smtClean="0">
                <a:hlinkClick r:id="rId2"/>
              </a:rPr>
              <a:t>Online Resources</a:t>
            </a:r>
            <a:endParaRPr lang="en-US" dirty="0" smtClean="0"/>
          </a:p>
        </p:txBody>
      </p:sp>
      <p:sp>
        <p:nvSpPr>
          <p:cNvPr id="6" name="Text Placeholder 5"/>
          <p:cNvSpPr>
            <a:spLocks noGrp="1"/>
          </p:cNvSpPr>
          <p:nvPr>
            <p:ph type="body" sz="quarter" idx="3"/>
          </p:nvPr>
        </p:nvSpPr>
        <p:spPr/>
        <p:txBody>
          <a:bodyPr/>
          <a:lstStyle/>
          <a:p>
            <a:r>
              <a:rPr lang="en-US" dirty="0" smtClean="0"/>
              <a:t>Prepare</a:t>
            </a:r>
            <a:endParaRPr lang="en-US" dirty="0"/>
          </a:p>
        </p:txBody>
      </p:sp>
      <p:sp>
        <p:nvSpPr>
          <p:cNvPr id="7" name="Content Placeholder 6"/>
          <p:cNvSpPr>
            <a:spLocks noGrp="1"/>
          </p:cNvSpPr>
          <p:nvPr>
            <p:ph sz="quarter" idx="4"/>
          </p:nvPr>
        </p:nvSpPr>
        <p:spPr/>
        <p:txBody>
          <a:bodyPr/>
          <a:lstStyle/>
          <a:p>
            <a:r>
              <a:rPr lang="en-US" dirty="0"/>
              <a:t>Guide to Professional </a:t>
            </a:r>
            <a:r>
              <a:rPr lang="en-US" dirty="0" smtClean="0"/>
              <a:t>Success</a:t>
            </a:r>
          </a:p>
          <a:p>
            <a:r>
              <a:rPr lang="en-US" dirty="0" smtClean="0"/>
              <a:t>Professional Success Series (PSS)</a:t>
            </a:r>
          </a:p>
          <a:p>
            <a:r>
              <a:rPr lang="en-US" dirty="0" smtClean="0"/>
              <a:t>Resume/Cover Letter Critiques</a:t>
            </a:r>
          </a:p>
          <a:p>
            <a:r>
              <a:rPr lang="en-US" dirty="0" smtClean="0"/>
              <a:t>Mock Interviews</a:t>
            </a:r>
            <a:endParaRPr lang="en-US" dirty="0"/>
          </a:p>
        </p:txBody>
      </p:sp>
      <p:sp>
        <p:nvSpPr>
          <p:cNvPr id="3" name="Title 2"/>
          <p:cNvSpPr>
            <a:spLocks noGrp="1"/>
          </p:cNvSpPr>
          <p:nvPr>
            <p:ph type="title"/>
          </p:nvPr>
        </p:nvSpPr>
        <p:spPr/>
        <p:txBody>
          <a:bodyPr/>
          <a:lstStyle/>
          <a:p>
            <a:r>
              <a:rPr lang="en-US" dirty="0" smtClean="0"/>
              <a:t>Resources from ICS</a:t>
            </a:r>
            <a:endParaRPr lang="en-US" dirty="0"/>
          </a:p>
        </p:txBody>
      </p:sp>
      <p:sp>
        <p:nvSpPr>
          <p:cNvPr id="4" name="TextBox 3"/>
          <p:cNvSpPr txBox="1"/>
          <p:nvPr/>
        </p:nvSpPr>
        <p:spPr>
          <a:xfrm>
            <a:off x="2438674" y="5695275"/>
            <a:ext cx="4265911" cy="861774"/>
          </a:xfrm>
          <a:prstGeom prst="rect">
            <a:avLst/>
          </a:prstGeom>
          <a:noFill/>
        </p:spPr>
        <p:txBody>
          <a:bodyPr wrap="none" rtlCol="0">
            <a:spAutoFit/>
          </a:bodyPr>
          <a:lstStyle/>
          <a:p>
            <a:r>
              <a:rPr lang="en-US" sz="3200" dirty="0" smtClean="0">
                <a:solidFill>
                  <a:srgbClr val="FF0000"/>
                </a:solidFill>
              </a:rPr>
              <a:t>Leverage your network</a:t>
            </a:r>
            <a:r>
              <a:rPr lang="en-US" sz="3200" dirty="0">
                <a:solidFill>
                  <a:srgbClr val="FF0000"/>
                </a:solidFill>
              </a:rPr>
              <a:t>!</a:t>
            </a:r>
          </a:p>
          <a:p>
            <a:endParaRPr lang="en-US" dirty="0"/>
          </a:p>
        </p:txBody>
      </p:sp>
    </p:spTree>
    <p:extLst>
      <p:ext uri="{BB962C8B-B14F-4D97-AF65-F5344CB8AC3E}">
        <p14:creationId xmlns:p14="http://schemas.microsoft.com/office/powerpoint/2010/main" val="32070386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normAutofit/>
          </a:bodyPr>
          <a:lstStyle/>
          <a:p>
            <a:pPr marL="45720" indent="0" algn="ctr">
              <a:buNone/>
            </a:pPr>
            <a:endParaRPr lang="en-US" sz="3600" dirty="0" smtClean="0"/>
          </a:p>
          <a:p>
            <a:pPr marL="45720" indent="0" algn="ctr">
              <a:buNone/>
            </a:pPr>
            <a:endParaRPr lang="en-US" sz="4000" dirty="0"/>
          </a:p>
          <a:p>
            <a:pPr marL="45720" indent="0" algn="ctr">
              <a:buNone/>
            </a:pPr>
            <a:r>
              <a:rPr lang="en-US" sz="4000" dirty="0" smtClean="0"/>
              <a:t>Internship and Career Services</a:t>
            </a:r>
          </a:p>
          <a:p>
            <a:pPr marL="45720" indent="0" algn="ctr">
              <a:buNone/>
            </a:pPr>
            <a:r>
              <a:rPr lang="en-US" sz="4000" dirty="0" err="1" smtClean="0"/>
              <a:t>www.butler.edu</a:t>
            </a:r>
            <a:r>
              <a:rPr lang="en-US" sz="4000" dirty="0" smtClean="0"/>
              <a:t>/</a:t>
            </a:r>
            <a:r>
              <a:rPr lang="en-US" sz="4000" dirty="0" err="1" smtClean="0"/>
              <a:t>ics</a:t>
            </a:r>
            <a:endParaRPr lang="en-US" sz="4000" dirty="0" smtClean="0"/>
          </a:p>
          <a:p>
            <a:pPr marL="45720" indent="0" algn="ctr">
              <a:buNone/>
            </a:pPr>
            <a:endParaRPr lang="en-US" sz="4000" dirty="0"/>
          </a:p>
        </p:txBody>
      </p:sp>
      <p:sp>
        <p:nvSpPr>
          <p:cNvPr id="7" name="Title 6"/>
          <p:cNvSpPr>
            <a:spLocks noGrp="1"/>
          </p:cNvSpPr>
          <p:nvPr>
            <p:ph type="title"/>
          </p:nvPr>
        </p:nvSpPr>
        <p:spPr/>
        <p:txBody>
          <a:bodyPr/>
          <a:lstStyle/>
          <a:p>
            <a:r>
              <a:rPr lang="en-US" dirty="0" smtClean="0"/>
              <a:t>If you remember nothing else from this presentation, remember this…</a:t>
            </a:r>
            <a:endParaRPr lang="en-US" dirty="0"/>
          </a:p>
        </p:txBody>
      </p:sp>
    </p:spTree>
    <p:extLst>
      <p:ext uri="{BB962C8B-B14F-4D97-AF65-F5344CB8AC3E}">
        <p14:creationId xmlns:p14="http://schemas.microsoft.com/office/powerpoint/2010/main" val="3202151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457200" y="1719072"/>
            <a:ext cx="4343400" cy="4407408"/>
          </a:xfrm>
        </p:spPr>
        <p:txBody>
          <a:bodyPr>
            <a:normAutofit/>
          </a:bodyPr>
          <a:lstStyle/>
          <a:p>
            <a:r>
              <a:rPr lang="en-US" dirty="0" smtClean="0"/>
              <a:t>Internships/Co-ops</a:t>
            </a:r>
          </a:p>
          <a:p>
            <a:r>
              <a:rPr lang="en-US" dirty="0" smtClean="0"/>
              <a:t>Research</a:t>
            </a:r>
          </a:p>
          <a:p>
            <a:r>
              <a:rPr lang="en-US" dirty="0" smtClean="0"/>
              <a:t>On-campus Jobs</a:t>
            </a:r>
          </a:p>
          <a:p>
            <a:r>
              <a:rPr lang="en-US" dirty="0" smtClean="0"/>
              <a:t>Externships</a:t>
            </a:r>
          </a:p>
          <a:p>
            <a:r>
              <a:rPr lang="en-US" dirty="0" smtClean="0"/>
              <a:t>Job Shadows</a:t>
            </a:r>
          </a:p>
          <a:p>
            <a:r>
              <a:rPr lang="en-US" dirty="0" smtClean="0"/>
              <a:t>Volunteer Work</a:t>
            </a:r>
          </a:p>
          <a:p>
            <a:r>
              <a:rPr lang="en-US" dirty="0" smtClean="0"/>
              <a:t>Mission Trips</a:t>
            </a:r>
          </a:p>
          <a:p>
            <a:r>
              <a:rPr lang="en-US" dirty="0" smtClean="0"/>
              <a:t>Student Organizations</a:t>
            </a:r>
          </a:p>
        </p:txBody>
      </p:sp>
      <p:sp>
        <p:nvSpPr>
          <p:cNvPr id="3" name="Title 2"/>
          <p:cNvSpPr>
            <a:spLocks noGrp="1"/>
          </p:cNvSpPr>
          <p:nvPr>
            <p:ph type="title"/>
          </p:nvPr>
        </p:nvSpPr>
        <p:spPr/>
        <p:txBody>
          <a:bodyPr/>
          <a:lstStyle/>
          <a:p>
            <a:r>
              <a:rPr lang="en-US" dirty="0" smtClean="0"/>
              <a:t>Experiential learning opportunities</a:t>
            </a:r>
            <a:endParaRPr lang="en-US" dirty="0"/>
          </a:p>
        </p:txBody>
      </p:sp>
      <p:pic>
        <p:nvPicPr>
          <p:cNvPr id="4" name="Picture 3" descr="j018288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0" y="1905000"/>
            <a:ext cx="2883408" cy="4346846"/>
          </a:xfrm>
          <a:prstGeom prst="rect">
            <a:avLst/>
          </a:prstGeom>
        </p:spPr>
      </p:pic>
    </p:spTree>
    <p:extLst>
      <p:ext uri="{BB962C8B-B14F-4D97-AF65-F5344CB8AC3E}">
        <p14:creationId xmlns:p14="http://schemas.microsoft.com/office/powerpoint/2010/main" val="42477269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2">
                                            <p:txEl>
                                              <p:pRg st="0" end="0"/>
                                            </p:txEl>
                                          </p:spTgt>
                                        </p:tgtEl>
                                        <p:attrNameLst>
                                          <p:attrName>ppt_w</p:attrName>
                                        </p:attrNameLst>
                                      </p:cBhvr>
                                    </p:anim>
                                    <p:anim by="(#ppt_w*0.50)" calcmode="lin" valueType="num">
                                      <p:cBhvr>
                                        <p:cTn id="8" dur="500" decel="50000" autoRev="1" fill="hold">
                                          <p:stCondLst>
                                            <p:cond delay="0"/>
                                          </p:stCondLst>
                                        </p:cTn>
                                        <p:tgtEl>
                                          <p:spTgt spid="2">
                                            <p:txEl>
                                              <p:pRg st="0" end="0"/>
                                            </p:txEl>
                                          </p:spTgt>
                                        </p:tgtEl>
                                        <p:attrNameLst>
                                          <p:attrName>ppt_x</p:attrName>
                                        </p:attrNameLst>
                                      </p:cBhvr>
                                    </p:anim>
                                    <p:anim from="(-#ppt_h/2)" to="(#ppt_y)" calcmode="lin" valueType="num">
                                      <p:cBhvr>
                                        <p:cTn id="9" dur="1000" fill="hold">
                                          <p:stCondLst>
                                            <p:cond delay="0"/>
                                          </p:stCondLst>
                                        </p:cTn>
                                        <p:tgtEl>
                                          <p:spTgt spid="2">
                                            <p:txEl>
                                              <p:pRg st="0" end="0"/>
                                            </p:txEl>
                                          </p:spTgt>
                                        </p:tgtEl>
                                        <p:attrNameLst>
                                          <p:attrName>ppt_y</p:attrName>
                                        </p:attrNameLst>
                                      </p:cBhvr>
                                    </p:anim>
                                    <p:animRot by="21600000">
                                      <p:cBhvr>
                                        <p:cTn id="10" dur="1000" fill="hold">
                                          <p:stCondLst>
                                            <p:cond delay="0"/>
                                          </p:stCondLst>
                                        </p:cTn>
                                        <p:tgtEl>
                                          <p:spTgt spid="2">
                                            <p:txEl>
                                              <p:pRg st="0" end="0"/>
                                            </p:txEl>
                                          </p:spTgt>
                                        </p:tgtEl>
                                        <p:attrNameLst>
                                          <p:attrName>r</p:attrName>
                                        </p:attrNameLst>
                                      </p:cBhvr>
                                    </p:animRot>
                                  </p:childTnLst>
                                </p:cTn>
                              </p:par>
                              <p:par>
                                <p:cTn id="11" presetID="56" presetClass="entr" presetSubtype="0" fill="hold" nodeType="withEffect">
                                  <p:stCondLst>
                                    <p:cond delay="0"/>
                                  </p:stCondLst>
                                  <p:iterate type="lt">
                                    <p:tmPct val="10000"/>
                                  </p:iterate>
                                  <p:childTnLst>
                                    <p:set>
                                      <p:cBhvr>
                                        <p:cTn id="12" dur="1" fill="hold">
                                          <p:stCondLst>
                                            <p:cond delay="0"/>
                                          </p:stCondLst>
                                        </p:cTn>
                                        <p:tgtEl>
                                          <p:spTgt spid="2">
                                            <p:txEl>
                                              <p:pRg st="1" end="1"/>
                                            </p:txEl>
                                          </p:spTgt>
                                        </p:tgtEl>
                                        <p:attrNameLst>
                                          <p:attrName>style.visibility</p:attrName>
                                        </p:attrNameLst>
                                      </p:cBhvr>
                                      <p:to>
                                        <p:strVal val="visible"/>
                                      </p:to>
                                    </p:set>
                                    <p:anim by="(-#ppt_w*2)" calcmode="lin" valueType="num">
                                      <p:cBhvr rctx="PPT">
                                        <p:cTn id="13" dur="500" autoRev="1" fill="hold">
                                          <p:stCondLst>
                                            <p:cond delay="0"/>
                                          </p:stCondLst>
                                        </p:cTn>
                                        <p:tgtEl>
                                          <p:spTgt spid="2">
                                            <p:txEl>
                                              <p:pRg st="1" end="1"/>
                                            </p:txEl>
                                          </p:spTgt>
                                        </p:tgtEl>
                                        <p:attrNameLst>
                                          <p:attrName>ppt_w</p:attrName>
                                        </p:attrNameLst>
                                      </p:cBhvr>
                                    </p:anim>
                                    <p:anim by="(#ppt_w*0.50)" calcmode="lin" valueType="num">
                                      <p:cBhvr>
                                        <p:cTn id="14" dur="500" decel="50000" autoRev="1" fill="hold">
                                          <p:stCondLst>
                                            <p:cond delay="0"/>
                                          </p:stCondLst>
                                        </p:cTn>
                                        <p:tgtEl>
                                          <p:spTgt spid="2">
                                            <p:txEl>
                                              <p:pRg st="1" end="1"/>
                                            </p:txEl>
                                          </p:spTgt>
                                        </p:tgtEl>
                                        <p:attrNameLst>
                                          <p:attrName>ppt_x</p:attrName>
                                        </p:attrNameLst>
                                      </p:cBhvr>
                                    </p:anim>
                                    <p:anim from="(-#ppt_h/2)" to="(#ppt_y)" calcmode="lin" valueType="num">
                                      <p:cBhvr>
                                        <p:cTn id="15" dur="1000" fill="hold">
                                          <p:stCondLst>
                                            <p:cond delay="0"/>
                                          </p:stCondLst>
                                        </p:cTn>
                                        <p:tgtEl>
                                          <p:spTgt spid="2">
                                            <p:txEl>
                                              <p:pRg st="1" end="1"/>
                                            </p:txEl>
                                          </p:spTgt>
                                        </p:tgtEl>
                                        <p:attrNameLst>
                                          <p:attrName>ppt_y</p:attrName>
                                        </p:attrNameLst>
                                      </p:cBhvr>
                                    </p:anim>
                                    <p:animRot by="21600000">
                                      <p:cBhvr>
                                        <p:cTn id="16" dur="1000" fill="hold">
                                          <p:stCondLst>
                                            <p:cond delay="0"/>
                                          </p:stCondLst>
                                        </p:cTn>
                                        <p:tgtEl>
                                          <p:spTgt spid="2">
                                            <p:txEl>
                                              <p:pRg st="1" end="1"/>
                                            </p:txEl>
                                          </p:spTgt>
                                        </p:tgtEl>
                                        <p:attrNameLst>
                                          <p:attrName>r</p:attrName>
                                        </p:attrNameLst>
                                      </p:cBhvr>
                                    </p:animRot>
                                  </p:childTnLst>
                                </p:cTn>
                              </p:par>
                              <p:par>
                                <p:cTn id="17" presetID="56" presetClass="entr" presetSubtype="0" fill="hold" nodeType="withEffect">
                                  <p:stCondLst>
                                    <p:cond delay="0"/>
                                  </p:stCondLst>
                                  <p:iterate type="lt">
                                    <p:tmPct val="10000"/>
                                  </p:iterate>
                                  <p:childTnLst>
                                    <p:set>
                                      <p:cBhvr>
                                        <p:cTn id="18" dur="1" fill="hold">
                                          <p:stCondLst>
                                            <p:cond delay="0"/>
                                          </p:stCondLst>
                                        </p:cTn>
                                        <p:tgtEl>
                                          <p:spTgt spid="2">
                                            <p:txEl>
                                              <p:pRg st="2" end="2"/>
                                            </p:txEl>
                                          </p:spTgt>
                                        </p:tgtEl>
                                        <p:attrNameLst>
                                          <p:attrName>style.visibility</p:attrName>
                                        </p:attrNameLst>
                                      </p:cBhvr>
                                      <p:to>
                                        <p:strVal val="visible"/>
                                      </p:to>
                                    </p:set>
                                    <p:anim by="(-#ppt_w*2)" calcmode="lin" valueType="num">
                                      <p:cBhvr rctx="PPT">
                                        <p:cTn id="19" dur="500" autoRev="1" fill="hold">
                                          <p:stCondLst>
                                            <p:cond delay="0"/>
                                          </p:stCondLst>
                                        </p:cTn>
                                        <p:tgtEl>
                                          <p:spTgt spid="2">
                                            <p:txEl>
                                              <p:pRg st="2" end="2"/>
                                            </p:txEl>
                                          </p:spTgt>
                                        </p:tgtEl>
                                        <p:attrNameLst>
                                          <p:attrName>ppt_w</p:attrName>
                                        </p:attrNameLst>
                                      </p:cBhvr>
                                    </p:anim>
                                    <p:anim by="(#ppt_w*0.50)" calcmode="lin" valueType="num">
                                      <p:cBhvr>
                                        <p:cTn id="20" dur="500" decel="50000" autoRev="1" fill="hold">
                                          <p:stCondLst>
                                            <p:cond delay="0"/>
                                          </p:stCondLst>
                                        </p:cTn>
                                        <p:tgtEl>
                                          <p:spTgt spid="2">
                                            <p:txEl>
                                              <p:pRg st="2" end="2"/>
                                            </p:txEl>
                                          </p:spTgt>
                                        </p:tgtEl>
                                        <p:attrNameLst>
                                          <p:attrName>ppt_x</p:attrName>
                                        </p:attrNameLst>
                                      </p:cBhvr>
                                    </p:anim>
                                    <p:anim from="(-#ppt_h/2)" to="(#ppt_y)" calcmode="lin" valueType="num">
                                      <p:cBhvr>
                                        <p:cTn id="21" dur="1000" fill="hold">
                                          <p:stCondLst>
                                            <p:cond delay="0"/>
                                          </p:stCondLst>
                                        </p:cTn>
                                        <p:tgtEl>
                                          <p:spTgt spid="2">
                                            <p:txEl>
                                              <p:pRg st="2" end="2"/>
                                            </p:txEl>
                                          </p:spTgt>
                                        </p:tgtEl>
                                        <p:attrNameLst>
                                          <p:attrName>ppt_y</p:attrName>
                                        </p:attrNameLst>
                                      </p:cBhvr>
                                    </p:anim>
                                    <p:animRot by="21600000">
                                      <p:cBhvr>
                                        <p:cTn id="22" dur="1000" fill="hold">
                                          <p:stCondLst>
                                            <p:cond delay="0"/>
                                          </p:stCondLst>
                                        </p:cTn>
                                        <p:tgtEl>
                                          <p:spTgt spid="2">
                                            <p:txEl>
                                              <p:pRg st="2" end="2"/>
                                            </p:txEl>
                                          </p:spTgt>
                                        </p:tgtEl>
                                        <p:attrNameLst>
                                          <p:attrName>r</p:attrName>
                                        </p:attrNameLst>
                                      </p:cBhvr>
                                    </p:animRot>
                                  </p:childTnLst>
                                </p:cTn>
                              </p:par>
                              <p:par>
                                <p:cTn id="23" presetID="56" presetClass="entr" presetSubtype="0" fill="hold" nodeType="withEffect">
                                  <p:stCondLst>
                                    <p:cond delay="0"/>
                                  </p:stCondLst>
                                  <p:iterate type="lt">
                                    <p:tmPct val="10000"/>
                                  </p:iterate>
                                  <p:childTnLst>
                                    <p:set>
                                      <p:cBhvr>
                                        <p:cTn id="24" dur="1" fill="hold">
                                          <p:stCondLst>
                                            <p:cond delay="0"/>
                                          </p:stCondLst>
                                        </p:cTn>
                                        <p:tgtEl>
                                          <p:spTgt spid="2">
                                            <p:txEl>
                                              <p:pRg st="3" end="3"/>
                                            </p:txEl>
                                          </p:spTgt>
                                        </p:tgtEl>
                                        <p:attrNameLst>
                                          <p:attrName>style.visibility</p:attrName>
                                        </p:attrNameLst>
                                      </p:cBhvr>
                                      <p:to>
                                        <p:strVal val="visible"/>
                                      </p:to>
                                    </p:set>
                                    <p:anim by="(-#ppt_w*2)" calcmode="lin" valueType="num">
                                      <p:cBhvr rctx="PPT">
                                        <p:cTn id="25" dur="500" autoRev="1" fill="hold">
                                          <p:stCondLst>
                                            <p:cond delay="0"/>
                                          </p:stCondLst>
                                        </p:cTn>
                                        <p:tgtEl>
                                          <p:spTgt spid="2">
                                            <p:txEl>
                                              <p:pRg st="3" end="3"/>
                                            </p:txEl>
                                          </p:spTgt>
                                        </p:tgtEl>
                                        <p:attrNameLst>
                                          <p:attrName>ppt_w</p:attrName>
                                        </p:attrNameLst>
                                      </p:cBhvr>
                                    </p:anim>
                                    <p:anim by="(#ppt_w*0.50)" calcmode="lin" valueType="num">
                                      <p:cBhvr>
                                        <p:cTn id="26" dur="500" decel="50000" autoRev="1" fill="hold">
                                          <p:stCondLst>
                                            <p:cond delay="0"/>
                                          </p:stCondLst>
                                        </p:cTn>
                                        <p:tgtEl>
                                          <p:spTgt spid="2">
                                            <p:txEl>
                                              <p:pRg st="3" end="3"/>
                                            </p:txEl>
                                          </p:spTgt>
                                        </p:tgtEl>
                                        <p:attrNameLst>
                                          <p:attrName>ppt_x</p:attrName>
                                        </p:attrNameLst>
                                      </p:cBhvr>
                                    </p:anim>
                                    <p:anim from="(-#ppt_h/2)" to="(#ppt_y)" calcmode="lin" valueType="num">
                                      <p:cBhvr>
                                        <p:cTn id="27" dur="1000" fill="hold">
                                          <p:stCondLst>
                                            <p:cond delay="0"/>
                                          </p:stCondLst>
                                        </p:cTn>
                                        <p:tgtEl>
                                          <p:spTgt spid="2">
                                            <p:txEl>
                                              <p:pRg st="3" end="3"/>
                                            </p:txEl>
                                          </p:spTgt>
                                        </p:tgtEl>
                                        <p:attrNameLst>
                                          <p:attrName>ppt_y</p:attrName>
                                        </p:attrNameLst>
                                      </p:cBhvr>
                                    </p:anim>
                                    <p:animRot by="21600000">
                                      <p:cBhvr>
                                        <p:cTn id="28" dur="1000" fill="hold">
                                          <p:stCondLst>
                                            <p:cond delay="0"/>
                                          </p:stCondLst>
                                        </p:cTn>
                                        <p:tgtEl>
                                          <p:spTgt spid="2">
                                            <p:txEl>
                                              <p:pRg st="3" end="3"/>
                                            </p:txEl>
                                          </p:spTgt>
                                        </p:tgtEl>
                                        <p:attrNameLst>
                                          <p:attrName>r</p:attrName>
                                        </p:attrNameLst>
                                      </p:cBhvr>
                                    </p:animRot>
                                  </p:childTnLst>
                                </p:cTn>
                              </p:par>
                              <p:par>
                                <p:cTn id="29" presetID="56" presetClass="entr" presetSubtype="0" fill="hold" nodeType="withEffect">
                                  <p:stCondLst>
                                    <p:cond delay="0"/>
                                  </p:stCondLst>
                                  <p:iterate type="lt">
                                    <p:tmPct val="10000"/>
                                  </p:iterate>
                                  <p:childTnLst>
                                    <p:set>
                                      <p:cBhvr>
                                        <p:cTn id="30" dur="1" fill="hold">
                                          <p:stCondLst>
                                            <p:cond delay="0"/>
                                          </p:stCondLst>
                                        </p:cTn>
                                        <p:tgtEl>
                                          <p:spTgt spid="2">
                                            <p:txEl>
                                              <p:pRg st="4" end="4"/>
                                            </p:txEl>
                                          </p:spTgt>
                                        </p:tgtEl>
                                        <p:attrNameLst>
                                          <p:attrName>style.visibility</p:attrName>
                                        </p:attrNameLst>
                                      </p:cBhvr>
                                      <p:to>
                                        <p:strVal val="visible"/>
                                      </p:to>
                                    </p:set>
                                    <p:anim by="(-#ppt_w*2)" calcmode="lin" valueType="num">
                                      <p:cBhvr rctx="PPT">
                                        <p:cTn id="31" dur="500" autoRev="1" fill="hold">
                                          <p:stCondLst>
                                            <p:cond delay="0"/>
                                          </p:stCondLst>
                                        </p:cTn>
                                        <p:tgtEl>
                                          <p:spTgt spid="2">
                                            <p:txEl>
                                              <p:pRg st="4" end="4"/>
                                            </p:txEl>
                                          </p:spTgt>
                                        </p:tgtEl>
                                        <p:attrNameLst>
                                          <p:attrName>ppt_w</p:attrName>
                                        </p:attrNameLst>
                                      </p:cBhvr>
                                    </p:anim>
                                    <p:anim by="(#ppt_w*0.50)" calcmode="lin" valueType="num">
                                      <p:cBhvr>
                                        <p:cTn id="32" dur="500" decel="50000" autoRev="1" fill="hold">
                                          <p:stCondLst>
                                            <p:cond delay="0"/>
                                          </p:stCondLst>
                                        </p:cTn>
                                        <p:tgtEl>
                                          <p:spTgt spid="2">
                                            <p:txEl>
                                              <p:pRg st="4" end="4"/>
                                            </p:txEl>
                                          </p:spTgt>
                                        </p:tgtEl>
                                        <p:attrNameLst>
                                          <p:attrName>ppt_x</p:attrName>
                                        </p:attrNameLst>
                                      </p:cBhvr>
                                    </p:anim>
                                    <p:anim from="(-#ppt_h/2)" to="(#ppt_y)" calcmode="lin" valueType="num">
                                      <p:cBhvr>
                                        <p:cTn id="33" dur="1000" fill="hold">
                                          <p:stCondLst>
                                            <p:cond delay="0"/>
                                          </p:stCondLst>
                                        </p:cTn>
                                        <p:tgtEl>
                                          <p:spTgt spid="2">
                                            <p:txEl>
                                              <p:pRg st="4" end="4"/>
                                            </p:txEl>
                                          </p:spTgt>
                                        </p:tgtEl>
                                        <p:attrNameLst>
                                          <p:attrName>ppt_y</p:attrName>
                                        </p:attrNameLst>
                                      </p:cBhvr>
                                    </p:anim>
                                    <p:animRot by="21600000">
                                      <p:cBhvr>
                                        <p:cTn id="34" dur="1000" fill="hold">
                                          <p:stCondLst>
                                            <p:cond delay="0"/>
                                          </p:stCondLst>
                                        </p:cTn>
                                        <p:tgtEl>
                                          <p:spTgt spid="2">
                                            <p:txEl>
                                              <p:pRg st="4" end="4"/>
                                            </p:txEl>
                                          </p:spTgt>
                                        </p:tgtEl>
                                        <p:attrNameLst>
                                          <p:attrName>r</p:attrName>
                                        </p:attrNameLst>
                                      </p:cBhvr>
                                    </p:animRot>
                                  </p:childTnLst>
                                </p:cTn>
                              </p:par>
                              <p:par>
                                <p:cTn id="35" presetID="56" presetClass="entr" presetSubtype="0" fill="hold" nodeType="withEffect">
                                  <p:stCondLst>
                                    <p:cond delay="0"/>
                                  </p:stCondLst>
                                  <p:iterate type="lt">
                                    <p:tmPct val="10000"/>
                                  </p:iterate>
                                  <p:childTnLst>
                                    <p:set>
                                      <p:cBhvr>
                                        <p:cTn id="36" dur="1" fill="hold">
                                          <p:stCondLst>
                                            <p:cond delay="0"/>
                                          </p:stCondLst>
                                        </p:cTn>
                                        <p:tgtEl>
                                          <p:spTgt spid="2">
                                            <p:txEl>
                                              <p:pRg st="5" end="5"/>
                                            </p:txEl>
                                          </p:spTgt>
                                        </p:tgtEl>
                                        <p:attrNameLst>
                                          <p:attrName>style.visibility</p:attrName>
                                        </p:attrNameLst>
                                      </p:cBhvr>
                                      <p:to>
                                        <p:strVal val="visible"/>
                                      </p:to>
                                    </p:set>
                                    <p:anim by="(-#ppt_w*2)" calcmode="lin" valueType="num">
                                      <p:cBhvr rctx="PPT">
                                        <p:cTn id="37" dur="500" autoRev="1" fill="hold">
                                          <p:stCondLst>
                                            <p:cond delay="0"/>
                                          </p:stCondLst>
                                        </p:cTn>
                                        <p:tgtEl>
                                          <p:spTgt spid="2">
                                            <p:txEl>
                                              <p:pRg st="5" end="5"/>
                                            </p:txEl>
                                          </p:spTgt>
                                        </p:tgtEl>
                                        <p:attrNameLst>
                                          <p:attrName>ppt_w</p:attrName>
                                        </p:attrNameLst>
                                      </p:cBhvr>
                                    </p:anim>
                                    <p:anim by="(#ppt_w*0.50)" calcmode="lin" valueType="num">
                                      <p:cBhvr>
                                        <p:cTn id="38" dur="500" decel="50000" autoRev="1" fill="hold">
                                          <p:stCondLst>
                                            <p:cond delay="0"/>
                                          </p:stCondLst>
                                        </p:cTn>
                                        <p:tgtEl>
                                          <p:spTgt spid="2">
                                            <p:txEl>
                                              <p:pRg st="5" end="5"/>
                                            </p:txEl>
                                          </p:spTgt>
                                        </p:tgtEl>
                                        <p:attrNameLst>
                                          <p:attrName>ppt_x</p:attrName>
                                        </p:attrNameLst>
                                      </p:cBhvr>
                                    </p:anim>
                                    <p:anim from="(-#ppt_h/2)" to="(#ppt_y)" calcmode="lin" valueType="num">
                                      <p:cBhvr>
                                        <p:cTn id="39" dur="1000" fill="hold">
                                          <p:stCondLst>
                                            <p:cond delay="0"/>
                                          </p:stCondLst>
                                        </p:cTn>
                                        <p:tgtEl>
                                          <p:spTgt spid="2">
                                            <p:txEl>
                                              <p:pRg st="5" end="5"/>
                                            </p:txEl>
                                          </p:spTgt>
                                        </p:tgtEl>
                                        <p:attrNameLst>
                                          <p:attrName>ppt_y</p:attrName>
                                        </p:attrNameLst>
                                      </p:cBhvr>
                                    </p:anim>
                                    <p:animRot by="21600000">
                                      <p:cBhvr>
                                        <p:cTn id="40" dur="1000" fill="hold">
                                          <p:stCondLst>
                                            <p:cond delay="0"/>
                                          </p:stCondLst>
                                        </p:cTn>
                                        <p:tgtEl>
                                          <p:spTgt spid="2">
                                            <p:txEl>
                                              <p:pRg st="5" end="5"/>
                                            </p:txEl>
                                          </p:spTgt>
                                        </p:tgtEl>
                                        <p:attrNameLst>
                                          <p:attrName>r</p:attrName>
                                        </p:attrNameLst>
                                      </p:cBhvr>
                                    </p:animRot>
                                  </p:childTnLst>
                                </p:cTn>
                              </p:par>
                              <p:par>
                                <p:cTn id="41" presetID="56" presetClass="entr" presetSubtype="0" fill="hold" nodeType="withEffect">
                                  <p:stCondLst>
                                    <p:cond delay="0"/>
                                  </p:stCondLst>
                                  <p:iterate type="lt">
                                    <p:tmPct val="10000"/>
                                  </p:iterate>
                                  <p:childTnLst>
                                    <p:set>
                                      <p:cBhvr>
                                        <p:cTn id="42" dur="1" fill="hold">
                                          <p:stCondLst>
                                            <p:cond delay="0"/>
                                          </p:stCondLst>
                                        </p:cTn>
                                        <p:tgtEl>
                                          <p:spTgt spid="2">
                                            <p:txEl>
                                              <p:pRg st="6" end="6"/>
                                            </p:txEl>
                                          </p:spTgt>
                                        </p:tgtEl>
                                        <p:attrNameLst>
                                          <p:attrName>style.visibility</p:attrName>
                                        </p:attrNameLst>
                                      </p:cBhvr>
                                      <p:to>
                                        <p:strVal val="visible"/>
                                      </p:to>
                                    </p:set>
                                    <p:anim by="(-#ppt_w*2)" calcmode="lin" valueType="num">
                                      <p:cBhvr rctx="PPT">
                                        <p:cTn id="43" dur="500" autoRev="1" fill="hold">
                                          <p:stCondLst>
                                            <p:cond delay="0"/>
                                          </p:stCondLst>
                                        </p:cTn>
                                        <p:tgtEl>
                                          <p:spTgt spid="2">
                                            <p:txEl>
                                              <p:pRg st="6" end="6"/>
                                            </p:txEl>
                                          </p:spTgt>
                                        </p:tgtEl>
                                        <p:attrNameLst>
                                          <p:attrName>ppt_w</p:attrName>
                                        </p:attrNameLst>
                                      </p:cBhvr>
                                    </p:anim>
                                    <p:anim by="(#ppt_w*0.50)" calcmode="lin" valueType="num">
                                      <p:cBhvr>
                                        <p:cTn id="44" dur="500" decel="50000" autoRev="1" fill="hold">
                                          <p:stCondLst>
                                            <p:cond delay="0"/>
                                          </p:stCondLst>
                                        </p:cTn>
                                        <p:tgtEl>
                                          <p:spTgt spid="2">
                                            <p:txEl>
                                              <p:pRg st="6" end="6"/>
                                            </p:txEl>
                                          </p:spTgt>
                                        </p:tgtEl>
                                        <p:attrNameLst>
                                          <p:attrName>ppt_x</p:attrName>
                                        </p:attrNameLst>
                                      </p:cBhvr>
                                    </p:anim>
                                    <p:anim from="(-#ppt_h/2)" to="(#ppt_y)" calcmode="lin" valueType="num">
                                      <p:cBhvr>
                                        <p:cTn id="45" dur="1000" fill="hold">
                                          <p:stCondLst>
                                            <p:cond delay="0"/>
                                          </p:stCondLst>
                                        </p:cTn>
                                        <p:tgtEl>
                                          <p:spTgt spid="2">
                                            <p:txEl>
                                              <p:pRg st="6" end="6"/>
                                            </p:txEl>
                                          </p:spTgt>
                                        </p:tgtEl>
                                        <p:attrNameLst>
                                          <p:attrName>ppt_y</p:attrName>
                                        </p:attrNameLst>
                                      </p:cBhvr>
                                    </p:anim>
                                    <p:animRot by="21600000">
                                      <p:cBhvr>
                                        <p:cTn id="46" dur="1000" fill="hold">
                                          <p:stCondLst>
                                            <p:cond delay="0"/>
                                          </p:stCondLst>
                                        </p:cTn>
                                        <p:tgtEl>
                                          <p:spTgt spid="2">
                                            <p:txEl>
                                              <p:pRg st="6" end="6"/>
                                            </p:txEl>
                                          </p:spTgt>
                                        </p:tgtEl>
                                        <p:attrNameLst>
                                          <p:attrName>r</p:attrName>
                                        </p:attrNameLst>
                                      </p:cBhvr>
                                    </p:animRot>
                                  </p:childTnLst>
                                </p:cTn>
                              </p:par>
                              <p:par>
                                <p:cTn id="47" presetID="56" presetClass="entr" presetSubtype="0" fill="hold" nodeType="withEffect">
                                  <p:stCondLst>
                                    <p:cond delay="0"/>
                                  </p:stCondLst>
                                  <p:iterate type="lt">
                                    <p:tmPct val="10000"/>
                                  </p:iterate>
                                  <p:childTnLst>
                                    <p:set>
                                      <p:cBhvr>
                                        <p:cTn id="48" dur="1" fill="hold">
                                          <p:stCondLst>
                                            <p:cond delay="0"/>
                                          </p:stCondLst>
                                        </p:cTn>
                                        <p:tgtEl>
                                          <p:spTgt spid="2">
                                            <p:txEl>
                                              <p:pRg st="7" end="7"/>
                                            </p:txEl>
                                          </p:spTgt>
                                        </p:tgtEl>
                                        <p:attrNameLst>
                                          <p:attrName>style.visibility</p:attrName>
                                        </p:attrNameLst>
                                      </p:cBhvr>
                                      <p:to>
                                        <p:strVal val="visible"/>
                                      </p:to>
                                    </p:set>
                                    <p:anim by="(-#ppt_w*2)" calcmode="lin" valueType="num">
                                      <p:cBhvr rctx="PPT">
                                        <p:cTn id="49" dur="500" autoRev="1" fill="hold">
                                          <p:stCondLst>
                                            <p:cond delay="0"/>
                                          </p:stCondLst>
                                        </p:cTn>
                                        <p:tgtEl>
                                          <p:spTgt spid="2">
                                            <p:txEl>
                                              <p:pRg st="7" end="7"/>
                                            </p:txEl>
                                          </p:spTgt>
                                        </p:tgtEl>
                                        <p:attrNameLst>
                                          <p:attrName>ppt_w</p:attrName>
                                        </p:attrNameLst>
                                      </p:cBhvr>
                                    </p:anim>
                                    <p:anim by="(#ppt_w*0.50)" calcmode="lin" valueType="num">
                                      <p:cBhvr>
                                        <p:cTn id="50" dur="500" decel="50000" autoRev="1" fill="hold">
                                          <p:stCondLst>
                                            <p:cond delay="0"/>
                                          </p:stCondLst>
                                        </p:cTn>
                                        <p:tgtEl>
                                          <p:spTgt spid="2">
                                            <p:txEl>
                                              <p:pRg st="7" end="7"/>
                                            </p:txEl>
                                          </p:spTgt>
                                        </p:tgtEl>
                                        <p:attrNameLst>
                                          <p:attrName>ppt_x</p:attrName>
                                        </p:attrNameLst>
                                      </p:cBhvr>
                                    </p:anim>
                                    <p:anim from="(-#ppt_h/2)" to="(#ppt_y)" calcmode="lin" valueType="num">
                                      <p:cBhvr>
                                        <p:cTn id="51" dur="1000" fill="hold">
                                          <p:stCondLst>
                                            <p:cond delay="0"/>
                                          </p:stCondLst>
                                        </p:cTn>
                                        <p:tgtEl>
                                          <p:spTgt spid="2">
                                            <p:txEl>
                                              <p:pRg st="7" end="7"/>
                                            </p:txEl>
                                          </p:spTgt>
                                        </p:tgtEl>
                                        <p:attrNameLst>
                                          <p:attrName>ppt_y</p:attrName>
                                        </p:attrNameLst>
                                      </p:cBhvr>
                                    </p:anim>
                                    <p:animRot by="21600000">
                                      <p:cBhvr>
                                        <p:cTn id="52" dur="1000" fill="hold">
                                          <p:stCondLst>
                                            <p:cond delay="0"/>
                                          </p:stCondLst>
                                        </p:cTn>
                                        <p:tgtEl>
                                          <p:spTgt spid="2">
                                            <p:txEl>
                                              <p:pRg st="7" end="7"/>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Employers and graduate schools expect it</a:t>
            </a:r>
          </a:p>
          <a:p>
            <a:r>
              <a:rPr lang="en-US" dirty="0" smtClean="0"/>
              <a:t>Greater chance of landing a full-time job</a:t>
            </a:r>
          </a:p>
          <a:p>
            <a:r>
              <a:rPr lang="en-US" dirty="0" smtClean="0"/>
              <a:t>Get to “test drive” a career</a:t>
            </a:r>
          </a:p>
          <a:p>
            <a:r>
              <a:rPr lang="en-US" dirty="0" smtClean="0"/>
              <a:t>May get paid or college credit</a:t>
            </a:r>
            <a:endParaRPr lang="en-US" dirty="0"/>
          </a:p>
        </p:txBody>
      </p:sp>
      <p:sp>
        <p:nvSpPr>
          <p:cNvPr id="3" name="Title 2"/>
          <p:cNvSpPr>
            <a:spLocks noGrp="1"/>
          </p:cNvSpPr>
          <p:nvPr>
            <p:ph type="title"/>
          </p:nvPr>
        </p:nvSpPr>
        <p:spPr/>
        <p:txBody>
          <a:bodyPr/>
          <a:lstStyle/>
          <a:p>
            <a:r>
              <a:rPr lang="en-US" dirty="0" smtClean="0"/>
              <a:t>Why do experiential learning?</a:t>
            </a:r>
            <a:endParaRPr lang="en-US" dirty="0"/>
          </a:p>
        </p:txBody>
      </p:sp>
      <p:pic>
        <p:nvPicPr>
          <p:cNvPr id="5" name="Picture 4"/>
          <p:cNvPicPr>
            <a:picLocks noChangeAspect="1"/>
          </p:cNvPicPr>
          <p:nvPr/>
        </p:nvPicPr>
        <p:blipFill>
          <a:blip r:embed="rId2"/>
          <a:stretch>
            <a:fillRect/>
          </a:stretch>
        </p:blipFill>
        <p:spPr>
          <a:xfrm>
            <a:off x="2743200" y="3657600"/>
            <a:ext cx="3657600" cy="2609088"/>
          </a:xfrm>
          <a:prstGeom prst="rect">
            <a:avLst/>
          </a:prstGeom>
        </p:spPr>
      </p:pic>
    </p:spTree>
    <p:extLst>
      <p:ext uri="{BB962C8B-B14F-4D97-AF65-F5344CB8AC3E}">
        <p14:creationId xmlns:p14="http://schemas.microsoft.com/office/powerpoint/2010/main" val="33346836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500"/>
                                        <p:tgtEl>
                                          <p:spTgt spid="2">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fade">
                                      <p:cBhvr>
                                        <p:cTn id="16"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1"/>
            <a:ext cx="8407893" cy="4834129"/>
          </a:xfrm>
        </p:spPr>
        <p:txBody>
          <a:bodyPr>
            <a:normAutofit/>
          </a:bodyPr>
          <a:lstStyle/>
          <a:p>
            <a:pPr marL="45720" indent="0">
              <a:buNone/>
            </a:pPr>
            <a:endParaRPr lang="en-US" dirty="0" smtClean="0"/>
          </a:p>
          <a:p>
            <a:pPr marL="45720" indent="0">
              <a:buNone/>
            </a:pPr>
            <a:r>
              <a:rPr lang="en-US" sz="2400" dirty="0" smtClean="0"/>
              <a:t>In a 2013 survey of 318 employers:</a:t>
            </a:r>
          </a:p>
          <a:p>
            <a:pPr marL="45720" indent="0">
              <a:buNone/>
            </a:pPr>
            <a:endParaRPr lang="en-US" dirty="0" smtClean="0"/>
          </a:p>
          <a:p>
            <a:pPr lvl="1"/>
            <a:r>
              <a:rPr lang="en-US" sz="2000" dirty="0" smtClean="0"/>
              <a:t>93% believe that “</a:t>
            </a:r>
            <a:r>
              <a:rPr lang="en-US" sz="2000" dirty="0"/>
              <a:t>a candidate’s demonstrated capacity </a:t>
            </a:r>
            <a:r>
              <a:rPr lang="en-US" sz="2000" dirty="0" smtClean="0"/>
              <a:t>to think </a:t>
            </a:r>
            <a:r>
              <a:rPr lang="en-US" sz="2000" dirty="0"/>
              <a:t>critically, communicate clearly, and solve </a:t>
            </a:r>
            <a:r>
              <a:rPr lang="en-US" sz="2000" dirty="0" smtClean="0"/>
              <a:t>complex problems </a:t>
            </a:r>
            <a:r>
              <a:rPr lang="en-US" sz="2000" dirty="0"/>
              <a:t>is </a:t>
            </a:r>
            <a:r>
              <a:rPr lang="en-US" sz="2000" u="sng" dirty="0" smtClean="0"/>
              <a:t>more important</a:t>
            </a:r>
            <a:r>
              <a:rPr lang="en-US" sz="2000" dirty="0" smtClean="0"/>
              <a:t> </a:t>
            </a:r>
            <a:r>
              <a:rPr lang="en-US" sz="2000" dirty="0"/>
              <a:t>than their undergraduate major</a:t>
            </a:r>
            <a:r>
              <a:rPr lang="en-US" sz="2000" dirty="0" smtClean="0"/>
              <a:t>.”</a:t>
            </a:r>
          </a:p>
          <a:p>
            <a:pPr marL="365760" lvl="1" indent="0">
              <a:buNone/>
            </a:pPr>
            <a:endParaRPr lang="en-US" sz="2000" dirty="0" smtClean="0"/>
          </a:p>
          <a:p>
            <a:pPr lvl="1"/>
            <a:r>
              <a:rPr lang="en-US" sz="2000" dirty="0" smtClean="0"/>
              <a:t>80% </a:t>
            </a:r>
            <a:r>
              <a:rPr lang="en-US" sz="2000" dirty="0"/>
              <a:t>agree that, regardless of their major, every </a:t>
            </a:r>
            <a:r>
              <a:rPr lang="en-US" sz="2000" dirty="0" smtClean="0"/>
              <a:t>college student </a:t>
            </a:r>
            <a:r>
              <a:rPr lang="en-US" sz="2000" dirty="0"/>
              <a:t>should acquire broad knowledge in the liberal </a:t>
            </a:r>
            <a:r>
              <a:rPr lang="en-US" sz="2000" dirty="0" smtClean="0"/>
              <a:t>arts and sciences</a:t>
            </a:r>
            <a:r>
              <a:rPr lang="en-US" sz="2000" dirty="0"/>
              <a:t>.</a:t>
            </a:r>
            <a:endParaRPr lang="en-US" sz="2000" dirty="0" smtClean="0"/>
          </a:p>
          <a:p>
            <a:pPr marL="365760" lvl="1" indent="0" algn="r">
              <a:buNone/>
            </a:pPr>
            <a:endParaRPr lang="en-US" sz="2000" dirty="0" smtClean="0"/>
          </a:p>
          <a:p>
            <a:pPr marL="365760" lvl="1" indent="0" algn="r">
              <a:buNone/>
            </a:pPr>
            <a:endParaRPr lang="en-US" sz="1500" dirty="0" smtClean="0"/>
          </a:p>
          <a:p>
            <a:pPr marL="365760" lvl="1" indent="0" algn="r">
              <a:buNone/>
            </a:pPr>
            <a:endParaRPr lang="en-US" sz="1500" dirty="0"/>
          </a:p>
          <a:p>
            <a:pPr marL="365760" lvl="1" indent="0" algn="r">
              <a:buNone/>
            </a:pPr>
            <a:r>
              <a:rPr lang="en-US" sz="1500" dirty="0" smtClean="0"/>
              <a:t>(Hart Research Associates, 2013)</a:t>
            </a:r>
          </a:p>
        </p:txBody>
      </p:sp>
      <p:sp>
        <p:nvSpPr>
          <p:cNvPr id="3" name="Title 2"/>
          <p:cNvSpPr>
            <a:spLocks noGrp="1"/>
          </p:cNvSpPr>
          <p:nvPr>
            <p:ph type="title"/>
          </p:nvPr>
        </p:nvSpPr>
        <p:spPr/>
        <p:txBody>
          <a:bodyPr>
            <a:normAutofit/>
          </a:bodyPr>
          <a:lstStyle/>
          <a:p>
            <a:r>
              <a:rPr lang="en-US" dirty="0" smtClean="0"/>
              <a:t>What Do Employers Want?</a:t>
            </a:r>
            <a:endParaRPr lang="en-US" dirty="0"/>
          </a:p>
        </p:txBody>
      </p:sp>
    </p:spTree>
    <p:extLst>
      <p:ext uri="{BB962C8B-B14F-4D97-AF65-F5344CB8AC3E}">
        <p14:creationId xmlns:p14="http://schemas.microsoft.com/office/powerpoint/2010/main" val="20547945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834129"/>
          </a:xfrm>
        </p:spPr>
        <p:txBody>
          <a:bodyPr>
            <a:normAutofit fontScale="92500" lnSpcReduction="10000"/>
          </a:bodyPr>
          <a:lstStyle/>
          <a:p>
            <a:r>
              <a:rPr lang="en-US" dirty="0" smtClean="0"/>
              <a:t>Universal or soft skills</a:t>
            </a:r>
          </a:p>
          <a:p>
            <a:r>
              <a:rPr lang="en-US" dirty="0" smtClean="0"/>
              <a:t>Different than technical/job-related skills</a:t>
            </a:r>
          </a:p>
          <a:p>
            <a:endParaRPr lang="en-US" dirty="0"/>
          </a:p>
          <a:p>
            <a:pPr marL="45720" indent="0" algn="ctr">
              <a:buNone/>
            </a:pPr>
            <a:r>
              <a:rPr lang="en-US" i="1" dirty="0"/>
              <a:t>Which of the following are NOT transferable skills?</a:t>
            </a:r>
          </a:p>
          <a:p>
            <a:endParaRPr lang="en-US" dirty="0"/>
          </a:p>
          <a:p>
            <a:r>
              <a:rPr lang="en-US" dirty="0"/>
              <a:t>Public speaking</a:t>
            </a:r>
          </a:p>
          <a:p>
            <a:r>
              <a:rPr lang="en-US" dirty="0"/>
              <a:t>Problem solving</a:t>
            </a:r>
          </a:p>
          <a:p>
            <a:r>
              <a:rPr lang="en-US" dirty="0"/>
              <a:t>Operating a microscope</a:t>
            </a:r>
          </a:p>
          <a:p>
            <a:r>
              <a:rPr lang="en-US" dirty="0"/>
              <a:t>Organization</a:t>
            </a:r>
          </a:p>
          <a:p>
            <a:r>
              <a:rPr lang="en-US" dirty="0"/>
              <a:t>Attention to detail</a:t>
            </a:r>
          </a:p>
          <a:p>
            <a:r>
              <a:rPr lang="en-US" dirty="0"/>
              <a:t>Time management</a:t>
            </a:r>
          </a:p>
          <a:p>
            <a:r>
              <a:rPr lang="en-US" dirty="0"/>
              <a:t>Translating Spanish</a:t>
            </a:r>
          </a:p>
          <a:p>
            <a:r>
              <a:rPr lang="en-US" dirty="0"/>
              <a:t>Team building</a:t>
            </a:r>
          </a:p>
          <a:p>
            <a:r>
              <a:rPr lang="en-US" dirty="0"/>
              <a:t>Research</a:t>
            </a:r>
          </a:p>
          <a:p>
            <a:endParaRPr lang="en-US" dirty="0" smtClean="0"/>
          </a:p>
        </p:txBody>
      </p:sp>
      <p:sp>
        <p:nvSpPr>
          <p:cNvPr id="3" name="Title 2"/>
          <p:cNvSpPr>
            <a:spLocks noGrp="1"/>
          </p:cNvSpPr>
          <p:nvPr>
            <p:ph type="title"/>
          </p:nvPr>
        </p:nvSpPr>
        <p:spPr/>
        <p:txBody>
          <a:bodyPr>
            <a:normAutofit/>
          </a:bodyPr>
          <a:lstStyle/>
          <a:p>
            <a:r>
              <a:rPr lang="en-US" dirty="0" smtClean="0"/>
              <a:t>What Is a Transferable Skill?</a:t>
            </a:r>
            <a:endParaRPr lang="en-US" dirty="0"/>
          </a:p>
        </p:txBody>
      </p:sp>
      <p:pic>
        <p:nvPicPr>
          <p:cNvPr id="4" name="Picture 3"/>
          <p:cNvPicPr>
            <a:picLocks noChangeAspect="1"/>
          </p:cNvPicPr>
          <p:nvPr/>
        </p:nvPicPr>
        <p:blipFill>
          <a:blip r:embed="rId3"/>
          <a:stretch>
            <a:fillRect/>
          </a:stretch>
        </p:blipFill>
        <p:spPr>
          <a:xfrm>
            <a:off x="5638800" y="3352800"/>
            <a:ext cx="2584238" cy="2900807"/>
          </a:xfrm>
          <a:prstGeom prst="rect">
            <a:avLst/>
          </a:prstGeom>
        </p:spPr>
      </p:pic>
      <p:pic>
        <p:nvPicPr>
          <p:cNvPr id="5" name="Picture 4"/>
          <p:cNvPicPr>
            <a:picLocks noChangeAspect="1"/>
          </p:cNvPicPr>
          <p:nvPr/>
        </p:nvPicPr>
        <p:blipFill>
          <a:blip r:embed="rId4"/>
          <a:stretch>
            <a:fillRect/>
          </a:stretch>
        </p:blipFill>
        <p:spPr>
          <a:xfrm>
            <a:off x="5791200" y="3352800"/>
            <a:ext cx="2369127" cy="2895600"/>
          </a:xfrm>
          <a:prstGeom prst="rect">
            <a:avLst/>
          </a:prstGeom>
        </p:spPr>
      </p:pic>
    </p:spTree>
    <p:extLst>
      <p:ext uri="{BB962C8B-B14F-4D97-AF65-F5344CB8AC3E}">
        <p14:creationId xmlns:p14="http://schemas.microsoft.com/office/powerpoint/2010/main" val="497069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500"/>
                                        <p:tgtEl>
                                          <p:spTgt spid="2">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5" end="5"/>
                                            </p:txEl>
                                          </p:spTgt>
                                        </p:tgtEl>
                                        <p:attrNameLst>
                                          <p:attrName>style.visibility</p:attrName>
                                        </p:attrNameLst>
                                      </p:cBhvr>
                                      <p:to>
                                        <p:strVal val="visible"/>
                                      </p:to>
                                    </p:set>
                                    <p:animEffect transition="in" filter="fade">
                                      <p:cBhvr>
                                        <p:cTn id="10" dur="500"/>
                                        <p:tgtEl>
                                          <p:spTgt spid="2">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animEffect transition="in" filter="fade">
                                      <p:cBhvr>
                                        <p:cTn id="13" dur="500"/>
                                        <p:tgtEl>
                                          <p:spTgt spid="2">
                                            <p:txEl>
                                              <p:pRg st="6" end="6"/>
                                            </p:txEl>
                                          </p:spTgt>
                                        </p:tgtEl>
                                      </p:cBhvr>
                                    </p:animEffect>
                                  </p:childTnLst>
                                </p:cTn>
                              </p:par>
                              <p:par>
                                <p:cTn id="14" presetID="10" presetClass="entr" presetSubtype="0" fill="hold" nodeType="withEffect">
                                  <p:stCondLst>
                                    <p:cond delay="0"/>
                                  </p:stCondLst>
                                  <p:iterate type="lt">
                                    <p:tmPct val="0"/>
                                  </p:iterate>
                                  <p:childTnLst>
                                    <p:set>
                                      <p:cBhvr>
                                        <p:cTn id="15" dur="1" fill="hold">
                                          <p:stCondLst>
                                            <p:cond delay="0"/>
                                          </p:stCondLst>
                                        </p:cTn>
                                        <p:tgtEl>
                                          <p:spTgt spid="2">
                                            <p:txEl>
                                              <p:pRg st="7" end="7"/>
                                            </p:txEl>
                                          </p:spTgt>
                                        </p:tgtEl>
                                        <p:attrNameLst>
                                          <p:attrName>style.visibility</p:attrName>
                                        </p:attrNameLst>
                                      </p:cBhvr>
                                      <p:to>
                                        <p:strVal val="visible"/>
                                      </p:to>
                                    </p:set>
                                    <p:animEffect transition="in" filter="fade">
                                      <p:cBhvr>
                                        <p:cTn id="16" dur="500"/>
                                        <p:tgtEl>
                                          <p:spTgt spid="2">
                                            <p:txEl>
                                              <p:pRg st="7" end="7"/>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animEffect transition="in" filter="fade">
                                      <p:cBhvr>
                                        <p:cTn id="19" dur="500"/>
                                        <p:tgtEl>
                                          <p:spTgt spid="2">
                                            <p:txEl>
                                              <p:pRg st="8" end="8"/>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2">
                                            <p:txEl>
                                              <p:pRg st="9" end="9"/>
                                            </p:txEl>
                                          </p:spTgt>
                                        </p:tgtEl>
                                        <p:attrNameLst>
                                          <p:attrName>style.visibility</p:attrName>
                                        </p:attrNameLst>
                                      </p:cBhvr>
                                      <p:to>
                                        <p:strVal val="visible"/>
                                      </p:to>
                                    </p:set>
                                    <p:animEffect transition="in" filter="fade">
                                      <p:cBhvr>
                                        <p:cTn id="22" dur="500"/>
                                        <p:tgtEl>
                                          <p:spTgt spid="2">
                                            <p:txEl>
                                              <p:pRg st="9" end="9"/>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
                                            <p:txEl>
                                              <p:pRg st="10" end="10"/>
                                            </p:txEl>
                                          </p:spTgt>
                                        </p:tgtEl>
                                        <p:attrNameLst>
                                          <p:attrName>style.visibility</p:attrName>
                                        </p:attrNameLst>
                                      </p:cBhvr>
                                      <p:to>
                                        <p:strVal val="visible"/>
                                      </p:to>
                                    </p:set>
                                    <p:animEffect transition="in" filter="fade">
                                      <p:cBhvr>
                                        <p:cTn id="25" dur="500"/>
                                        <p:tgtEl>
                                          <p:spTgt spid="2">
                                            <p:txEl>
                                              <p:pRg st="10" end="10"/>
                                            </p:txEl>
                                          </p:spTgt>
                                        </p:tgtEl>
                                      </p:cBhvr>
                                    </p:animEffect>
                                  </p:childTnLst>
                                </p:cTn>
                              </p:par>
                              <p:par>
                                <p:cTn id="26" presetID="10" presetClass="entr" presetSubtype="0" fill="hold" nodeType="withEffect">
                                  <p:stCondLst>
                                    <p:cond delay="0"/>
                                  </p:stCondLst>
                                  <p:iterate type="lt">
                                    <p:tmPct val="0"/>
                                  </p:iterate>
                                  <p:childTnLst>
                                    <p:set>
                                      <p:cBhvr>
                                        <p:cTn id="27" dur="1" fill="hold">
                                          <p:stCondLst>
                                            <p:cond delay="0"/>
                                          </p:stCondLst>
                                        </p:cTn>
                                        <p:tgtEl>
                                          <p:spTgt spid="2">
                                            <p:txEl>
                                              <p:pRg st="11" end="11"/>
                                            </p:txEl>
                                          </p:spTgt>
                                        </p:tgtEl>
                                        <p:attrNameLst>
                                          <p:attrName>style.visibility</p:attrName>
                                        </p:attrNameLst>
                                      </p:cBhvr>
                                      <p:to>
                                        <p:strVal val="visible"/>
                                      </p:to>
                                    </p:set>
                                    <p:animEffect transition="in" filter="fade">
                                      <p:cBhvr>
                                        <p:cTn id="28" dur="500"/>
                                        <p:tgtEl>
                                          <p:spTgt spid="2">
                                            <p:txEl>
                                              <p:pRg st="11" end="11"/>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animEffect transition="in" filter="fade">
                                      <p:cBhvr>
                                        <p:cTn id="31" dur="500"/>
                                        <p:tgtEl>
                                          <p:spTgt spid="2">
                                            <p:txEl>
                                              <p:pRg st="12" end="12"/>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2">
                                            <p:txEl>
                                              <p:pRg st="13" end="13"/>
                                            </p:txEl>
                                          </p:spTgt>
                                        </p:tgtEl>
                                        <p:attrNameLst>
                                          <p:attrName>style.visibility</p:attrName>
                                        </p:attrNameLst>
                                      </p:cBhvr>
                                      <p:to>
                                        <p:strVal val="visible"/>
                                      </p:to>
                                    </p:set>
                                    <p:animEffect transition="in" filter="fade">
                                      <p:cBhvr>
                                        <p:cTn id="34" dur="500"/>
                                        <p:tgtEl>
                                          <p:spTgt spid="2">
                                            <p:txEl>
                                              <p:pRg st="13" end="13"/>
                                            </p:txEl>
                                          </p:spTgt>
                                        </p:tgtEl>
                                      </p:cBhvr>
                                    </p:animEffect>
                                  </p:childTnLst>
                                </p:cTn>
                              </p:par>
                              <p:par>
                                <p:cTn id="35" presetID="1" presetClass="entr" presetSubtype="0" fill="hold" nodeType="withEffect">
                                  <p:stCondLst>
                                    <p:cond delay="0"/>
                                  </p:stCondLst>
                                  <p:childTnLst>
                                    <p:set>
                                      <p:cBhvr>
                                        <p:cTn id="36" dur="1" fill="hold">
                                          <p:stCondLst>
                                            <p:cond delay="0"/>
                                          </p:stCondLst>
                                        </p:cTn>
                                        <p:tgtEl>
                                          <p:spTgt spid="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3" presetClass="emph" presetSubtype="2" fill="hold" nodeType="clickEffect">
                                  <p:stCondLst>
                                    <p:cond delay="0"/>
                                  </p:stCondLst>
                                  <p:iterate type="lt">
                                    <p:tmPct val="0"/>
                                  </p:iterate>
                                  <p:childTnLst>
                                    <p:animClr clrSpc="rgb" dir="cw">
                                      <p:cBhvr override="childStyle">
                                        <p:cTn id="40" dur="500" fill="hold"/>
                                        <p:tgtEl>
                                          <p:spTgt spid="2">
                                            <p:txEl>
                                              <p:pRg st="7" end="7"/>
                                            </p:txEl>
                                          </p:spTgt>
                                        </p:tgtEl>
                                        <p:attrNameLst>
                                          <p:attrName>style.color</p:attrName>
                                        </p:attrNameLst>
                                      </p:cBhvr>
                                      <p:to>
                                        <a:srgbClr val="FB0315"/>
                                      </p:to>
                                    </p:animClr>
                                  </p:childTnLst>
                                </p:cTn>
                              </p:par>
                              <p:par>
                                <p:cTn id="41" presetID="3" presetClass="emph" presetSubtype="2" fill="hold" nodeType="withEffect">
                                  <p:stCondLst>
                                    <p:cond delay="0"/>
                                  </p:stCondLst>
                                  <p:iterate type="lt">
                                    <p:tmPct val="0"/>
                                  </p:iterate>
                                  <p:childTnLst>
                                    <p:animClr clrSpc="rgb" dir="cw">
                                      <p:cBhvr override="childStyle">
                                        <p:cTn id="42" dur="500" fill="hold"/>
                                        <p:tgtEl>
                                          <p:spTgt spid="2">
                                            <p:txEl>
                                              <p:pRg st="11" end="11"/>
                                            </p:txEl>
                                          </p:spTgt>
                                        </p:tgtEl>
                                        <p:attrNameLst>
                                          <p:attrName>style.color</p:attrName>
                                        </p:attrNameLst>
                                      </p:cBhvr>
                                      <p:to>
                                        <a:srgbClr val="FB0315"/>
                                      </p:to>
                                    </p:animClr>
                                  </p:childTnLst>
                                </p:cTn>
                              </p:par>
                              <p:par>
                                <p:cTn id="43" presetID="1" presetClass="exit" presetSubtype="0" fill="hold" nodeType="withEffect">
                                  <p:stCondLst>
                                    <p:cond delay="0"/>
                                  </p:stCondLst>
                                  <p:childTnLst>
                                    <p:set>
                                      <p:cBhvr>
                                        <p:cTn id="44" dur="1" fill="hold">
                                          <p:stCondLst>
                                            <p:cond delay="0"/>
                                          </p:stCondLst>
                                        </p:cTn>
                                        <p:tgtEl>
                                          <p:spTgt spid="4"/>
                                        </p:tgtEl>
                                        <p:attrNameLst>
                                          <p:attrName>style.visibility</p:attrName>
                                        </p:attrNameLst>
                                      </p:cBhvr>
                                      <p:to>
                                        <p:strVal val="hidden"/>
                                      </p:to>
                                    </p:set>
                                  </p:childTnLst>
                                </p:cTn>
                              </p:par>
                              <p:par>
                                <p:cTn id="45" presetID="10" presetClass="entr" presetSubtype="0" fill="hold" nodeType="with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fade">
                                      <p:cBhvr>
                                        <p:cTn id="4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p:cNvSpPr>
            <a:spLocks noGrp="1"/>
          </p:cNvSpPr>
          <p:nvPr>
            <p:ph idx="1"/>
          </p:nvPr>
        </p:nvSpPr>
        <p:spPr>
          <a:xfrm>
            <a:off x="380999" y="1719070"/>
            <a:ext cx="8407893" cy="4834129"/>
          </a:xfrm>
        </p:spPr>
        <p:txBody>
          <a:bodyPr>
            <a:normAutofit/>
          </a:bodyPr>
          <a:lstStyle/>
          <a:p>
            <a:pPr marL="502920" indent="-457200">
              <a:buFont typeface="+mj-lt"/>
              <a:buAutoNum type="arabicPeriod"/>
            </a:pPr>
            <a:r>
              <a:rPr lang="en-US" dirty="0" smtClean="0"/>
              <a:t>Ability to work in a team structure</a:t>
            </a:r>
          </a:p>
          <a:p>
            <a:pPr marL="502920" indent="-457200">
              <a:buFont typeface="+mj-lt"/>
              <a:buAutoNum type="arabicPeriod"/>
            </a:pPr>
            <a:r>
              <a:rPr lang="en-US" dirty="0" smtClean="0"/>
              <a:t>Ability to make decisions and solve problems</a:t>
            </a:r>
          </a:p>
          <a:p>
            <a:pPr marL="502920" indent="-457200">
              <a:buFont typeface="+mj-lt"/>
              <a:buAutoNum type="arabicPeriod"/>
            </a:pPr>
            <a:r>
              <a:rPr lang="en-US" dirty="0" smtClean="0"/>
              <a:t>Ability to verbally communicate with persons inside and outside the organization</a:t>
            </a:r>
          </a:p>
          <a:p>
            <a:pPr marL="502920" indent="-457200">
              <a:buFont typeface="+mj-lt"/>
              <a:buAutoNum type="arabicPeriod"/>
            </a:pPr>
            <a:r>
              <a:rPr lang="en-US" dirty="0" smtClean="0"/>
              <a:t>Ability to plan, organize, and prioritize work</a:t>
            </a:r>
          </a:p>
          <a:p>
            <a:pPr marL="502920" indent="-457200">
              <a:buFont typeface="+mj-lt"/>
              <a:buAutoNum type="arabicPeriod"/>
            </a:pPr>
            <a:r>
              <a:rPr lang="en-US" dirty="0" smtClean="0"/>
              <a:t>Ability to obtain and process information</a:t>
            </a:r>
          </a:p>
          <a:p>
            <a:pPr marL="502920" indent="-457200">
              <a:buFont typeface="+mj-lt"/>
              <a:buAutoNum type="arabicPeriod"/>
            </a:pPr>
            <a:r>
              <a:rPr lang="en-US" dirty="0" smtClean="0"/>
              <a:t>Ability to analyze quantitative data</a:t>
            </a:r>
          </a:p>
          <a:p>
            <a:pPr marL="502920" indent="-457200">
              <a:buFont typeface="+mj-lt"/>
              <a:buAutoNum type="arabicPeriod"/>
            </a:pPr>
            <a:r>
              <a:rPr lang="en-US" dirty="0" smtClean="0"/>
              <a:t>Technical knowledge related to the job</a:t>
            </a:r>
          </a:p>
          <a:p>
            <a:pPr marL="502920" indent="-457200">
              <a:buFont typeface="+mj-lt"/>
              <a:buAutoNum type="arabicPeriod"/>
            </a:pPr>
            <a:r>
              <a:rPr lang="en-US" dirty="0" smtClean="0"/>
              <a:t>Proficiency with computer software programs</a:t>
            </a:r>
          </a:p>
          <a:p>
            <a:pPr marL="502920" indent="-457200">
              <a:buFont typeface="+mj-lt"/>
              <a:buAutoNum type="arabicPeriod"/>
            </a:pPr>
            <a:r>
              <a:rPr lang="en-US" dirty="0" smtClean="0"/>
              <a:t>Ability to create and/or edit written reports</a:t>
            </a:r>
          </a:p>
          <a:p>
            <a:pPr marL="502920" indent="-457200">
              <a:buFont typeface="+mj-lt"/>
              <a:buAutoNum type="arabicPeriod"/>
            </a:pPr>
            <a:r>
              <a:rPr lang="en-US" dirty="0" smtClean="0"/>
              <a:t>Ability to sell or influence others</a:t>
            </a:r>
          </a:p>
          <a:p>
            <a:pPr marL="45720" indent="0" algn="r">
              <a:buNone/>
            </a:pPr>
            <a:endParaRPr lang="en-US" sz="1500" dirty="0" smtClean="0"/>
          </a:p>
          <a:p>
            <a:pPr marL="45720" indent="0" algn="r">
              <a:buNone/>
            </a:pPr>
            <a:endParaRPr lang="en-US" sz="1500" dirty="0" smtClean="0"/>
          </a:p>
          <a:p>
            <a:pPr marL="45720" indent="0" algn="r">
              <a:buNone/>
            </a:pPr>
            <a:r>
              <a:rPr lang="en-US" sz="1500" dirty="0" smtClean="0"/>
              <a:t>(NACE, 2014)</a:t>
            </a:r>
            <a:endParaRPr lang="en-US" sz="1500" dirty="0"/>
          </a:p>
        </p:txBody>
      </p:sp>
      <p:sp>
        <p:nvSpPr>
          <p:cNvPr id="12" name="Title 11"/>
          <p:cNvSpPr>
            <a:spLocks noGrp="1"/>
          </p:cNvSpPr>
          <p:nvPr>
            <p:ph type="title"/>
          </p:nvPr>
        </p:nvSpPr>
        <p:spPr/>
        <p:txBody>
          <a:bodyPr>
            <a:normAutofit fontScale="90000"/>
          </a:bodyPr>
          <a:lstStyle/>
          <a:p>
            <a:r>
              <a:rPr lang="en-US" dirty="0" smtClean="0"/>
              <a:t>Top 10 Skills/Qualities Employers Seek</a:t>
            </a:r>
            <a:endParaRPr lang="en-US" dirty="0"/>
          </a:p>
        </p:txBody>
      </p:sp>
    </p:spTree>
    <p:extLst>
      <p:ext uri="{BB962C8B-B14F-4D97-AF65-F5344CB8AC3E}">
        <p14:creationId xmlns:p14="http://schemas.microsoft.com/office/powerpoint/2010/main" val="35476528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p:cNvSpPr>
            <a:spLocks noGrp="1"/>
          </p:cNvSpPr>
          <p:nvPr>
            <p:ph idx="1"/>
          </p:nvPr>
        </p:nvSpPr>
        <p:spPr>
          <a:xfrm>
            <a:off x="380999" y="1719070"/>
            <a:ext cx="8407893" cy="4834129"/>
          </a:xfrm>
        </p:spPr>
        <p:txBody>
          <a:bodyPr>
            <a:normAutofit/>
          </a:bodyPr>
          <a:lstStyle/>
          <a:p>
            <a:pPr marL="502920" indent="-457200">
              <a:buFont typeface="+mj-lt"/>
              <a:buAutoNum type="arabicPeriod"/>
            </a:pPr>
            <a:r>
              <a:rPr lang="en-US" dirty="0" smtClean="0">
                <a:solidFill>
                  <a:srgbClr val="85B2F6"/>
                </a:solidFill>
              </a:rPr>
              <a:t>Ability to </a:t>
            </a:r>
            <a:r>
              <a:rPr lang="en-US" dirty="0" smtClean="0"/>
              <a:t>work in a team </a:t>
            </a:r>
            <a:r>
              <a:rPr lang="en-US" dirty="0" smtClean="0">
                <a:solidFill>
                  <a:srgbClr val="85B2F6"/>
                </a:solidFill>
              </a:rPr>
              <a:t>structure</a:t>
            </a:r>
          </a:p>
          <a:p>
            <a:pPr marL="502920" indent="-457200">
              <a:buFont typeface="+mj-lt"/>
              <a:buAutoNum type="arabicPeriod"/>
            </a:pPr>
            <a:r>
              <a:rPr lang="en-US" dirty="0" smtClean="0">
                <a:solidFill>
                  <a:srgbClr val="85B2F6"/>
                </a:solidFill>
              </a:rPr>
              <a:t>Ability to </a:t>
            </a:r>
            <a:r>
              <a:rPr lang="en-US" dirty="0" smtClean="0"/>
              <a:t>make decisions </a:t>
            </a:r>
            <a:r>
              <a:rPr lang="en-US" dirty="0" smtClean="0">
                <a:solidFill>
                  <a:srgbClr val="85B2F6"/>
                </a:solidFill>
              </a:rPr>
              <a:t>and</a:t>
            </a:r>
            <a:r>
              <a:rPr lang="en-US" dirty="0" smtClean="0"/>
              <a:t> solve problems</a:t>
            </a:r>
          </a:p>
          <a:p>
            <a:pPr marL="502920" indent="-457200">
              <a:buFont typeface="+mj-lt"/>
              <a:buAutoNum type="arabicPeriod"/>
            </a:pPr>
            <a:r>
              <a:rPr lang="en-US" dirty="0" smtClean="0">
                <a:solidFill>
                  <a:srgbClr val="85B2F6"/>
                </a:solidFill>
              </a:rPr>
              <a:t>Ability </a:t>
            </a:r>
            <a:r>
              <a:rPr lang="en-US" dirty="0">
                <a:solidFill>
                  <a:srgbClr val="85B2F6"/>
                </a:solidFill>
              </a:rPr>
              <a:t>to </a:t>
            </a:r>
            <a:r>
              <a:rPr lang="en-US" dirty="0"/>
              <a:t>verbally communicate </a:t>
            </a:r>
            <a:r>
              <a:rPr lang="en-US" dirty="0">
                <a:solidFill>
                  <a:srgbClr val="85B2F6"/>
                </a:solidFill>
              </a:rPr>
              <a:t>with persons inside and outside the </a:t>
            </a:r>
            <a:r>
              <a:rPr lang="en-US" dirty="0" smtClean="0">
                <a:solidFill>
                  <a:srgbClr val="85B2F6"/>
                </a:solidFill>
              </a:rPr>
              <a:t>organization</a:t>
            </a:r>
          </a:p>
          <a:p>
            <a:pPr marL="502920" indent="-457200">
              <a:buFont typeface="+mj-lt"/>
              <a:buAutoNum type="arabicPeriod"/>
            </a:pPr>
            <a:r>
              <a:rPr lang="en-US" dirty="0" smtClean="0">
                <a:solidFill>
                  <a:srgbClr val="85B2F6"/>
                </a:solidFill>
              </a:rPr>
              <a:t>Ability </a:t>
            </a:r>
            <a:r>
              <a:rPr lang="en-US" dirty="0">
                <a:solidFill>
                  <a:srgbClr val="85B2F6"/>
                </a:solidFill>
              </a:rPr>
              <a:t>to </a:t>
            </a:r>
            <a:r>
              <a:rPr lang="en-US" dirty="0"/>
              <a:t>plan</a:t>
            </a:r>
            <a:r>
              <a:rPr lang="en-US" dirty="0">
                <a:solidFill>
                  <a:srgbClr val="85B2F6"/>
                </a:solidFill>
              </a:rPr>
              <a:t>,</a:t>
            </a:r>
            <a:r>
              <a:rPr lang="en-US" dirty="0"/>
              <a:t> organize</a:t>
            </a:r>
            <a:r>
              <a:rPr lang="en-US" dirty="0">
                <a:solidFill>
                  <a:srgbClr val="85B2F6"/>
                </a:solidFill>
              </a:rPr>
              <a:t>, and</a:t>
            </a:r>
            <a:r>
              <a:rPr lang="en-US" dirty="0"/>
              <a:t> prioritize </a:t>
            </a:r>
            <a:r>
              <a:rPr lang="en-US" dirty="0" smtClean="0">
                <a:solidFill>
                  <a:srgbClr val="85B2F6"/>
                </a:solidFill>
              </a:rPr>
              <a:t>work</a:t>
            </a:r>
          </a:p>
          <a:p>
            <a:pPr marL="502920" indent="-457200">
              <a:buFont typeface="+mj-lt"/>
              <a:buAutoNum type="arabicPeriod"/>
            </a:pPr>
            <a:r>
              <a:rPr lang="en-US" dirty="0" smtClean="0">
                <a:solidFill>
                  <a:srgbClr val="85B2F6"/>
                </a:solidFill>
              </a:rPr>
              <a:t>Ability </a:t>
            </a:r>
            <a:r>
              <a:rPr lang="en-US" dirty="0">
                <a:solidFill>
                  <a:srgbClr val="85B2F6"/>
                </a:solidFill>
              </a:rPr>
              <a:t>to obtain and </a:t>
            </a:r>
            <a:r>
              <a:rPr lang="en-US" dirty="0"/>
              <a:t>process </a:t>
            </a:r>
            <a:r>
              <a:rPr lang="en-US" dirty="0" smtClean="0"/>
              <a:t>information</a:t>
            </a:r>
          </a:p>
          <a:p>
            <a:pPr marL="502920" indent="-457200">
              <a:buFont typeface="+mj-lt"/>
              <a:buAutoNum type="arabicPeriod"/>
            </a:pPr>
            <a:r>
              <a:rPr lang="en-US" dirty="0" smtClean="0">
                <a:solidFill>
                  <a:srgbClr val="85B2F6"/>
                </a:solidFill>
              </a:rPr>
              <a:t>Ability </a:t>
            </a:r>
            <a:r>
              <a:rPr lang="en-US" dirty="0">
                <a:solidFill>
                  <a:srgbClr val="85B2F6"/>
                </a:solidFill>
              </a:rPr>
              <a:t>to </a:t>
            </a:r>
            <a:r>
              <a:rPr lang="en-US" dirty="0"/>
              <a:t>analyze quantitative </a:t>
            </a:r>
            <a:r>
              <a:rPr lang="en-US" dirty="0" smtClean="0"/>
              <a:t>data</a:t>
            </a:r>
          </a:p>
          <a:p>
            <a:pPr marL="502920" indent="-457200">
              <a:buFont typeface="+mj-lt"/>
              <a:buAutoNum type="arabicPeriod"/>
            </a:pPr>
            <a:r>
              <a:rPr lang="en-US" dirty="0" smtClean="0">
                <a:solidFill>
                  <a:srgbClr val="85B2F6"/>
                </a:solidFill>
              </a:rPr>
              <a:t>Technical </a:t>
            </a:r>
            <a:r>
              <a:rPr lang="en-US" dirty="0">
                <a:solidFill>
                  <a:srgbClr val="85B2F6"/>
                </a:solidFill>
              </a:rPr>
              <a:t>knowledge related to the </a:t>
            </a:r>
            <a:r>
              <a:rPr lang="en-US" dirty="0" smtClean="0">
                <a:solidFill>
                  <a:srgbClr val="85B2F6"/>
                </a:solidFill>
              </a:rPr>
              <a:t>job</a:t>
            </a:r>
          </a:p>
          <a:p>
            <a:pPr marL="502920" indent="-457200">
              <a:buFont typeface="+mj-lt"/>
              <a:buAutoNum type="arabicPeriod"/>
            </a:pPr>
            <a:r>
              <a:rPr lang="en-US" dirty="0" smtClean="0">
                <a:solidFill>
                  <a:srgbClr val="85B2F6"/>
                </a:solidFill>
              </a:rPr>
              <a:t>Proficiency </a:t>
            </a:r>
            <a:r>
              <a:rPr lang="en-US" dirty="0">
                <a:solidFill>
                  <a:srgbClr val="85B2F6"/>
                </a:solidFill>
              </a:rPr>
              <a:t>with computer software </a:t>
            </a:r>
            <a:r>
              <a:rPr lang="en-US" dirty="0" smtClean="0">
                <a:solidFill>
                  <a:srgbClr val="85B2F6"/>
                </a:solidFill>
              </a:rPr>
              <a:t>programs</a:t>
            </a:r>
          </a:p>
          <a:p>
            <a:pPr marL="502920" indent="-457200">
              <a:buFont typeface="+mj-lt"/>
              <a:buAutoNum type="arabicPeriod"/>
            </a:pPr>
            <a:r>
              <a:rPr lang="en-US" dirty="0" smtClean="0">
                <a:solidFill>
                  <a:srgbClr val="85B2F6"/>
                </a:solidFill>
              </a:rPr>
              <a:t>Ability </a:t>
            </a:r>
            <a:r>
              <a:rPr lang="en-US" dirty="0">
                <a:solidFill>
                  <a:srgbClr val="85B2F6"/>
                </a:solidFill>
              </a:rPr>
              <a:t>to </a:t>
            </a:r>
            <a:r>
              <a:rPr lang="en-US" dirty="0"/>
              <a:t>create </a:t>
            </a:r>
            <a:r>
              <a:rPr lang="en-US" dirty="0">
                <a:solidFill>
                  <a:srgbClr val="85B2F6"/>
                </a:solidFill>
              </a:rPr>
              <a:t>and/or </a:t>
            </a:r>
            <a:r>
              <a:rPr lang="en-US" dirty="0"/>
              <a:t>edit written </a:t>
            </a:r>
            <a:r>
              <a:rPr lang="en-US" dirty="0" smtClean="0"/>
              <a:t>reports</a:t>
            </a:r>
          </a:p>
          <a:p>
            <a:pPr marL="502920" indent="-457200">
              <a:buFont typeface="+mj-lt"/>
              <a:buAutoNum type="arabicPeriod"/>
            </a:pPr>
            <a:r>
              <a:rPr lang="en-US" dirty="0" smtClean="0">
                <a:solidFill>
                  <a:srgbClr val="85B2F6"/>
                </a:solidFill>
              </a:rPr>
              <a:t>Ability </a:t>
            </a:r>
            <a:r>
              <a:rPr lang="en-US" dirty="0">
                <a:solidFill>
                  <a:srgbClr val="85B2F6"/>
                </a:solidFill>
              </a:rPr>
              <a:t>to sell or </a:t>
            </a:r>
            <a:r>
              <a:rPr lang="en-US" dirty="0"/>
              <a:t>influence </a:t>
            </a:r>
            <a:r>
              <a:rPr lang="en-US" dirty="0" smtClean="0"/>
              <a:t>others</a:t>
            </a:r>
          </a:p>
          <a:p>
            <a:pPr marL="45720" indent="0" algn="r">
              <a:buNone/>
            </a:pPr>
            <a:endParaRPr lang="en-US" sz="1500" dirty="0" smtClean="0"/>
          </a:p>
          <a:p>
            <a:pPr marL="45720" indent="0" algn="r">
              <a:buNone/>
            </a:pPr>
            <a:endParaRPr lang="en-US" sz="1500" dirty="0" smtClean="0"/>
          </a:p>
          <a:p>
            <a:pPr marL="45720" indent="0" algn="r">
              <a:buNone/>
            </a:pPr>
            <a:r>
              <a:rPr lang="en-US" sz="1500" dirty="0" smtClean="0"/>
              <a:t>(NACE, 2014)</a:t>
            </a:r>
            <a:endParaRPr lang="en-US" sz="1500" dirty="0"/>
          </a:p>
        </p:txBody>
      </p:sp>
      <p:sp>
        <p:nvSpPr>
          <p:cNvPr id="12" name="Title 11"/>
          <p:cNvSpPr>
            <a:spLocks noGrp="1"/>
          </p:cNvSpPr>
          <p:nvPr>
            <p:ph type="title"/>
          </p:nvPr>
        </p:nvSpPr>
        <p:spPr/>
        <p:txBody>
          <a:bodyPr>
            <a:normAutofit fontScale="90000"/>
          </a:bodyPr>
          <a:lstStyle/>
          <a:p>
            <a:r>
              <a:rPr lang="en-US" dirty="0" smtClean="0"/>
              <a:t>Top 10 Skills/Qualities Employers Seek</a:t>
            </a:r>
            <a:endParaRPr lang="en-US" dirty="0"/>
          </a:p>
        </p:txBody>
      </p:sp>
    </p:spTree>
    <p:extLst>
      <p:ext uri="{BB962C8B-B14F-4D97-AF65-F5344CB8AC3E}">
        <p14:creationId xmlns:p14="http://schemas.microsoft.com/office/powerpoint/2010/main" val="15344164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Three Steps to articulation</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30099131"/>
              </p:ext>
            </p:extLst>
          </p:nvPr>
        </p:nvGraphicFramePr>
        <p:xfrm>
          <a:off x="381000" y="1719263"/>
          <a:ext cx="8407400" cy="4406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6017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graphicEl>
                                              <a:dgm id="{FAC695F0-B700-4E6A-8A22-9B2F3C100B71}"/>
                                            </p:graphicEl>
                                          </p:spTgt>
                                        </p:tgtEl>
                                        <p:attrNameLst>
                                          <p:attrName>style.visibility</p:attrName>
                                        </p:attrNameLst>
                                      </p:cBhvr>
                                      <p:to>
                                        <p:strVal val="visible"/>
                                      </p:to>
                                    </p:set>
                                    <p:anim calcmode="lin" valueType="num">
                                      <p:cBhvr additive="base">
                                        <p:cTn id="7" dur="500" fill="hold"/>
                                        <p:tgtEl>
                                          <p:spTgt spid="6">
                                            <p:graphicEl>
                                              <a:dgm id="{FAC695F0-B700-4E6A-8A22-9B2F3C100B71}"/>
                                            </p:graphic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graphicEl>
                                              <a:dgm id="{FAC695F0-B700-4E6A-8A22-9B2F3C100B71}"/>
                                            </p:graphic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6">
                                            <p:graphicEl>
                                              <a:dgm id="{BBD378BC-78B8-47CC-A136-95B33459FB64}"/>
                                            </p:graphicEl>
                                          </p:spTgt>
                                        </p:tgtEl>
                                        <p:attrNameLst>
                                          <p:attrName>style.visibility</p:attrName>
                                        </p:attrNameLst>
                                      </p:cBhvr>
                                      <p:to>
                                        <p:strVal val="visible"/>
                                      </p:to>
                                    </p:set>
                                    <p:anim calcmode="lin" valueType="num">
                                      <p:cBhvr additive="base">
                                        <p:cTn id="11" dur="500" fill="hold"/>
                                        <p:tgtEl>
                                          <p:spTgt spid="6">
                                            <p:graphicEl>
                                              <a:dgm id="{BBD378BC-78B8-47CC-A136-95B33459FB64}"/>
                                            </p:graphic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
                                            <p:graphicEl>
                                              <a:dgm id="{BBD378BC-78B8-47CC-A136-95B33459FB64}"/>
                                            </p:graphic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6">
                                            <p:graphicEl>
                                              <a:dgm id="{462EF069-0593-4FB0-814C-4013EBEBF8D7}"/>
                                            </p:graphicEl>
                                          </p:spTgt>
                                        </p:tgtEl>
                                        <p:attrNameLst>
                                          <p:attrName>style.visibility</p:attrName>
                                        </p:attrNameLst>
                                      </p:cBhvr>
                                      <p:to>
                                        <p:strVal val="visible"/>
                                      </p:to>
                                    </p:set>
                                    <p:anim calcmode="lin" valueType="num">
                                      <p:cBhvr additive="base">
                                        <p:cTn id="17" dur="500" fill="hold"/>
                                        <p:tgtEl>
                                          <p:spTgt spid="6">
                                            <p:graphicEl>
                                              <a:dgm id="{462EF069-0593-4FB0-814C-4013EBEBF8D7}"/>
                                            </p:graphic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
                                            <p:graphicEl>
                                              <a:dgm id="{462EF069-0593-4FB0-814C-4013EBEBF8D7}"/>
                                            </p:graphic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6">
                                            <p:graphicEl>
                                              <a:dgm id="{45DF8C2E-0CE4-43F9-B51F-F49995DA1F8F}"/>
                                            </p:graphicEl>
                                          </p:spTgt>
                                        </p:tgtEl>
                                        <p:attrNameLst>
                                          <p:attrName>style.visibility</p:attrName>
                                        </p:attrNameLst>
                                      </p:cBhvr>
                                      <p:to>
                                        <p:strVal val="visible"/>
                                      </p:to>
                                    </p:set>
                                    <p:anim calcmode="lin" valueType="num">
                                      <p:cBhvr additive="base">
                                        <p:cTn id="21" dur="500" fill="hold"/>
                                        <p:tgtEl>
                                          <p:spTgt spid="6">
                                            <p:graphicEl>
                                              <a:dgm id="{45DF8C2E-0CE4-43F9-B51F-F49995DA1F8F}"/>
                                            </p:graphic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6">
                                            <p:graphicEl>
                                              <a:dgm id="{45DF8C2E-0CE4-43F9-B51F-F49995DA1F8F}"/>
                                            </p:graphic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6">
                                            <p:graphicEl>
                                              <a:dgm id="{8B7DBF4A-121F-48DF-8ACF-B48EA5D8F1C0}"/>
                                            </p:graphicEl>
                                          </p:spTgt>
                                        </p:tgtEl>
                                        <p:attrNameLst>
                                          <p:attrName>style.visibility</p:attrName>
                                        </p:attrNameLst>
                                      </p:cBhvr>
                                      <p:to>
                                        <p:strVal val="visible"/>
                                      </p:to>
                                    </p:set>
                                    <p:anim calcmode="lin" valueType="num">
                                      <p:cBhvr additive="base">
                                        <p:cTn id="27" dur="500" fill="hold"/>
                                        <p:tgtEl>
                                          <p:spTgt spid="6">
                                            <p:graphicEl>
                                              <a:dgm id="{8B7DBF4A-121F-48DF-8ACF-B48EA5D8F1C0}"/>
                                            </p:graphic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6">
                                            <p:graphicEl>
                                              <a:dgm id="{8B7DBF4A-121F-48DF-8ACF-B48EA5D8F1C0}"/>
                                            </p:graphic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6">
                                            <p:graphicEl>
                                              <a:dgm id="{F6231D03-6956-48F4-AE2A-91610BF792DF}"/>
                                            </p:graphicEl>
                                          </p:spTgt>
                                        </p:tgtEl>
                                        <p:attrNameLst>
                                          <p:attrName>style.visibility</p:attrName>
                                        </p:attrNameLst>
                                      </p:cBhvr>
                                      <p:to>
                                        <p:strVal val="visible"/>
                                      </p:to>
                                    </p:set>
                                    <p:anim calcmode="lin" valueType="num">
                                      <p:cBhvr additive="base">
                                        <p:cTn id="31" dur="500" fill="hold"/>
                                        <p:tgtEl>
                                          <p:spTgt spid="6">
                                            <p:graphicEl>
                                              <a:dgm id="{F6231D03-6956-48F4-AE2A-91610BF792DF}"/>
                                            </p:graphic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
                                            <p:graphicEl>
                                              <a:dgm id="{F6231D03-6956-48F4-AE2A-91610BF792DF}"/>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Dgm bld="one"/>
        </p:bldSub>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butlerPowerPoint_Option1</Template>
  <TotalTime>909</TotalTime>
  <Words>1261</Words>
  <Application>Microsoft Office PowerPoint</Application>
  <PresentationFormat>On-screen Show (4:3)</PresentationFormat>
  <Paragraphs>249</Paragraphs>
  <Slides>21</Slides>
  <Notes>9</Notes>
  <HiddenSlides>5</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Grid</vt:lpstr>
      <vt:lpstr>Representing yourself to employers</vt:lpstr>
      <vt:lpstr>Agenda</vt:lpstr>
      <vt:lpstr>Experiential learning opportunities</vt:lpstr>
      <vt:lpstr>Why do experiential learning?</vt:lpstr>
      <vt:lpstr>What Do Employers Want?</vt:lpstr>
      <vt:lpstr>What Is a Transferable Skill?</vt:lpstr>
      <vt:lpstr>Top 10 Skills/Qualities Employers Seek</vt:lpstr>
      <vt:lpstr>Top 10 Skills/Qualities Employers Seek</vt:lpstr>
      <vt:lpstr>Three Steps to articulation</vt:lpstr>
      <vt:lpstr>Identify Your experiences from…</vt:lpstr>
      <vt:lpstr>inventory everything you did</vt:lpstr>
      <vt:lpstr>Integrate accomplishments</vt:lpstr>
      <vt:lpstr>Finished bullet Points</vt:lpstr>
      <vt:lpstr>Tailoring is key</vt:lpstr>
      <vt:lpstr>Example Internship Description</vt:lpstr>
      <vt:lpstr>Example resume bullet points</vt:lpstr>
      <vt:lpstr>Example interview answer</vt:lpstr>
      <vt:lpstr>The personal pitch</vt:lpstr>
      <vt:lpstr>Three keys to success</vt:lpstr>
      <vt:lpstr>Resources from ICS</vt:lpstr>
      <vt:lpstr>If you remember nothing else from this presentation, remember this…</vt:lpstr>
    </vt:vector>
  </TitlesOfParts>
  <Company>Butler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Walthall, Jeremy</dc:creator>
  <cp:lastModifiedBy>infores</cp:lastModifiedBy>
  <cp:revision>87</cp:revision>
  <dcterms:created xsi:type="dcterms:W3CDTF">2014-12-04T15:51:26Z</dcterms:created>
  <dcterms:modified xsi:type="dcterms:W3CDTF">2015-05-27T19:43:25Z</dcterms:modified>
</cp:coreProperties>
</file>