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8"/>
  </p:notesMasterIdLst>
  <p:sldIdLst>
    <p:sldId id="256" r:id="rId2"/>
    <p:sldId id="270" r:id="rId3"/>
    <p:sldId id="257" r:id="rId4"/>
    <p:sldId id="273" r:id="rId5"/>
    <p:sldId id="264" r:id="rId6"/>
    <p:sldId id="268" r:id="rId7"/>
    <p:sldId id="269" r:id="rId8"/>
    <p:sldId id="258" r:id="rId9"/>
    <p:sldId id="266" r:id="rId10"/>
    <p:sldId id="261" r:id="rId11"/>
    <p:sldId id="262" r:id="rId12"/>
    <p:sldId id="259" r:id="rId13"/>
    <p:sldId id="271" r:id="rId14"/>
    <p:sldId id="272" r:id="rId15"/>
    <p:sldId id="263" r:id="rId16"/>
    <p:sldId id="26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EE868B"/>
    <a:srgbClr val="C1E2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829" autoAdjust="0"/>
  </p:normalViewPr>
  <p:slideViewPr>
    <p:cSldViewPr>
      <p:cViewPr varScale="1">
        <p:scale>
          <a:sx n="64" d="100"/>
          <a:sy n="64" d="100"/>
        </p:scale>
        <p:origin x="-120" y="-8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Before Training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Average Readers</c:v>
                </c:pt>
                <c:pt idx="1">
                  <c:v>Above Average Readers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90.0</c:v>
                </c:pt>
                <c:pt idx="1">
                  <c:v>350.0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After Training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Average Readers</c:v>
                </c:pt>
                <c:pt idx="1">
                  <c:v>Above Average Readers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150.0</c:v>
                </c:pt>
                <c:pt idx="1">
                  <c:v>2900.0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73656488"/>
        <c:axId val="2076425912"/>
      </c:barChart>
      <c:catAx>
        <c:axId val="2073656488"/>
        <c:scaling>
          <c:orientation val="minMax"/>
        </c:scaling>
        <c:delete val="0"/>
        <c:axPos val="b"/>
        <c:majorTickMark val="out"/>
        <c:minorTickMark val="none"/>
        <c:tickLblPos val="nextTo"/>
        <c:crossAx val="2076425912"/>
        <c:crosses val="autoZero"/>
        <c:auto val="1"/>
        <c:lblAlgn val="ctr"/>
        <c:lblOffset val="100"/>
        <c:noMultiLvlLbl val="0"/>
      </c:catAx>
      <c:valAx>
        <c:axId val="2076425912"/>
        <c:scaling>
          <c:orientation val="minMax"/>
          <c:max val="3000.0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2073656488"/>
        <c:crosses val="autoZero"/>
        <c:crossBetween val="between"/>
        <c:majorUnit val="500.0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559078-8626-47C0-81DE-4A9ED986CD0D}" type="datetimeFigureOut">
              <a:rPr lang="en-US" smtClean="0"/>
              <a:pPr/>
              <a:t>5/18/15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65F9FE-1E6A-4A7A-A2B6-1D91E3BE4F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569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65F9FE-1E6A-4A7A-A2B6-1D91E3BE4F0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2414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65F9FE-1E6A-4A7A-A2B6-1D91E3BE4F0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7962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65F9FE-1E6A-4A7A-A2B6-1D91E3BE4F0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3270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65F9FE-1E6A-4A7A-A2B6-1D91E3BE4F0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3771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D7A4BFB-7E14-4D3D-B873-C9BFA1EEA772}" type="datetimeFigureOut">
              <a:rPr lang="en-US" smtClean="0"/>
              <a:pPr/>
              <a:t>5/18/15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C2942AB-BCDD-455C-8229-7B305565B2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A4BFB-7E14-4D3D-B873-C9BFA1EEA772}" type="datetimeFigureOut">
              <a:rPr lang="en-US" smtClean="0"/>
              <a:pPr/>
              <a:t>5/18/15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942AB-BCDD-455C-8229-7B305565B2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A4BFB-7E14-4D3D-B873-C9BFA1EEA772}" type="datetimeFigureOut">
              <a:rPr lang="en-US" smtClean="0"/>
              <a:pPr/>
              <a:t>5/18/15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C2942AB-BCDD-455C-8229-7B305565B2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A4BFB-7E14-4D3D-B873-C9BFA1EEA772}" type="datetimeFigureOut">
              <a:rPr lang="en-US" smtClean="0"/>
              <a:pPr/>
              <a:t>5/18/15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942AB-BCDD-455C-8229-7B305565B2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D7A4BFB-7E14-4D3D-B873-C9BFA1EEA772}" type="datetimeFigureOut">
              <a:rPr lang="en-US" smtClean="0"/>
              <a:pPr/>
              <a:t>5/18/15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C2942AB-BCDD-455C-8229-7B305565B2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A4BFB-7E14-4D3D-B873-C9BFA1EEA772}" type="datetimeFigureOut">
              <a:rPr lang="en-US" smtClean="0"/>
              <a:pPr/>
              <a:t>5/18/15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942AB-BCDD-455C-8229-7B305565B2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A4BFB-7E14-4D3D-B873-C9BFA1EEA772}" type="datetimeFigureOut">
              <a:rPr lang="en-US" smtClean="0"/>
              <a:pPr/>
              <a:t>5/18/15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942AB-BCDD-455C-8229-7B305565B2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A4BFB-7E14-4D3D-B873-C9BFA1EEA772}" type="datetimeFigureOut">
              <a:rPr lang="en-US" smtClean="0"/>
              <a:pPr/>
              <a:t>5/18/15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942AB-BCDD-455C-8229-7B305565B2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A4BFB-7E14-4D3D-B873-C9BFA1EEA772}" type="datetimeFigureOut">
              <a:rPr lang="en-US" smtClean="0"/>
              <a:pPr/>
              <a:t>5/18/15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942AB-BCDD-455C-8229-7B305565B2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A4BFB-7E14-4D3D-B873-C9BFA1EEA772}" type="datetimeFigureOut">
              <a:rPr lang="en-US" smtClean="0"/>
              <a:pPr/>
              <a:t>5/18/15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C2942AB-BCDD-455C-8229-7B305565B2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A4BFB-7E14-4D3D-B873-C9BFA1EEA772}" type="datetimeFigureOut">
              <a:rPr lang="en-US" smtClean="0"/>
              <a:pPr/>
              <a:t>5/18/15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942AB-BCDD-455C-8229-7B305565B2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0D7A4BFB-7E14-4D3D-B873-C9BFA1EEA772}" type="datetimeFigureOut">
              <a:rPr lang="en-US" smtClean="0"/>
              <a:pPr/>
              <a:t>5/18/15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C2942AB-BCDD-455C-8229-7B305565B22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Discover and Develop Your Strengths in Academics, Career, and Beyond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smtClean="0">
                <a:solidFill>
                  <a:srgbClr val="FFFFFF"/>
                </a:solidFill>
              </a:rPr>
              <a:t>STRENGTHSQUEST</a:t>
            </a:r>
            <a:br>
              <a:rPr lang="en-US" cap="none" dirty="0" smtClean="0">
                <a:solidFill>
                  <a:srgbClr val="FFFFFF"/>
                </a:solidFill>
              </a:rPr>
            </a:br>
            <a:r>
              <a:rPr lang="en-US" sz="2800" cap="none" dirty="0" smtClean="0">
                <a:solidFill>
                  <a:srgbClr val="FFFFFF"/>
                </a:solidFill>
              </a:rPr>
              <a:t>SUMMER FUSION 2015</a:t>
            </a:r>
            <a:r>
              <a:rPr lang="en-US" cap="none" dirty="0" smtClean="0">
                <a:solidFill>
                  <a:srgbClr val="FFFFFF"/>
                </a:solidFill>
              </a:rPr>
              <a:t> </a:t>
            </a:r>
            <a:endParaRPr lang="en-US" cap="none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1727865"/>
              </p:ext>
            </p:extLst>
          </p:nvPr>
        </p:nvGraphicFramePr>
        <p:xfrm>
          <a:off x="152400" y="1600200"/>
          <a:ext cx="883920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997"/>
                <a:gridCol w="2334883"/>
                <a:gridCol w="2084717"/>
                <a:gridCol w="2918603"/>
              </a:tblGrid>
              <a:tr h="379892">
                <a:tc>
                  <a:txBody>
                    <a:bodyPr/>
                    <a:lstStyle/>
                    <a:p>
                      <a:r>
                        <a:rPr lang="en-US" sz="1600" baseline="0" dirty="0" smtClean="0"/>
                        <a:t>Strength</a:t>
                      </a:r>
                      <a:endParaRPr lang="en-US" sz="1600" dirty="0"/>
                    </a:p>
                  </a:txBody>
                  <a:tcPr marL="95178" marR="9517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Description</a:t>
                      </a:r>
                      <a:endParaRPr lang="en-US" sz="1600" dirty="0"/>
                    </a:p>
                  </a:txBody>
                  <a:tcPr marL="95178" marR="9517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Helps me to…</a:t>
                      </a:r>
                      <a:endParaRPr lang="en-US" sz="1600" dirty="0"/>
                    </a:p>
                  </a:txBody>
                  <a:tcPr marL="95178" marR="9517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 use it when I…</a:t>
                      </a:r>
                      <a:endParaRPr lang="en-US" sz="1600" dirty="0"/>
                    </a:p>
                  </a:txBody>
                  <a:tcPr marL="95178" marR="95178"/>
                </a:tc>
              </a:tr>
              <a:tr h="2363308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600" dirty="0" smtClean="0"/>
                        <a:t>Developer</a:t>
                      </a:r>
                      <a:endParaRPr lang="en-US" sz="1600" dirty="0"/>
                    </a:p>
                  </a:txBody>
                  <a:tcPr marL="95178" marR="95178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en-US" sz="1600" dirty="0" smtClean="0"/>
                        <a:t>See’s the potential in others and enjoys being a part of their development</a:t>
                      </a:r>
                      <a:endParaRPr lang="en-US" sz="1600" baseline="0" dirty="0" smtClean="0"/>
                    </a:p>
                  </a:txBody>
                  <a:tcPr marL="95178" marR="95178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en-US" sz="1600" baseline="0" dirty="0" smtClean="0"/>
                        <a:t>Help others and develop meaningful relationships</a:t>
                      </a:r>
                      <a:endParaRPr lang="en-US" sz="1600" dirty="0"/>
                    </a:p>
                  </a:txBody>
                  <a:tcPr marL="95178" marR="9517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Tutor chemistry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endParaRPr lang="en-US" sz="1600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Big Brothers Big Sisters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endParaRPr lang="en-US" sz="1600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In my RA position</a:t>
                      </a:r>
                      <a:endParaRPr lang="en-US" sz="1600" dirty="0"/>
                    </a:p>
                  </a:txBody>
                  <a:tcPr marL="95178" marR="95178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FFFF"/>
                </a:solidFill>
              </a:rPr>
              <a:t>My Strengths and how I use them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14800" y="4953000"/>
            <a:ext cx="4191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2">
                    <a:lumMod val="10000"/>
                  </a:schemeClr>
                </a:solidFill>
              </a:rPr>
              <a:t>Complete the chart for your top five strengths</a:t>
            </a:r>
            <a:endParaRPr lang="en-US" sz="2800" b="1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9" y="4343400"/>
            <a:ext cx="3007977" cy="2369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55847"/>
            <a:ext cx="8839200" cy="1054394"/>
          </a:xfrm>
        </p:spPr>
        <p:txBody>
          <a:bodyPr>
            <a:noAutofit/>
          </a:bodyPr>
          <a:lstStyle/>
          <a:p>
            <a:pPr lvl="0">
              <a:spcBef>
                <a:spcPct val="20000"/>
              </a:spcBef>
            </a:pPr>
            <a:r>
              <a:rPr lang="en-US" b="1" dirty="0" smtClean="0">
                <a:solidFill>
                  <a:srgbClr val="FFFFFF"/>
                </a:solidFill>
              </a:rPr>
              <a:t>Combining your themes</a:t>
            </a: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826324" y="1676400"/>
            <a:ext cx="1968335" cy="19050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Activator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826324" y="4572000"/>
            <a:ext cx="1980209" cy="190195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Ideation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5410200" y="2383235"/>
            <a:ext cx="3018312" cy="2819400"/>
          </a:xfrm>
          <a:prstGeom prst="ellipse">
            <a:avLst/>
          </a:prstGeom>
          <a:solidFill>
            <a:srgbClr val="C1E27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Creative solutions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Ideas in action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Making things happen!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3352800" y="3598465"/>
            <a:ext cx="1447800" cy="973535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ross 7"/>
          <p:cNvSpPr/>
          <p:nvPr/>
        </p:nvSpPr>
        <p:spPr>
          <a:xfrm>
            <a:off x="1477486" y="3765318"/>
            <a:ext cx="666009" cy="622102"/>
          </a:xfrm>
          <a:prstGeom prst="plus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733800" y="5638800"/>
            <a:ext cx="502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pc="150" dirty="0"/>
              <a:t>Your strengths don’t work independently. How do you use them together!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8808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1" animBg="1"/>
      <p:bldP spid="7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spend half of our waking hours at work – 90,000 hours of our lives, if we work from college graduation to age 65!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Only 13% of workers say they find their work meaningful.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 mere 20% think they are in jobs that use their talents.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FF"/>
                </a:solidFill>
              </a:rPr>
              <a:t>Strengths in Your Career</a:t>
            </a:r>
            <a:endParaRPr lang="en-US" b="1" dirty="0">
              <a:solidFill>
                <a:srgbClr val="FFFFFF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4800600"/>
            <a:ext cx="2428875" cy="18859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218953" y="6592542"/>
            <a:ext cx="3962400" cy="530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err="1" smtClean="0"/>
              <a:t>StrengthsQuest</a:t>
            </a:r>
            <a:r>
              <a:rPr lang="en-US" sz="1050" dirty="0" smtClean="0"/>
              <a:t> </a:t>
            </a:r>
            <a:r>
              <a:rPr lang="en-US" sz="1050" dirty="0"/>
              <a:t>(2006, 2</a:t>
            </a:r>
            <a:r>
              <a:rPr lang="en-US" sz="1050" baseline="30000" dirty="0"/>
              <a:t>nd</a:t>
            </a:r>
            <a:r>
              <a:rPr lang="en-US" sz="1050" dirty="0"/>
              <a:t> Ed.); Clifton, Anderson, and Schreiner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834129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2400" dirty="0" smtClean="0"/>
              <a:t>How can your strengths help you:</a:t>
            </a:r>
          </a:p>
          <a:p>
            <a:pPr lvl="1">
              <a:lnSpc>
                <a:spcPct val="200000"/>
              </a:lnSpc>
            </a:pPr>
            <a:r>
              <a:rPr lang="en-US" sz="2000" dirty="0" smtClean="0"/>
              <a:t>Learn new things?</a:t>
            </a:r>
          </a:p>
          <a:p>
            <a:pPr lvl="1">
              <a:lnSpc>
                <a:spcPct val="200000"/>
              </a:lnSpc>
            </a:pPr>
            <a:r>
              <a:rPr lang="en-US" sz="2000" dirty="0" smtClean="0"/>
              <a:t>Meet new people?</a:t>
            </a:r>
          </a:p>
          <a:p>
            <a:pPr lvl="1">
              <a:lnSpc>
                <a:spcPct val="200000"/>
              </a:lnSpc>
            </a:pPr>
            <a:r>
              <a:rPr lang="en-US" sz="2000" dirty="0" smtClean="0"/>
              <a:t>Address the community challenge?</a:t>
            </a:r>
          </a:p>
          <a:p>
            <a:pPr lvl="1">
              <a:lnSpc>
                <a:spcPct val="200000"/>
              </a:lnSpc>
            </a:pPr>
            <a:r>
              <a:rPr lang="en-US" sz="2000" dirty="0" smtClean="0"/>
              <a:t>Work with your team?</a:t>
            </a:r>
          </a:p>
          <a:p>
            <a:pPr lvl="1">
              <a:lnSpc>
                <a:spcPct val="200000"/>
              </a:lnSpc>
            </a:pPr>
            <a:r>
              <a:rPr lang="en-US" sz="2000" dirty="0" smtClean="0"/>
              <a:t>With career development and planning?</a:t>
            </a: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your strengths in summer fusion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4800600"/>
            <a:ext cx="2428875" cy="188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97494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355847"/>
            <a:ext cx="8686800" cy="1054394"/>
          </a:xfrm>
        </p:spPr>
        <p:txBody>
          <a:bodyPr/>
          <a:lstStyle/>
          <a:p>
            <a:r>
              <a:rPr lang="en-US" dirty="0" smtClean="0"/>
              <a:t>Using your strengths in your career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5638800"/>
            <a:ext cx="8229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</a:rPr>
              <a:t>Arranger: </a:t>
            </a:r>
            <a:r>
              <a:rPr lang="en-US" sz="1400" dirty="0" smtClean="0"/>
              <a:t>People especially talented in the Arranger theme can organize, but they also have a flexibility that complements this ability. They like to figure out how all of the pieces and resources can be arranged for maximum productivity.</a:t>
            </a:r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289" b="1513"/>
          <a:stretch/>
        </p:blipFill>
        <p:spPr bwMode="auto">
          <a:xfrm>
            <a:off x="381000" y="1905000"/>
            <a:ext cx="8407893" cy="3432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610628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600"/>
              </a:spcBef>
              <a:buSzPct val="70000"/>
            </a:pPr>
            <a:r>
              <a:rPr lang="en-US" sz="2800" dirty="0" smtClean="0"/>
              <a:t>Think of a goal you would like to achieve…</a:t>
            </a:r>
          </a:p>
          <a:p>
            <a:pPr marL="731520" lvl="1" indent="-457200">
              <a:spcBef>
                <a:spcPts val="600"/>
              </a:spcBef>
              <a:buSzPct val="70000"/>
            </a:pPr>
            <a:r>
              <a:rPr lang="en-US" sz="2600" dirty="0" smtClean="0"/>
              <a:t>Choose a major</a:t>
            </a:r>
          </a:p>
          <a:p>
            <a:pPr marL="731520" lvl="1" indent="-457200">
              <a:spcBef>
                <a:spcPts val="600"/>
              </a:spcBef>
              <a:buSzPct val="70000"/>
            </a:pPr>
            <a:r>
              <a:rPr lang="en-US" sz="2600" dirty="0" smtClean="0"/>
              <a:t>Find an internship</a:t>
            </a:r>
          </a:p>
          <a:p>
            <a:pPr marL="731520" lvl="1" indent="-457200">
              <a:spcBef>
                <a:spcPts val="600"/>
              </a:spcBef>
              <a:buSzPct val="70000"/>
            </a:pPr>
            <a:r>
              <a:rPr lang="en-US" sz="2600" dirty="0" smtClean="0"/>
              <a:t>Determine your career path</a:t>
            </a:r>
          </a:p>
          <a:p>
            <a:pPr marL="274320" lvl="1" indent="0">
              <a:spcBef>
                <a:spcPts val="600"/>
              </a:spcBef>
              <a:buSzPct val="70000"/>
              <a:buNone/>
            </a:pPr>
            <a:endParaRPr lang="en-US" sz="2600" dirty="0" smtClean="0"/>
          </a:p>
          <a:p>
            <a:pPr marL="457200" indent="-457200">
              <a:spcBef>
                <a:spcPts val="600"/>
              </a:spcBef>
              <a:buSzPct val="70000"/>
            </a:pPr>
            <a:r>
              <a:rPr lang="en-US" sz="2800" dirty="0" smtClean="0"/>
              <a:t>Now, </a:t>
            </a:r>
            <a:r>
              <a:rPr lang="en-US" sz="2800" dirty="0"/>
              <a:t>h</a:t>
            </a:r>
            <a:r>
              <a:rPr lang="en-US" sz="2800" dirty="0" smtClean="0"/>
              <a:t>ow can you use your strengths to achieve this goal? Which strengths are you using in combination?</a:t>
            </a:r>
          </a:p>
          <a:p>
            <a:endParaRPr lang="en-US" dirty="0" smtClean="0"/>
          </a:p>
          <a:p>
            <a:pPr marL="731520" lvl="2" indent="0"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FFFFFF"/>
                </a:solidFill>
              </a:rPr>
              <a:t>Using your Strengths to achieve your goals</a:t>
            </a:r>
            <a:endParaRPr lang="en-US" b="1" dirty="0">
              <a:solidFill>
                <a:srgbClr val="FFFFFF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5200" y="5242366"/>
            <a:ext cx="1797676" cy="161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2297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2800" dirty="0" smtClean="0"/>
              <a:t>“Reaching your full potential, becoming the person you were created to be, is an aspiration that will take a lifetime but will be much more satisfying than unsuccessfully struggling to become someone you are not.”</a:t>
            </a:r>
          </a:p>
          <a:p>
            <a:pPr algn="ctr">
              <a:buNone/>
            </a:pPr>
            <a:endParaRPr lang="en-US" sz="2800" dirty="0"/>
          </a:p>
          <a:p>
            <a:pPr algn="ctr">
              <a:buNone/>
            </a:pPr>
            <a:endParaRPr lang="en-US" sz="2800" dirty="0" smtClean="0"/>
          </a:p>
          <a:p>
            <a:pPr>
              <a:buNone/>
            </a:pPr>
            <a:endParaRPr lang="en-US" sz="1100" dirty="0" smtClean="0"/>
          </a:p>
          <a:p>
            <a:pPr>
              <a:buNone/>
            </a:pPr>
            <a:endParaRPr lang="en-US" sz="1100" dirty="0"/>
          </a:p>
          <a:p>
            <a:pPr>
              <a:buNone/>
            </a:pPr>
            <a:endParaRPr lang="en-US" sz="1100" dirty="0" smtClean="0"/>
          </a:p>
          <a:p>
            <a:pPr>
              <a:buNone/>
            </a:pPr>
            <a:endParaRPr lang="en-US" sz="1100" dirty="0"/>
          </a:p>
          <a:p>
            <a:pPr>
              <a:buNone/>
            </a:pPr>
            <a:endParaRPr lang="en-US" sz="1100" dirty="0" smtClean="0"/>
          </a:p>
          <a:p>
            <a:pPr>
              <a:buNone/>
            </a:pPr>
            <a:endParaRPr lang="en-US" sz="1100" dirty="0"/>
          </a:p>
          <a:p>
            <a:pPr>
              <a:buNone/>
            </a:pPr>
            <a:endParaRPr lang="en-US" sz="1100" dirty="0" smtClean="0"/>
          </a:p>
          <a:p>
            <a:pPr algn="ctr">
              <a:buNone/>
            </a:pP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FF"/>
                </a:solidFill>
              </a:rPr>
              <a:t>Be who you are meant to be</a:t>
            </a: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17226" y="6592542"/>
            <a:ext cx="3926774" cy="530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err="1" smtClean="0"/>
              <a:t>StrengthsQuest</a:t>
            </a:r>
            <a:r>
              <a:rPr lang="en-US" sz="1050" dirty="0" smtClean="0"/>
              <a:t> </a:t>
            </a:r>
            <a:r>
              <a:rPr lang="en-US" sz="1050" dirty="0"/>
              <a:t>(2006, 2</a:t>
            </a:r>
            <a:r>
              <a:rPr lang="en-US" sz="1050" baseline="30000" dirty="0"/>
              <a:t>nd</a:t>
            </a:r>
            <a:r>
              <a:rPr lang="en-US" sz="1050" dirty="0"/>
              <a:t> Ed.); Clifton, Anderson, and Schreiner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/>
              <a:t>Research conducted by Dr. Donald Clifton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“What would happen if we studied what is right with people?”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How do “successful” people maximize their effectiveness?</a:t>
            </a:r>
          </a:p>
          <a:p>
            <a:pPr marL="434340" indent="-342900">
              <a:lnSpc>
                <a:spcPct val="200000"/>
              </a:lnSpc>
            </a:pPr>
            <a:r>
              <a:rPr lang="en-US" dirty="0" smtClean="0"/>
              <a:t>Rooted in Positive Psychology</a:t>
            </a:r>
          </a:p>
          <a:p>
            <a:pPr marL="434340" indent="-342900">
              <a:lnSpc>
                <a:spcPct val="200000"/>
              </a:lnSpc>
            </a:pPr>
            <a:r>
              <a:rPr lang="en-US" dirty="0" smtClean="0"/>
              <a:t>Does not ignore weaknesses, it focuses on natural abilities</a:t>
            </a:r>
          </a:p>
          <a:p>
            <a:pPr marL="434340" indent="-342900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Strengths foundations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9882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“The ability to provide consistent, near-perfect performance in a given activity”</a:t>
            </a:r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4400" dirty="0" smtClean="0">
                <a:solidFill>
                  <a:schemeClr val="accent1">
                    <a:lumMod val="75000"/>
                  </a:schemeClr>
                </a:solidFill>
              </a:rPr>
              <a:t>Talent        Investment  </a:t>
            </a:r>
          </a:p>
          <a:p>
            <a:pPr algn="ctr">
              <a:buNone/>
            </a:pPr>
            <a:endParaRPr lang="en-US" sz="1400" dirty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en-US" sz="4400" dirty="0" smtClean="0">
                <a:solidFill>
                  <a:schemeClr val="accent1">
                    <a:lumMod val="75000"/>
                  </a:schemeClr>
                </a:solidFill>
              </a:rPr>
              <a:t>STRENGTH!</a:t>
            </a:r>
          </a:p>
          <a:p>
            <a:pPr algn="ctr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is a Strength?</a:t>
            </a:r>
            <a:endParaRPr lang="en-US" b="1" dirty="0"/>
          </a:p>
        </p:txBody>
      </p:sp>
      <p:sp>
        <p:nvSpPr>
          <p:cNvPr id="4" name="Multiply 3"/>
          <p:cNvSpPr/>
          <p:nvPr/>
        </p:nvSpPr>
        <p:spPr>
          <a:xfrm>
            <a:off x="3657600" y="3276600"/>
            <a:ext cx="609600" cy="647700"/>
          </a:xfrm>
          <a:prstGeom prst="mathMultiply">
            <a:avLst/>
          </a:prstGeom>
          <a:solidFill>
            <a:srgbClr val="FF808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Equal 4"/>
          <p:cNvSpPr/>
          <p:nvPr/>
        </p:nvSpPr>
        <p:spPr>
          <a:xfrm>
            <a:off x="7696200" y="3352800"/>
            <a:ext cx="609600" cy="533400"/>
          </a:xfrm>
          <a:prstGeom prst="mathEqual">
            <a:avLst/>
          </a:prstGeom>
          <a:solidFill>
            <a:srgbClr val="FF808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17226" y="6592542"/>
            <a:ext cx="3926774" cy="530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err="1" smtClean="0"/>
              <a:t>StrengthsQuest</a:t>
            </a:r>
            <a:r>
              <a:rPr lang="en-US" sz="1050" dirty="0" smtClean="0"/>
              <a:t> </a:t>
            </a:r>
            <a:r>
              <a:rPr lang="en-US" sz="1050" dirty="0"/>
              <a:t>(2006, 2</a:t>
            </a:r>
            <a:r>
              <a:rPr lang="en-US" sz="1050" baseline="30000" dirty="0"/>
              <a:t>nd</a:t>
            </a:r>
            <a:r>
              <a:rPr lang="en-US" sz="1050" dirty="0"/>
              <a:t> Ed.); Clifton, Anderson, and Schreiner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1678410"/>
              </p:ext>
            </p:extLst>
          </p:nvPr>
        </p:nvGraphicFramePr>
        <p:xfrm>
          <a:off x="381000" y="2209800"/>
          <a:ext cx="8407400" cy="4406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focus on your strengths?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81000" y="1600200"/>
            <a:ext cx="8382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000" b="1" dirty="0"/>
              <a:t>Strengths building exhibits a better </a:t>
            </a:r>
            <a:r>
              <a:rPr lang="en-US" sz="2000" b="1" dirty="0" smtClean="0"/>
              <a:t>ROI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41421879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series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999" y="1719071"/>
            <a:ext cx="8407893" cy="4300729"/>
          </a:xfrm>
        </p:spPr>
        <p:txBody>
          <a:bodyPr>
            <a:normAutofit fontScale="92500" lnSpcReduction="10000"/>
          </a:bodyPr>
          <a:lstStyle/>
          <a:p>
            <a:pPr marL="365760" lvl="1" indent="0">
              <a:buNone/>
            </a:pPr>
            <a:endParaRPr lang="en-US" sz="1400" dirty="0"/>
          </a:p>
          <a:p>
            <a:r>
              <a:rPr lang="en-US" sz="2000" b="1" dirty="0" smtClean="0"/>
              <a:t>People who focus on using their strengths are:</a:t>
            </a:r>
          </a:p>
          <a:p>
            <a:pPr marL="365760" lvl="1" indent="0">
              <a:buNone/>
            </a:pPr>
            <a:r>
              <a:rPr lang="en-US" dirty="0" smtClean="0"/>
              <a:t>                   </a:t>
            </a:r>
          </a:p>
          <a:p>
            <a:pPr marL="365760" lvl="1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  </a:t>
            </a:r>
          </a:p>
          <a:p>
            <a:pPr marL="365760" lvl="1" indent="0">
              <a:buNone/>
            </a:pPr>
            <a:endParaRPr lang="en-US" sz="20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365760" lvl="1" indent="0">
              <a:buNone/>
            </a:pP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</a:rPr>
              <a:t>	 </a:t>
            </a:r>
            <a:r>
              <a:rPr lang="en-US" sz="2000" b="1" dirty="0" smtClean="0">
                <a:solidFill>
                  <a:schemeClr val="accent3">
                    <a:lumMod val="75000"/>
                  </a:schemeClr>
                </a:solidFill>
              </a:rPr>
              <a:t>    more likely to report having an excellent quality of life!</a:t>
            </a:r>
          </a:p>
          <a:p>
            <a:pPr marL="365760" lvl="1" indent="0">
              <a:buNone/>
            </a:pPr>
            <a:r>
              <a:rPr lang="en-US" dirty="0" smtClean="0"/>
              <a:t>                    </a:t>
            </a:r>
          </a:p>
          <a:p>
            <a:pPr marL="365760" lvl="1" indent="0">
              <a:buNone/>
            </a:pPr>
            <a:r>
              <a:rPr lang="en-US" dirty="0" smtClean="0"/>
              <a:t>                 </a:t>
            </a:r>
          </a:p>
          <a:p>
            <a:pPr marL="365760" lvl="1" indent="0">
              <a:buNone/>
            </a:pPr>
            <a:r>
              <a:rPr lang="en-US" sz="1800" dirty="0"/>
              <a:t> </a:t>
            </a:r>
            <a:r>
              <a:rPr lang="en-US" sz="1800" dirty="0" smtClean="0"/>
              <a:t>              </a:t>
            </a:r>
          </a:p>
          <a:p>
            <a:pPr marL="365760" lvl="1" indent="0">
              <a:buNone/>
            </a:pPr>
            <a:r>
              <a:rPr lang="en-US" sz="1800" b="1" dirty="0">
                <a:solidFill>
                  <a:srgbClr val="00B0F0"/>
                </a:solidFill>
              </a:rPr>
              <a:t> </a:t>
            </a:r>
            <a:r>
              <a:rPr lang="en-US" sz="1800" b="1" dirty="0" smtClean="0">
                <a:solidFill>
                  <a:srgbClr val="00B0F0"/>
                </a:solidFill>
              </a:rPr>
              <a:t>             </a:t>
            </a:r>
            <a:r>
              <a:rPr lang="en-US" sz="2000" b="1" dirty="0" smtClean="0">
                <a:solidFill>
                  <a:srgbClr val="00B0F0"/>
                </a:solidFill>
              </a:rPr>
              <a:t>more likely to be engaged in their jobs!</a:t>
            </a:r>
          </a:p>
          <a:p>
            <a:pPr marL="365760" lvl="1" indent="0">
              <a:buNone/>
            </a:pPr>
            <a:endParaRPr lang="en-US" sz="1800" dirty="0"/>
          </a:p>
          <a:p>
            <a:pPr marL="365760" lvl="1" indent="0">
              <a:buNone/>
            </a:pPr>
            <a:endParaRPr lang="en-US" sz="1800" dirty="0"/>
          </a:p>
          <a:p>
            <a:pPr marL="365760" lvl="1" indent="0">
              <a:buNone/>
            </a:pPr>
            <a:r>
              <a:rPr lang="en-US" sz="1800" dirty="0" smtClean="0"/>
              <a:t>            </a:t>
            </a:r>
            <a:endParaRPr lang="en-US" dirty="0"/>
          </a:p>
          <a:p>
            <a:pPr marL="365760" lvl="1" indent="0">
              <a:buNone/>
            </a:pPr>
            <a:r>
              <a:rPr lang="en-US" sz="2000" b="1" dirty="0" smtClean="0">
                <a:solidFill>
                  <a:srgbClr val="00B050"/>
                </a:solidFill>
              </a:rPr>
              <a:t>	</a:t>
            </a:r>
            <a:r>
              <a:rPr lang="en-US" sz="2000" b="1" dirty="0">
                <a:solidFill>
                  <a:srgbClr val="00B050"/>
                </a:solidFill>
              </a:rPr>
              <a:t> </a:t>
            </a:r>
            <a:r>
              <a:rPr lang="en-US" sz="2000" b="1" dirty="0" smtClean="0">
                <a:solidFill>
                  <a:srgbClr val="00B050"/>
                </a:solidFill>
              </a:rPr>
              <a:t>    more productive when using their strengths every day!</a:t>
            </a:r>
            <a:endParaRPr lang="en-US" sz="2000" b="1" dirty="0">
              <a:solidFill>
                <a:srgbClr val="00B05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FFFF"/>
                </a:solidFill>
              </a:rPr>
              <a:t>Why focus on your strengths?</a:t>
            </a: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>
          <a:xfrm>
            <a:off x="609600" y="4191000"/>
            <a:ext cx="990599" cy="95097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6x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>
            <a:spLocks noChangeAspect="1"/>
          </p:cNvSpPr>
          <p:nvPr/>
        </p:nvSpPr>
        <p:spPr>
          <a:xfrm>
            <a:off x="606777" y="2971800"/>
            <a:ext cx="990599" cy="950976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3</a:t>
            </a:r>
            <a:r>
              <a:rPr lang="en-US" sz="2400" b="1" dirty="0" smtClean="0">
                <a:solidFill>
                  <a:schemeClr val="tx1"/>
                </a:solidFill>
              </a:rPr>
              <a:t>x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>
            <a:spLocks noChangeAspect="1"/>
          </p:cNvSpPr>
          <p:nvPr/>
        </p:nvSpPr>
        <p:spPr>
          <a:xfrm>
            <a:off x="609600" y="5410200"/>
            <a:ext cx="990599" cy="950976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12.5%  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17226" y="6592542"/>
            <a:ext cx="3926774" cy="530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err="1" smtClean="0"/>
              <a:t>StrengthsQuest</a:t>
            </a:r>
            <a:r>
              <a:rPr lang="en-US" sz="1050" dirty="0" smtClean="0"/>
              <a:t> </a:t>
            </a:r>
            <a:r>
              <a:rPr lang="en-US" sz="1050" dirty="0"/>
              <a:t>(2006, 2</a:t>
            </a:r>
            <a:r>
              <a:rPr lang="en-US" sz="1050" baseline="30000" dirty="0"/>
              <a:t>nd</a:t>
            </a:r>
            <a:r>
              <a:rPr lang="en-US" sz="1050" dirty="0"/>
              <a:t> Ed.); Clifton, Anderson, and Schreiner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0943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69" r="-559"/>
          <a:stretch/>
        </p:blipFill>
        <p:spPr bwMode="auto">
          <a:xfrm>
            <a:off x="1371600" y="1532783"/>
            <a:ext cx="6529221" cy="5325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81000"/>
            <a:ext cx="7467600" cy="731838"/>
          </a:xfrm>
        </p:spPr>
        <p:txBody>
          <a:bodyPr/>
          <a:lstStyle/>
          <a:p>
            <a:r>
              <a:rPr lang="en-US" b="1" dirty="0" smtClean="0"/>
              <a:t>Me at My Best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330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7467600" cy="53340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/>
              <a:t>Think about a time in your life when you were at your best – a time when you showed excellence in your performance and were proud of your accomplishment.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How would you describe yourself during that moment?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How would a friend describe you during that moment?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How did you feel? What was your experience like?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Which of your strengths did you use?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endParaRPr lang="en-US" sz="1200" dirty="0"/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endParaRPr lang="en-US" sz="1200" dirty="0"/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endParaRPr lang="en-US" sz="1200" dirty="0"/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                                                                                      </a:t>
            </a:r>
            <a:r>
              <a:rPr lang="en-US" dirty="0" smtClean="0"/>
              <a:t> </a:t>
            </a:r>
            <a:r>
              <a:rPr lang="en-US" sz="1300" dirty="0" smtClean="0"/>
              <a:t>StrengthsQuest (2006, 2</a:t>
            </a:r>
            <a:r>
              <a:rPr lang="en-US" sz="1300" baseline="30000" dirty="0" smtClean="0"/>
              <a:t>nd</a:t>
            </a:r>
            <a:r>
              <a:rPr lang="en-US" sz="1300" dirty="0" smtClean="0"/>
              <a:t> Ed.); Clifton, Anderson, and Schreiner</a:t>
            </a:r>
            <a:endParaRPr lang="en-US" sz="13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092" y="304800"/>
            <a:ext cx="7467600" cy="731838"/>
          </a:xfrm>
        </p:spPr>
        <p:txBody>
          <a:bodyPr/>
          <a:lstStyle/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Me at My Best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5105400"/>
            <a:ext cx="1610932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9829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en-US" sz="2400" dirty="0" smtClean="0"/>
              <a:t>Represent your top five strengths (out of 34)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FF"/>
                </a:solidFill>
              </a:rPr>
              <a:t>StrengthsQuest Results</a:t>
            </a:r>
            <a:endParaRPr lang="en-US" b="1" dirty="0">
              <a:solidFill>
                <a:srgbClr val="FFFFFF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2428570"/>
              </p:ext>
            </p:extLst>
          </p:nvPr>
        </p:nvGraphicFramePr>
        <p:xfrm>
          <a:off x="152400" y="2438400"/>
          <a:ext cx="8839200" cy="35052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5400000" algn="ctr" rotWithShape="0">
                    <a:schemeClr val="bg1"/>
                  </a:outerShdw>
                </a:effectLst>
                <a:tableStyleId>{5C22544A-7EE6-4342-B048-85BDC9FD1C3A}</a:tableStyleId>
              </a:tblPr>
              <a:tblGrid>
                <a:gridCol w="2946400"/>
                <a:gridCol w="2946400"/>
                <a:gridCol w="2946400"/>
              </a:tblGrid>
              <a:tr h="35052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b="0" dirty="0" smtClean="0">
                          <a:solidFill>
                            <a:srgbClr val="002060"/>
                          </a:solidFill>
                        </a:rPr>
                        <a:t>Achiever</a:t>
                      </a:r>
                    </a:p>
                    <a:p>
                      <a:pPr algn="ctr">
                        <a:buNone/>
                      </a:pPr>
                      <a:r>
                        <a:rPr lang="en-US" b="0" dirty="0" smtClean="0">
                          <a:solidFill>
                            <a:srgbClr val="002060"/>
                          </a:solidFill>
                        </a:rPr>
                        <a:t>Activator</a:t>
                      </a:r>
                    </a:p>
                    <a:p>
                      <a:pPr algn="ctr">
                        <a:buNone/>
                      </a:pPr>
                      <a:r>
                        <a:rPr lang="en-US" b="0" dirty="0" smtClean="0">
                          <a:solidFill>
                            <a:srgbClr val="002060"/>
                          </a:solidFill>
                        </a:rPr>
                        <a:t>Adaptability</a:t>
                      </a:r>
                    </a:p>
                    <a:p>
                      <a:pPr algn="ctr">
                        <a:buNone/>
                      </a:pPr>
                      <a:r>
                        <a:rPr lang="en-US" b="0" dirty="0" smtClean="0">
                          <a:solidFill>
                            <a:srgbClr val="002060"/>
                          </a:solidFill>
                        </a:rPr>
                        <a:t>Analytical</a:t>
                      </a:r>
                    </a:p>
                    <a:p>
                      <a:pPr algn="ctr">
                        <a:buNone/>
                      </a:pPr>
                      <a:r>
                        <a:rPr lang="en-US" b="0" dirty="0" smtClean="0">
                          <a:solidFill>
                            <a:srgbClr val="002060"/>
                          </a:solidFill>
                        </a:rPr>
                        <a:t>Arranger</a:t>
                      </a:r>
                    </a:p>
                    <a:p>
                      <a:pPr algn="ctr">
                        <a:buNone/>
                      </a:pPr>
                      <a:r>
                        <a:rPr lang="en-US" b="0" dirty="0" smtClean="0">
                          <a:solidFill>
                            <a:srgbClr val="002060"/>
                          </a:solidFill>
                        </a:rPr>
                        <a:t>Belief</a:t>
                      </a:r>
                    </a:p>
                    <a:p>
                      <a:pPr algn="ctr">
                        <a:buNone/>
                      </a:pPr>
                      <a:r>
                        <a:rPr lang="en-US" b="0" dirty="0" smtClean="0">
                          <a:solidFill>
                            <a:srgbClr val="002060"/>
                          </a:solidFill>
                        </a:rPr>
                        <a:t>Command</a:t>
                      </a:r>
                    </a:p>
                    <a:p>
                      <a:pPr algn="ctr">
                        <a:buNone/>
                      </a:pPr>
                      <a:r>
                        <a:rPr lang="en-US" b="0" dirty="0" smtClean="0">
                          <a:solidFill>
                            <a:srgbClr val="002060"/>
                          </a:solidFill>
                        </a:rPr>
                        <a:t>Communication</a:t>
                      </a:r>
                    </a:p>
                    <a:p>
                      <a:pPr algn="ctr">
                        <a:buNone/>
                      </a:pPr>
                      <a:r>
                        <a:rPr lang="en-US" b="0" dirty="0" smtClean="0">
                          <a:solidFill>
                            <a:srgbClr val="002060"/>
                          </a:solidFill>
                        </a:rPr>
                        <a:t>Competition</a:t>
                      </a:r>
                    </a:p>
                    <a:p>
                      <a:pPr algn="ctr">
                        <a:buNone/>
                      </a:pPr>
                      <a:r>
                        <a:rPr lang="en-US" b="0" dirty="0" smtClean="0">
                          <a:solidFill>
                            <a:srgbClr val="002060"/>
                          </a:solidFill>
                        </a:rPr>
                        <a:t>Connectedness</a:t>
                      </a:r>
                    </a:p>
                    <a:p>
                      <a:pPr algn="ctr">
                        <a:buNone/>
                      </a:pPr>
                      <a:r>
                        <a:rPr lang="en-US" b="0" dirty="0" smtClean="0">
                          <a:solidFill>
                            <a:srgbClr val="002060"/>
                          </a:solidFill>
                        </a:rPr>
                        <a:t>Consistency</a:t>
                      </a:r>
                    </a:p>
                    <a:p>
                      <a:pPr algn="ctr">
                        <a:buNone/>
                      </a:pPr>
                      <a:r>
                        <a:rPr lang="en-US" b="0" dirty="0" smtClean="0">
                          <a:solidFill>
                            <a:srgbClr val="002060"/>
                          </a:solidFill>
                        </a:rPr>
                        <a:t>Context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b="0" dirty="0" smtClean="0">
                          <a:solidFill>
                            <a:srgbClr val="002060"/>
                          </a:solidFill>
                        </a:rPr>
                        <a:t>Deliberative</a:t>
                      </a:r>
                    </a:p>
                    <a:p>
                      <a:pPr algn="ctr">
                        <a:buNone/>
                      </a:pPr>
                      <a:r>
                        <a:rPr lang="en-US" b="0" dirty="0" smtClean="0">
                          <a:solidFill>
                            <a:srgbClr val="002060"/>
                          </a:solidFill>
                        </a:rPr>
                        <a:t>Developer</a:t>
                      </a:r>
                    </a:p>
                    <a:p>
                      <a:pPr algn="ctr">
                        <a:buNone/>
                      </a:pPr>
                      <a:r>
                        <a:rPr lang="en-US" b="0" dirty="0" smtClean="0">
                          <a:solidFill>
                            <a:srgbClr val="002060"/>
                          </a:solidFill>
                        </a:rPr>
                        <a:t>Discipline</a:t>
                      </a:r>
                    </a:p>
                    <a:p>
                      <a:pPr algn="ctr">
                        <a:buNone/>
                      </a:pPr>
                      <a:r>
                        <a:rPr lang="en-US" b="0" dirty="0" smtClean="0">
                          <a:solidFill>
                            <a:srgbClr val="002060"/>
                          </a:solidFill>
                        </a:rPr>
                        <a:t>Empathy</a:t>
                      </a:r>
                    </a:p>
                    <a:p>
                      <a:pPr algn="ctr"/>
                      <a:r>
                        <a:rPr lang="en-US" b="0" dirty="0" smtClean="0">
                          <a:solidFill>
                            <a:srgbClr val="002060"/>
                          </a:solidFill>
                        </a:rPr>
                        <a:t>Focus</a:t>
                      </a:r>
                    </a:p>
                    <a:p>
                      <a:pPr algn="ctr"/>
                      <a:r>
                        <a:rPr lang="en-US" b="0" dirty="0" smtClean="0">
                          <a:solidFill>
                            <a:srgbClr val="002060"/>
                          </a:solidFill>
                        </a:rPr>
                        <a:t>Futuristic</a:t>
                      </a:r>
                    </a:p>
                    <a:p>
                      <a:pPr algn="ctr"/>
                      <a:r>
                        <a:rPr lang="en-US" b="0" dirty="0" smtClean="0">
                          <a:solidFill>
                            <a:srgbClr val="002060"/>
                          </a:solidFill>
                        </a:rPr>
                        <a:t>Harmony</a:t>
                      </a:r>
                    </a:p>
                    <a:p>
                      <a:pPr algn="ctr"/>
                      <a:r>
                        <a:rPr lang="en-US" b="0" dirty="0" smtClean="0">
                          <a:solidFill>
                            <a:srgbClr val="002060"/>
                          </a:solidFill>
                        </a:rPr>
                        <a:t>Ideation</a:t>
                      </a:r>
                    </a:p>
                    <a:p>
                      <a:pPr algn="ctr"/>
                      <a:r>
                        <a:rPr lang="en-US" b="0" dirty="0" err="1" smtClean="0">
                          <a:solidFill>
                            <a:srgbClr val="002060"/>
                          </a:solidFill>
                        </a:rPr>
                        <a:t>Includer</a:t>
                      </a:r>
                      <a:endParaRPr lang="en-US" b="0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en-US" b="0" dirty="0" smtClean="0">
                          <a:solidFill>
                            <a:srgbClr val="002060"/>
                          </a:solidFill>
                        </a:rPr>
                        <a:t>Individualization</a:t>
                      </a:r>
                    </a:p>
                    <a:p>
                      <a:pPr algn="ctr"/>
                      <a:r>
                        <a:rPr lang="en-US" b="0" dirty="0" smtClean="0">
                          <a:solidFill>
                            <a:srgbClr val="002060"/>
                          </a:solidFill>
                        </a:rPr>
                        <a:t>Input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solidFill>
                            <a:srgbClr val="002060"/>
                          </a:solidFill>
                        </a:rPr>
                        <a:t>Intellection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rgbClr val="002060"/>
                          </a:solidFill>
                        </a:rPr>
                        <a:t>Learner</a:t>
                      </a:r>
                    </a:p>
                    <a:p>
                      <a:pPr algn="ctr"/>
                      <a:r>
                        <a:rPr lang="en-US" b="0" dirty="0" err="1" smtClean="0">
                          <a:solidFill>
                            <a:srgbClr val="002060"/>
                          </a:solidFill>
                        </a:rPr>
                        <a:t>Maximizer</a:t>
                      </a:r>
                      <a:endParaRPr lang="en-US" b="0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en-US" b="0" dirty="0" smtClean="0">
                          <a:solidFill>
                            <a:srgbClr val="002060"/>
                          </a:solidFill>
                        </a:rPr>
                        <a:t>Positivity</a:t>
                      </a:r>
                    </a:p>
                    <a:p>
                      <a:pPr algn="ctr"/>
                      <a:r>
                        <a:rPr lang="en-US" b="0" dirty="0" err="1" smtClean="0">
                          <a:solidFill>
                            <a:srgbClr val="002060"/>
                          </a:solidFill>
                        </a:rPr>
                        <a:t>Relator</a:t>
                      </a:r>
                      <a:endParaRPr lang="en-US" b="0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en-US" b="0" dirty="0" smtClean="0">
                          <a:solidFill>
                            <a:srgbClr val="002060"/>
                          </a:solidFill>
                        </a:rPr>
                        <a:t>Responsibility</a:t>
                      </a:r>
                    </a:p>
                    <a:p>
                      <a:pPr algn="ctr"/>
                      <a:r>
                        <a:rPr lang="en-US" b="0" dirty="0" smtClean="0">
                          <a:solidFill>
                            <a:srgbClr val="002060"/>
                          </a:solidFill>
                        </a:rPr>
                        <a:t>Restorative</a:t>
                      </a:r>
                    </a:p>
                    <a:p>
                      <a:pPr algn="ctr"/>
                      <a:r>
                        <a:rPr lang="en-US" b="0" dirty="0" smtClean="0">
                          <a:solidFill>
                            <a:srgbClr val="002060"/>
                          </a:solidFill>
                        </a:rPr>
                        <a:t>Self-assurance</a:t>
                      </a:r>
                    </a:p>
                    <a:p>
                      <a:pPr algn="ctr"/>
                      <a:r>
                        <a:rPr lang="en-US" b="0" dirty="0" smtClean="0">
                          <a:solidFill>
                            <a:srgbClr val="002060"/>
                          </a:solidFill>
                        </a:rPr>
                        <a:t>Significance</a:t>
                      </a:r>
                    </a:p>
                    <a:p>
                      <a:pPr algn="ctr"/>
                      <a:r>
                        <a:rPr lang="en-US" b="0" dirty="0" smtClean="0">
                          <a:solidFill>
                            <a:srgbClr val="002060"/>
                          </a:solidFill>
                        </a:rPr>
                        <a:t>Strategic</a:t>
                      </a:r>
                    </a:p>
                    <a:p>
                      <a:pPr algn="ctr"/>
                      <a:r>
                        <a:rPr lang="en-US" b="0" dirty="0" smtClean="0">
                          <a:solidFill>
                            <a:srgbClr val="002060"/>
                          </a:solidFill>
                        </a:rPr>
                        <a:t>Woo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FFFFFF"/>
                </a:solidFill>
              </a:rPr>
              <a:t>Strengthsquest</a:t>
            </a:r>
            <a:r>
              <a:rPr lang="en-US" b="1" dirty="0" smtClean="0">
                <a:solidFill>
                  <a:srgbClr val="FFFFFF"/>
                </a:solidFill>
              </a:rPr>
              <a:t> statistics</a:t>
            </a: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133600" y="1752600"/>
            <a:ext cx="4783667" cy="6096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"/>
              <a:buNone/>
            </a:pPr>
            <a:r>
              <a:rPr lang="en-US" dirty="0" smtClean="0"/>
              <a:t>1 in 278,256 share their top five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133600" y="2590800"/>
            <a:ext cx="4769555" cy="6096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 smtClean="0">
                <a:solidFill>
                  <a:srgbClr val="FFFFFF"/>
                </a:solidFill>
              </a:rPr>
              <a:t>1 in </a:t>
            </a:r>
            <a:r>
              <a:rPr lang="en-US" dirty="0">
                <a:solidFill>
                  <a:srgbClr val="FFFFFF"/>
                </a:solidFill>
              </a:rPr>
              <a:t>33,390,720 </a:t>
            </a:r>
            <a:r>
              <a:rPr lang="en-US" dirty="0" smtClean="0">
                <a:solidFill>
                  <a:srgbClr val="FFFFFF"/>
                </a:solidFill>
              </a:rPr>
              <a:t>in the same order</a:t>
            </a:r>
            <a:endParaRPr lang="en-US" dirty="0">
              <a:solidFill>
                <a:srgbClr val="FFFFFF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066800" y="3505200"/>
            <a:ext cx="3073401" cy="3009585"/>
            <a:chOff x="364066" y="3484348"/>
            <a:chExt cx="3073401" cy="3009585"/>
          </a:xfrm>
        </p:grpSpPr>
        <p:sp>
          <p:nvSpPr>
            <p:cNvPr id="6" name="Content Placeholder 2"/>
            <p:cNvSpPr txBox="1">
              <a:spLocks/>
            </p:cNvSpPr>
            <p:nvPr/>
          </p:nvSpPr>
          <p:spPr>
            <a:xfrm>
              <a:off x="364066" y="3979333"/>
              <a:ext cx="3064934" cy="2514600"/>
            </a:xfrm>
            <a:prstGeom prst="rect">
              <a:avLst/>
            </a:prstGeom>
            <a:solidFill>
              <a:srgbClr val="900000"/>
            </a:solidFill>
          </p:spPr>
          <p:txBody>
            <a:bodyPr vert="horz">
              <a:normAutofit/>
            </a:bodyPr>
            <a:lstStyle>
              <a:lvl1pPr marL="274320" indent="-274320" algn="l" rtl="0" eaLnBrk="1" latinLnBrk="0" hangingPunct="1">
                <a:spcBef>
                  <a:spcPts val="600"/>
                </a:spcBef>
                <a:buClr>
                  <a:schemeClr val="accent1"/>
                </a:buClr>
                <a:buSzPct val="70000"/>
                <a:buFont typeface="Wingdings"/>
                <a:buChar char=""/>
                <a:defRPr kumimoji="0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40080" indent="-274320" algn="l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/>
                <a:buChar char=""/>
                <a:defRPr kumimoji="0"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-182880" algn="l" rtl="0" eaLnBrk="1" latinLnBrk="0" hangingPunct="1">
                <a:spcBef>
                  <a:spcPct val="20000"/>
                </a:spcBef>
                <a:buClr>
                  <a:schemeClr val="accent1">
                    <a:shade val="75000"/>
                  </a:schemeClr>
                </a:buClr>
                <a:buSzPct val="60000"/>
                <a:buFont typeface="Wingdings"/>
                <a:buChar char=""/>
                <a:defRPr kumimoji="0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188720" indent="-182880" algn="l" rtl="0" eaLnBrk="1" latinLnBrk="0" hangingPunct="1">
                <a:spcBef>
                  <a:spcPct val="20000"/>
                </a:spcBef>
                <a:buClr>
                  <a:schemeClr val="accent1">
                    <a:tint val="60000"/>
                  </a:schemeClr>
                </a:buClr>
                <a:buSzPct val="60000"/>
                <a:buFont typeface="Wingdings"/>
                <a:buChar char=""/>
                <a:defRPr kumimoji="0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463040" indent="-182880" algn="l" rtl="0" eaLnBrk="1" latinLnBrk="0" hangingPunct="1">
                <a:spcBef>
                  <a:spcPct val="20000"/>
                </a:spcBef>
                <a:buClr>
                  <a:schemeClr val="accent2">
                    <a:tint val="60000"/>
                  </a:schemeClr>
                </a:buClr>
                <a:buSzPct val="68000"/>
                <a:buFont typeface="Wingdings 2"/>
                <a:buChar char=""/>
                <a:defRPr kumimoji="0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37360" indent="-182880" algn="l" rtl="0" eaLnBrk="1" latinLnBrk="0" hangingPunct="1">
                <a:spcBef>
                  <a:spcPct val="20000"/>
                </a:spcBef>
                <a:buClr>
                  <a:schemeClr val="accent1"/>
                </a:buClr>
                <a:buChar char="•"/>
                <a:defRPr kumimoji="0" sz="16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6pPr>
              <a:lvl7pPr marL="2011680" indent="-182880" algn="l" rtl="0" eaLnBrk="1" latinLnBrk="0" hangingPunct="1">
                <a:spcBef>
                  <a:spcPct val="20000"/>
                </a:spcBef>
                <a:buClr>
                  <a:schemeClr val="accent1">
                    <a:tint val="60000"/>
                  </a:schemeClr>
                </a:buClr>
                <a:buSzPct val="60000"/>
                <a:buFont typeface="Wingdings"/>
                <a:buChar char=""/>
                <a:defRPr kumimoji="0" sz="1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7pPr>
              <a:lvl8pPr marL="2286000" indent="-182880" algn="l" rtl="0" eaLnBrk="1" latinLnBrk="0" hangingPunct="1">
                <a:spcBef>
                  <a:spcPct val="20000"/>
                </a:spcBef>
                <a:buClr>
                  <a:schemeClr val="accent2"/>
                </a:buClr>
                <a:buChar char="•"/>
                <a:defRPr kumimoji="0" sz="1400" kern="1200" cap="small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8pPr>
              <a:lvl9pPr marL="2560320" indent="-182880" algn="l" rtl="0" eaLnBrk="1" latinLnBrk="0" hangingPunct="1">
                <a:spcBef>
                  <a:spcPct val="20000"/>
                </a:spcBef>
                <a:buClr>
                  <a:schemeClr val="accent1">
                    <a:shade val="75000"/>
                  </a:schemeClr>
                </a:buClr>
                <a:buChar char="•"/>
                <a:defRPr kumimoji="0" sz="1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buClrTx/>
                <a:buFont typeface="Wingdings" charset="2"/>
                <a:buChar char="u"/>
              </a:pPr>
              <a:r>
                <a:rPr lang="en-US" dirty="0" smtClean="0">
                  <a:solidFill>
                    <a:schemeClr val="bg1"/>
                  </a:solidFill>
                </a:rPr>
                <a:t>Achiever</a:t>
              </a:r>
            </a:p>
            <a:p>
              <a:pPr>
                <a:buClrTx/>
                <a:buFont typeface="Wingdings" charset="2"/>
                <a:buChar char="u"/>
              </a:pPr>
              <a:r>
                <a:rPr lang="en-US" dirty="0" smtClean="0">
                  <a:solidFill>
                    <a:schemeClr val="bg1"/>
                  </a:solidFill>
                </a:rPr>
                <a:t>Learner</a:t>
              </a:r>
            </a:p>
            <a:p>
              <a:pPr>
                <a:buClrTx/>
                <a:buFont typeface="Wingdings" charset="2"/>
                <a:buChar char="u"/>
              </a:pPr>
              <a:r>
                <a:rPr lang="en-US" dirty="0" smtClean="0">
                  <a:solidFill>
                    <a:schemeClr val="bg1"/>
                  </a:solidFill>
                </a:rPr>
                <a:t>Relator</a:t>
              </a:r>
            </a:p>
            <a:p>
              <a:pPr>
                <a:buClrTx/>
                <a:buFont typeface="Wingdings" charset="2"/>
                <a:buChar char="u"/>
              </a:pPr>
              <a:r>
                <a:rPr lang="en-US" dirty="0" smtClean="0">
                  <a:solidFill>
                    <a:schemeClr val="bg1"/>
                  </a:solidFill>
                </a:rPr>
                <a:t>Strategic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72533" y="3484348"/>
              <a:ext cx="3064934" cy="461665"/>
            </a:xfrm>
            <a:prstGeom prst="rect">
              <a:avLst/>
            </a:prstGeom>
            <a:solidFill>
              <a:srgbClr val="BFBFBF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/>
                <a:t>1 in 3 have:</a:t>
              </a:r>
              <a:endParaRPr lang="en-US" sz="2400" b="1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5029200" y="3506168"/>
            <a:ext cx="3064934" cy="2990587"/>
            <a:chOff x="5029200" y="3506168"/>
            <a:chExt cx="3064934" cy="2990587"/>
          </a:xfrm>
        </p:grpSpPr>
        <p:sp>
          <p:nvSpPr>
            <p:cNvPr id="7" name="Content Placeholder 2"/>
            <p:cNvSpPr txBox="1">
              <a:spLocks/>
            </p:cNvSpPr>
            <p:nvPr/>
          </p:nvSpPr>
          <p:spPr>
            <a:xfrm>
              <a:off x="5029200" y="3979333"/>
              <a:ext cx="3064934" cy="2517422"/>
            </a:xfrm>
            <a:prstGeom prst="rect">
              <a:avLst/>
            </a:prstGeom>
            <a:solidFill>
              <a:srgbClr val="900000"/>
            </a:solidFill>
          </p:spPr>
          <p:txBody>
            <a:bodyPr vert="horz">
              <a:normAutofit/>
            </a:bodyPr>
            <a:lstStyle>
              <a:lvl1pPr marL="274320" indent="-274320" algn="l" rtl="0" eaLnBrk="1" latinLnBrk="0" hangingPunct="1">
                <a:spcBef>
                  <a:spcPts val="600"/>
                </a:spcBef>
                <a:buClr>
                  <a:schemeClr val="accent1"/>
                </a:buClr>
                <a:buSzPct val="70000"/>
                <a:buFont typeface="Wingdings"/>
                <a:buChar char=""/>
                <a:defRPr kumimoji="0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40080" indent="-274320" algn="l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/>
                <a:buChar char=""/>
                <a:defRPr kumimoji="0"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-182880" algn="l" rtl="0" eaLnBrk="1" latinLnBrk="0" hangingPunct="1">
                <a:spcBef>
                  <a:spcPct val="20000"/>
                </a:spcBef>
                <a:buClr>
                  <a:schemeClr val="accent1">
                    <a:shade val="75000"/>
                  </a:schemeClr>
                </a:buClr>
                <a:buSzPct val="60000"/>
                <a:buFont typeface="Wingdings"/>
                <a:buChar char=""/>
                <a:defRPr kumimoji="0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188720" indent="-182880" algn="l" rtl="0" eaLnBrk="1" latinLnBrk="0" hangingPunct="1">
                <a:spcBef>
                  <a:spcPct val="20000"/>
                </a:spcBef>
                <a:buClr>
                  <a:schemeClr val="accent1">
                    <a:tint val="60000"/>
                  </a:schemeClr>
                </a:buClr>
                <a:buSzPct val="60000"/>
                <a:buFont typeface="Wingdings"/>
                <a:buChar char=""/>
                <a:defRPr kumimoji="0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463040" indent="-182880" algn="l" rtl="0" eaLnBrk="1" latinLnBrk="0" hangingPunct="1">
                <a:spcBef>
                  <a:spcPct val="20000"/>
                </a:spcBef>
                <a:buClr>
                  <a:schemeClr val="accent2">
                    <a:tint val="60000"/>
                  </a:schemeClr>
                </a:buClr>
                <a:buSzPct val="68000"/>
                <a:buFont typeface="Wingdings 2"/>
                <a:buChar char=""/>
                <a:defRPr kumimoji="0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37360" indent="-182880" algn="l" rtl="0" eaLnBrk="1" latinLnBrk="0" hangingPunct="1">
                <a:spcBef>
                  <a:spcPct val="20000"/>
                </a:spcBef>
                <a:buClr>
                  <a:schemeClr val="accent1"/>
                </a:buClr>
                <a:buChar char="•"/>
                <a:defRPr kumimoji="0" sz="16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6pPr>
              <a:lvl7pPr marL="2011680" indent="-182880" algn="l" rtl="0" eaLnBrk="1" latinLnBrk="0" hangingPunct="1">
                <a:spcBef>
                  <a:spcPct val="20000"/>
                </a:spcBef>
                <a:buClr>
                  <a:schemeClr val="accent1">
                    <a:tint val="60000"/>
                  </a:schemeClr>
                </a:buClr>
                <a:buSzPct val="60000"/>
                <a:buFont typeface="Wingdings"/>
                <a:buChar char=""/>
                <a:defRPr kumimoji="0" sz="1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7pPr>
              <a:lvl8pPr marL="2286000" indent="-182880" algn="l" rtl="0" eaLnBrk="1" latinLnBrk="0" hangingPunct="1">
                <a:spcBef>
                  <a:spcPct val="20000"/>
                </a:spcBef>
                <a:buClr>
                  <a:schemeClr val="accent2"/>
                </a:buClr>
                <a:buChar char="•"/>
                <a:defRPr kumimoji="0" sz="1400" kern="1200" cap="small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8pPr>
              <a:lvl9pPr marL="2560320" indent="-182880" algn="l" rtl="0" eaLnBrk="1" latinLnBrk="0" hangingPunct="1">
                <a:spcBef>
                  <a:spcPct val="20000"/>
                </a:spcBef>
                <a:buClr>
                  <a:schemeClr val="accent1">
                    <a:shade val="75000"/>
                  </a:schemeClr>
                </a:buClr>
                <a:buChar char="•"/>
                <a:defRPr kumimoji="0" sz="1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buClrTx/>
                <a:buFont typeface="Wingdings" charset="2"/>
                <a:buChar char="u"/>
              </a:pPr>
              <a:r>
                <a:rPr lang="en-US" dirty="0" smtClean="0">
                  <a:solidFill>
                    <a:srgbClr val="FFFFFF"/>
                  </a:solidFill>
                </a:rPr>
                <a:t>Discipline</a:t>
              </a:r>
            </a:p>
            <a:p>
              <a:pPr>
                <a:buClrTx/>
                <a:buFont typeface="Wingdings" charset="2"/>
                <a:buChar char="u"/>
              </a:pPr>
              <a:r>
                <a:rPr lang="en-US" dirty="0" smtClean="0">
                  <a:solidFill>
                    <a:srgbClr val="FFFFFF"/>
                  </a:solidFill>
                </a:rPr>
                <a:t>Self Assurance</a:t>
              </a:r>
            </a:p>
            <a:p>
              <a:pPr>
                <a:buClrTx/>
                <a:buFont typeface="Wingdings" charset="2"/>
                <a:buChar char="u"/>
              </a:pPr>
              <a:r>
                <a:rPr lang="en-US" dirty="0" smtClean="0">
                  <a:solidFill>
                    <a:srgbClr val="FFFFFF"/>
                  </a:solidFill>
                </a:rPr>
                <a:t>Significance</a:t>
              </a:r>
            </a:p>
            <a:p>
              <a:pPr>
                <a:buClrTx/>
                <a:buFont typeface="Wingdings" charset="2"/>
                <a:buChar char="u"/>
              </a:pPr>
              <a:r>
                <a:rPr lang="en-US" dirty="0" smtClean="0">
                  <a:solidFill>
                    <a:srgbClr val="FFFFFF"/>
                  </a:solidFill>
                </a:rPr>
                <a:t>Command</a:t>
              </a:r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029200" y="3506168"/>
              <a:ext cx="3064934" cy="461665"/>
            </a:xfrm>
            <a:prstGeom prst="rect">
              <a:avLst/>
            </a:prstGeom>
            <a:solidFill>
              <a:srgbClr val="BFBFBF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/>
                <a:t>1 in 20 have:</a:t>
              </a:r>
              <a:endParaRPr lang="en-US" sz="24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6690653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 Blue">
  <a:themeElements>
    <a:clrScheme name="Custom 4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09213B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7683</TotalTime>
  <Words>677</Words>
  <Application>Microsoft Macintosh PowerPoint</Application>
  <PresentationFormat>On-screen Show (4:3)</PresentationFormat>
  <Paragraphs>170</Paragraphs>
  <Slides>16</Slides>
  <Notes>4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Grid Blue</vt:lpstr>
      <vt:lpstr>STRENGTHSQUEST SUMMER FUSION 2015 </vt:lpstr>
      <vt:lpstr>Strengths foundations</vt:lpstr>
      <vt:lpstr>What is a Strength?</vt:lpstr>
      <vt:lpstr>Why focus on your strengths?</vt:lpstr>
      <vt:lpstr>Why focus on your strengths?</vt:lpstr>
      <vt:lpstr>Me at My Best</vt:lpstr>
      <vt:lpstr>Me at My Best</vt:lpstr>
      <vt:lpstr>StrengthsQuest Results</vt:lpstr>
      <vt:lpstr>Strengthsquest statistics</vt:lpstr>
      <vt:lpstr>My Strengths and how I use them</vt:lpstr>
      <vt:lpstr>Combining your themes</vt:lpstr>
      <vt:lpstr>Strengths in Your Career</vt:lpstr>
      <vt:lpstr>Using your strengths in summer fusion</vt:lpstr>
      <vt:lpstr>Using your strengths in your career</vt:lpstr>
      <vt:lpstr>Using your Strengths to achieve your goals</vt:lpstr>
      <vt:lpstr>Be who you are meant to be</vt:lpstr>
    </vt:vector>
  </TitlesOfParts>
  <Company>Butler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StrengthsQuest</dc:title>
  <dc:creator>nmbrooks</dc:creator>
  <cp:lastModifiedBy>Jeremy Walthall</cp:lastModifiedBy>
  <cp:revision>101</cp:revision>
  <dcterms:created xsi:type="dcterms:W3CDTF">2012-06-13T13:36:58Z</dcterms:created>
  <dcterms:modified xsi:type="dcterms:W3CDTF">2015-05-18T04:13:28Z</dcterms:modified>
</cp:coreProperties>
</file>