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5" r:id="rId3"/>
    <p:sldId id="266" r:id="rId4"/>
    <p:sldId id="259" r:id="rId5"/>
    <p:sldId id="263" r:id="rId6"/>
    <p:sldId id="260" r:id="rId7"/>
    <p:sldId id="257" r:id="rId8"/>
    <p:sldId id="261" r:id="rId9"/>
    <p:sldId id="258" r:id="rId10"/>
    <p:sldId id="262" r:id="rId11"/>
    <p:sldId id="267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32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8E665FF-4D47-7349-A16F-57521BC42B31}" type="doc">
      <dgm:prSet loTypeId="urn:microsoft.com/office/officeart/2005/8/layout/matrix3" loCatId="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688C29E-03E4-9C44-8162-C513EDC2AF0C}">
      <dgm:prSet/>
      <dgm:spPr/>
      <dgm:t>
        <a:bodyPr/>
        <a:lstStyle/>
        <a:p>
          <a:pPr rtl="0"/>
          <a:r>
            <a:rPr lang="en-US" baseline="0" smtClean="0"/>
            <a:t>Executing</a:t>
          </a:r>
          <a:endParaRPr lang="en-US"/>
        </a:p>
      </dgm:t>
    </dgm:pt>
    <dgm:pt modelId="{90ACC2E2-F38F-6548-A5D9-85ED2C9C83D6}" type="parTrans" cxnId="{8470D99B-BA7C-5E47-A217-4CDF922CC9F6}">
      <dgm:prSet/>
      <dgm:spPr/>
      <dgm:t>
        <a:bodyPr/>
        <a:lstStyle/>
        <a:p>
          <a:endParaRPr lang="en-US"/>
        </a:p>
      </dgm:t>
    </dgm:pt>
    <dgm:pt modelId="{5D8BDE22-FE75-7744-8F8C-50E9349A962A}" type="sibTrans" cxnId="{8470D99B-BA7C-5E47-A217-4CDF922CC9F6}">
      <dgm:prSet/>
      <dgm:spPr/>
      <dgm:t>
        <a:bodyPr/>
        <a:lstStyle/>
        <a:p>
          <a:endParaRPr lang="en-US"/>
        </a:p>
      </dgm:t>
    </dgm:pt>
    <dgm:pt modelId="{372B3F7F-5F5E-8A47-850B-A6E6CB22C539}">
      <dgm:prSet/>
      <dgm:spPr/>
      <dgm:t>
        <a:bodyPr/>
        <a:lstStyle/>
        <a:p>
          <a:pPr rtl="0"/>
          <a:r>
            <a:rPr lang="en-US" baseline="0" smtClean="0"/>
            <a:t>Influencing</a:t>
          </a:r>
          <a:endParaRPr lang="en-US"/>
        </a:p>
      </dgm:t>
    </dgm:pt>
    <dgm:pt modelId="{4E37E973-AAEE-2A43-8344-705333D5BC16}" type="parTrans" cxnId="{E40FECD3-E4F4-5142-BB7A-EF826C83FB4B}">
      <dgm:prSet/>
      <dgm:spPr/>
      <dgm:t>
        <a:bodyPr/>
        <a:lstStyle/>
        <a:p>
          <a:endParaRPr lang="en-US"/>
        </a:p>
      </dgm:t>
    </dgm:pt>
    <dgm:pt modelId="{72948161-60B4-C54E-ADE4-03BFE121D316}" type="sibTrans" cxnId="{E40FECD3-E4F4-5142-BB7A-EF826C83FB4B}">
      <dgm:prSet/>
      <dgm:spPr/>
      <dgm:t>
        <a:bodyPr/>
        <a:lstStyle/>
        <a:p>
          <a:endParaRPr lang="en-US"/>
        </a:p>
      </dgm:t>
    </dgm:pt>
    <dgm:pt modelId="{35B13EC3-0200-6F4A-BE8C-BD9A10F744D4}">
      <dgm:prSet/>
      <dgm:spPr/>
      <dgm:t>
        <a:bodyPr/>
        <a:lstStyle/>
        <a:p>
          <a:pPr rtl="0"/>
          <a:r>
            <a:rPr lang="en-US" baseline="0" dirty="0" smtClean="0"/>
            <a:t>Relationship Building</a:t>
          </a:r>
          <a:endParaRPr lang="en-US" dirty="0"/>
        </a:p>
      </dgm:t>
    </dgm:pt>
    <dgm:pt modelId="{2F95E073-E5D8-F44A-9F9E-BF727B2D2B33}" type="parTrans" cxnId="{03734A06-49B8-9F46-B737-C145E6DFD413}">
      <dgm:prSet/>
      <dgm:spPr/>
      <dgm:t>
        <a:bodyPr/>
        <a:lstStyle/>
        <a:p>
          <a:endParaRPr lang="en-US"/>
        </a:p>
      </dgm:t>
    </dgm:pt>
    <dgm:pt modelId="{0C5E03A2-4A6A-DA4F-B946-90A0D2A54A33}" type="sibTrans" cxnId="{03734A06-49B8-9F46-B737-C145E6DFD413}">
      <dgm:prSet/>
      <dgm:spPr/>
      <dgm:t>
        <a:bodyPr/>
        <a:lstStyle/>
        <a:p>
          <a:endParaRPr lang="en-US"/>
        </a:p>
      </dgm:t>
    </dgm:pt>
    <dgm:pt modelId="{B2862241-8C83-5144-ABC6-5D8F04AAEF90}">
      <dgm:prSet/>
      <dgm:spPr/>
      <dgm:t>
        <a:bodyPr/>
        <a:lstStyle/>
        <a:p>
          <a:pPr rtl="0"/>
          <a:r>
            <a:rPr lang="en-US" baseline="0" dirty="0" smtClean="0"/>
            <a:t>Strategic Thinking</a:t>
          </a:r>
          <a:endParaRPr lang="en-US" dirty="0"/>
        </a:p>
      </dgm:t>
    </dgm:pt>
    <dgm:pt modelId="{D719EC1B-0339-6248-90C2-7CB6430B1E1F}" type="parTrans" cxnId="{1BB0AACB-8134-EF4E-B609-6EF41921F991}">
      <dgm:prSet/>
      <dgm:spPr/>
      <dgm:t>
        <a:bodyPr/>
        <a:lstStyle/>
        <a:p>
          <a:endParaRPr lang="en-US"/>
        </a:p>
      </dgm:t>
    </dgm:pt>
    <dgm:pt modelId="{9772C149-A6C0-224C-B963-4130E9575D07}" type="sibTrans" cxnId="{1BB0AACB-8134-EF4E-B609-6EF41921F991}">
      <dgm:prSet/>
      <dgm:spPr/>
      <dgm:t>
        <a:bodyPr/>
        <a:lstStyle/>
        <a:p>
          <a:endParaRPr lang="en-US"/>
        </a:p>
      </dgm:t>
    </dgm:pt>
    <dgm:pt modelId="{6FA34DFE-33DA-8F47-A607-123CE9D3BEE6}" type="pres">
      <dgm:prSet presAssocID="{D8E665FF-4D47-7349-A16F-57521BC42B31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72D05CE-35C6-0E4B-9169-8D2EC5998C36}" type="pres">
      <dgm:prSet presAssocID="{D8E665FF-4D47-7349-A16F-57521BC42B31}" presName="diamond" presStyleLbl="bgShp" presStyleIdx="0" presStyleCnt="1"/>
      <dgm:spPr/>
      <dgm:t>
        <a:bodyPr/>
        <a:lstStyle/>
        <a:p>
          <a:endParaRPr lang="en-US"/>
        </a:p>
      </dgm:t>
    </dgm:pt>
    <dgm:pt modelId="{816B767A-217A-204A-8AC5-567F0A382E37}" type="pres">
      <dgm:prSet presAssocID="{D8E665FF-4D47-7349-A16F-57521BC42B31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6827F4-2A70-444C-B073-E1C21BE503B5}" type="pres">
      <dgm:prSet presAssocID="{D8E665FF-4D47-7349-A16F-57521BC42B31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56E006-A6C9-AC49-830B-9A11A103FEEE}" type="pres">
      <dgm:prSet presAssocID="{D8E665FF-4D47-7349-A16F-57521BC42B31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72DD0A-94EB-AC48-97CB-D8B64DCC4133}" type="pres">
      <dgm:prSet presAssocID="{D8E665FF-4D47-7349-A16F-57521BC42B31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BB0AACB-8134-EF4E-B609-6EF41921F991}" srcId="{D8E665FF-4D47-7349-A16F-57521BC42B31}" destId="{B2862241-8C83-5144-ABC6-5D8F04AAEF90}" srcOrd="3" destOrd="0" parTransId="{D719EC1B-0339-6248-90C2-7CB6430B1E1F}" sibTransId="{9772C149-A6C0-224C-B963-4130E9575D07}"/>
    <dgm:cxn modelId="{B558C566-1CD4-704E-95E9-B062EA798AEE}" type="presOf" srcId="{35B13EC3-0200-6F4A-BE8C-BD9A10F744D4}" destId="{2556E006-A6C9-AC49-830B-9A11A103FEEE}" srcOrd="0" destOrd="0" presId="urn:microsoft.com/office/officeart/2005/8/layout/matrix3"/>
    <dgm:cxn modelId="{0E37B276-FE3E-F04A-A76B-55A552615C1C}" type="presOf" srcId="{372B3F7F-5F5E-8A47-850B-A6E6CB22C539}" destId="{3B6827F4-2A70-444C-B073-E1C21BE503B5}" srcOrd="0" destOrd="0" presId="urn:microsoft.com/office/officeart/2005/8/layout/matrix3"/>
    <dgm:cxn modelId="{8470D99B-BA7C-5E47-A217-4CDF922CC9F6}" srcId="{D8E665FF-4D47-7349-A16F-57521BC42B31}" destId="{8688C29E-03E4-9C44-8162-C513EDC2AF0C}" srcOrd="0" destOrd="0" parTransId="{90ACC2E2-F38F-6548-A5D9-85ED2C9C83D6}" sibTransId="{5D8BDE22-FE75-7744-8F8C-50E9349A962A}"/>
    <dgm:cxn modelId="{6BCBB742-C2BF-1447-BF7C-2F36D4361743}" type="presOf" srcId="{8688C29E-03E4-9C44-8162-C513EDC2AF0C}" destId="{816B767A-217A-204A-8AC5-567F0A382E37}" srcOrd="0" destOrd="0" presId="urn:microsoft.com/office/officeart/2005/8/layout/matrix3"/>
    <dgm:cxn modelId="{03734A06-49B8-9F46-B737-C145E6DFD413}" srcId="{D8E665FF-4D47-7349-A16F-57521BC42B31}" destId="{35B13EC3-0200-6F4A-BE8C-BD9A10F744D4}" srcOrd="2" destOrd="0" parTransId="{2F95E073-E5D8-F44A-9F9E-BF727B2D2B33}" sibTransId="{0C5E03A2-4A6A-DA4F-B946-90A0D2A54A33}"/>
    <dgm:cxn modelId="{6AEF2CD0-5620-A64A-91D6-68C10A6582A4}" type="presOf" srcId="{D8E665FF-4D47-7349-A16F-57521BC42B31}" destId="{6FA34DFE-33DA-8F47-A607-123CE9D3BEE6}" srcOrd="0" destOrd="0" presId="urn:microsoft.com/office/officeart/2005/8/layout/matrix3"/>
    <dgm:cxn modelId="{E40FECD3-E4F4-5142-BB7A-EF826C83FB4B}" srcId="{D8E665FF-4D47-7349-A16F-57521BC42B31}" destId="{372B3F7F-5F5E-8A47-850B-A6E6CB22C539}" srcOrd="1" destOrd="0" parTransId="{4E37E973-AAEE-2A43-8344-705333D5BC16}" sibTransId="{72948161-60B4-C54E-ADE4-03BFE121D316}"/>
    <dgm:cxn modelId="{D4207DFC-6F3E-2847-BA78-847D20908533}" type="presOf" srcId="{B2862241-8C83-5144-ABC6-5D8F04AAEF90}" destId="{A072DD0A-94EB-AC48-97CB-D8B64DCC4133}" srcOrd="0" destOrd="0" presId="urn:microsoft.com/office/officeart/2005/8/layout/matrix3"/>
    <dgm:cxn modelId="{2967E6EF-4490-2041-B07F-E800B9873CE2}" type="presParOf" srcId="{6FA34DFE-33DA-8F47-A607-123CE9D3BEE6}" destId="{C72D05CE-35C6-0E4B-9169-8D2EC5998C36}" srcOrd="0" destOrd="0" presId="urn:microsoft.com/office/officeart/2005/8/layout/matrix3"/>
    <dgm:cxn modelId="{2E169448-4CFD-C448-9B2C-733FDFD681AD}" type="presParOf" srcId="{6FA34DFE-33DA-8F47-A607-123CE9D3BEE6}" destId="{816B767A-217A-204A-8AC5-567F0A382E37}" srcOrd="1" destOrd="0" presId="urn:microsoft.com/office/officeart/2005/8/layout/matrix3"/>
    <dgm:cxn modelId="{B7FC339B-9EDA-9A44-A916-619D6AA0B878}" type="presParOf" srcId="{6FA34DFE-33DA-8F47-A607-123CE9D3BEE6}" destId="{3B6827F4-2A70-444C-B073-E1C21BE503B5}" srcOrd="2" destOrd="0" presId="urn:microsoft.com/office/officeart/2005/8/layout/matrix3"/>
    <dgm:cxn modelId="{EDC2FA82-C3A7-4849-9E30-0C00C31A8D93}" type="presParOf" srcId="{6FA34DFE-33DA-8F47-A607-123CE9D3BEE6}" destId="{2556E006-A6C9-AC49-830B-9A11A103FEEE}" srcOrd="3" destOrd="0" presId="urn:microsoft.com/office/officeart/2005/8/layout/matrix3"/>
    <dgm:cxn modelId="{30C306D9-0609-C347-A80E-D7607BDDFF3E}" type="presParOf" srcId="{6FA34DFE-33DA-8F47-A607-123CE9D3BEE6}" destId="{A072DD0A-94EB-AC48-97CB-D8B64DCC4133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2D05CE-35C6-0E4B-9169-8D2EC5998C36}">
      <dsp:nvSpPr>
        <dsp:cNvPr id="0" name=""/>
        <dsp:cNvSpPr/>
      </dsp:nvSpPr>
      <dsp:spPr>
        <a:xfrm>
          <a:off x="2000242" y="0"/>
          <a:ext cx="4407408" cy="4407408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6B767A-217A-204A-8AC5-567F0A382E37}">
      <dsp:nvSpPr>
        <dsp:cNvPr id="0" name=""/>
        <dsp:cNvSpPr/>
      </dsp:nvSpPr>
      <dsp:spPr>
        <a:xfrm>
          <a:off x="2418946" y="418703"/>
          <a:ext cx="1718889" cy="17188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baseline="0" smtClean="0"/>
            <a:t>Executing</a:t>
          </a:r>
          <a:endParaRPr lang="en-US" sz="2000" kern="1200"/>
        </a:p>
      </dsp:txBody>
      <dsp:txXfrm>
        <a:off x="2502855" y="502612"/>
        <a:ext cx="1551071" cy="1551071"/>
      </dsp:txXfrm>
    </dsp:sp>
    <dsp:sp modelId="{3B6827F4-2A70-444C-B073-E1C21BE503B5}">
      <dsp:nvSpPr>
        <dsp:cNvPr id="0" name=""/>
        <dsp:cNvSpPr/>
      </dsp:nvSpPr>
      <dsp:spPr>
        <a:xfrm>
          <a:off x="4270057" y="418703"/>
          <a:ext cx="1718889" cy="17188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baseline="0" smtClean="0"/>
            <a:t>Influencing</a:t>
          </a:r>
          <a:endParaRPr lang="en-US" sz="2000" kern="1200"/>
        </a:p>
      </dsp:txBody>
      <dsp:txXfrm>
        <a:off x="4353966" y="502612"/>
        <a:ext cx="1551071" cy="1551071"/>
      </dsp:txXfrm>
    </dsp:sp>
    <dsp:sp modelId="{2556E006-A6C9-AC49-830B-9A11A103FEEE}">
      <dsp:nvSpPr>
        <dsp:cNvPr id="0" name=""/>
        <dsp:cNvSpPr/>
      </dsp:nvSpPr>
      <dsp:spPr>
        <a:xfrm>
          <a:off x="2418946" y="2269815"/>
          <a:ext cx="1718889" cy="17188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baseline="0" dirty="0" smtClean="0"/>
            <a:t>Relationship Building</a:t>
          </a:r>
          <a:endParaRPr lang="en-US" sz="2000" kern="1200" dirty="0"/>
        </a:p>
      </dsp:txBody>
      <dsp:txXfrm>
        <a:off x="2502855" y="2353724"/>
        <a:ext cx="1551071" cy="1551071"/>
      </dsp:txXfrm>
    </dsp:sp>
    <dsp:sp modelId="{A072DD0A-94EB-AC48-97CB-D8B64DCC4133}">
      <dsp:nvSpPr>
        <dsp:cNvPr id="0" name=""/>
        <dsp:cNvSpPr/>
      </dsp:nvSpPr>
      <dsp:spPr>
        <a:xfrm>
          <a:off x="4270057" y="2269815"/>
          <a:ext cx="1718889" cy="17188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baseline="0" dirty="0" smtClean="0"/>
            <a:t>Strategic Thinking</a:t>
          </a:r>
          <a:endParaRPr lang="en-US" sz="2000" kern="1200" dirty="0"/>
        </a:p>
      </dsp:txBody>
      <dsp:txXfrm>
        <a:off x="4353966" y="2353724"/>
        <a:ext cx="1551071" cy="15510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F63B67D-50D8-4CE0-890A-C484084D5FA4}" type="datetimeFigureOut">
              <a:rPr lang="en-US" smtClean="0"/>
              <a:t>5/19/15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9AE951C-E0D0-4941-9CCA-5EFC39FDB5B1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3B67D-50D8-4CE0-890A-C484084D5FA4}" type="datetimeFigureOut">
              <a:rPr lang="en-US" smtClean="0"/>
              <a:t>5/19/15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E951C-E0D0-4941-9CCA-5EFC39FDB5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3B67D-50D8-4CE0-890A-C484084D5FA4}" type="datetimeFigureOut">
              <a:rPr lang="en-US" smtClean="0"/>
              <a:t>5/19/15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9AE951C-E0D0-4941-9CCA-5EFC39FDB5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3B67D-50D8-4CE0-890A-C484084D5FA4}" type="datetimeFigureOut">
              <a:rPr lang="en-US" smtClean="0"/>
              <a:t>5/19/15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E951C-E0D0-4941-9CCA-5EFC39FDB5B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F63B67D-50D8-4CE0-890A-C484084D5FA4}" type="datetimeFigureOut">
              <a:rPr lang="en-US" smtClean="0"/>
              <a:t>5/19/15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9AE951C-E0D0-4941-9CCA-5EFC39FDB5B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3B67D-50D8-4CE0-890A-C484084D5FA4}" type="datetimeFigureOut">
              <a:rPr lang="en-US" smtClean="0"/>
              <a:t>5/19/15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E951C-E0D0-4941-9CCA-5EFC39FDB5B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3B67D-50D8-4CE0-890A-C484084D5FA4}" type="datetimeFigureOut">
              <a:rPr lang="en-US" smtClean="0"/>
              <a:t>5/19/15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E951C-E0D0-4941-9CCA-5EFC39FDB5B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3B67D-50D8-4CE0-890A-C484084D5FA4}" type="datetimeFigureOut">
              <a:rPr lang="en-US" smtClean="0"/>
              <a:t>5/19/15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E951C-E0D0-4941-9CCA-5EFC39FDB5B1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3B67D-50D8-4CE0-890A-C484084D5FA4}" type="datetimeFigureOut">
              <a:rPr lang="en-US" smtClean="0"/>
              <a:t>5/19/15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E951C-E0D0-4941-9CCA-5EFC39FDB5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3B67D-50D8-4CE0-890A-C484084D5FA4}" type="datetimeFigureOut">
              <a:rPr lang="en-US" smtClean="0"/>
              <a:t>5/19/15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9AE951C-E0D0-4941-9CCA-5EFC39FDB5B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3B67D-50D8-4CE0-890A-C484084D5FA4}" type="datetimeFigureOut">
              <a:rPr lang="en-US" smtClean="0"/>
              <a:t>5/19/15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E951C-E0D0-4941-9CCA-5EFC39FDB5B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EF63B67D-50D8-4CE0-890A-C484084D5FA4}" type="datetimeFigureOut">
              <a:rPr lang="en-US" smtClean="0"/>
              <a:t>5/19/15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A9AE951C-E0D0-4941-9CCA-5EFC39FDB5B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Summer Fusion</a:t>
            </a:r>
          </a:p>
          <a:p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strengths in Teams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0917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Who was assigned to do what, and why?</a:t>
            </a:r>
          </a:p>
          <a:p>
            <a:endParaRPr lang="en-US" dirty="0"/>
          </a:p>
          <a:p>
            <a:r>
              <a:rPr lang="en-US" dirty="0" smtClean="0"/>
              <a:t>What challenges do you anticipate, and how might you overcome them?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514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most effective teams have strengths in all four leadership domains</a:t>
            </a:r>
          </a:p>
          <a:p>
            <a:endParaRPr lang="en-US" dirty="0"/>
          </a:p>
          <a:p>
            <a:r>
              <a:rPr lang="en-US" dirty="0" smtClean="0"/>
              <a:t>You do not need to be in a formal leadership role to provide valuable leadership to the team</a:t>
            </a:r>
          </a:p>
          <a:p>
            <a:endParaRPr lang="en-US" dirty="0"/>
          </a:p>
          <a:p>
            <a:r>
              <a:rPr lang="en-US" dirty="0" smtClean="0"/>
              <a:t>A strengths-based leader is intentional and purposeful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takeaways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845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834129"/>
          </a:xfrm>
        </p:spPr>
        <p:txBody>
          <a:bodyPr>
            <a:normAutofit fontScale="85000" lnSpcReduction="20000"/>
          </a:bodyPr>
          <a:lstStyle/>
          <a:p>
            <a:pPr marL="45720" indent="0" algn="ctr">
              <a:buNone/>
            </a:pPr>
            <a:endParaRPr lang="en-US" sz="2800" dirty="0" smtClean="0"/>
          </a:p>
          <a:p>
            <a:pPr marL="45720" indent="0" algn="ctr">
              <a:buNone/>
            </a:pPr>
            <a:endParaRPr lang="en-US" sz="2800" dirty="0" smtClean="0"/>
          </a:p>
          <a:p>
            <a:pPr marL="45720" indent="0" algn="ctr">
              <a:buNone/>
            </a:pPr>
            <a:endParaRPr lang="en-US" sz="2800" dirty="0"/>
          </a:p>
          <a:p>
            <a:pPr marL="45720" indent="0" algn="ctr">
              <a:buNone/>
            </a:pPr>
            <a:r>
              <a:rPr lang="en-US" sz="3300" dirty="0" smtClean="0"/>
              <a:t>“The best teams achieve success by developing a team dynamic that welcomes, values, and leverages each members’ talents.”</a:t>
            </a:r>
          </a:p>
          <a:p>
            <a:endParaRPr lang="en-US" dirty="0"/>
          </a:p>
          <a:p>
            <a:pPr marL="45720" indent="0">
              <a:buNone/>
            </a:pPr>
            <a:endParaRPr lang="en-US" dirty="0" smtClean="0"/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endParaRPr lang="en-US" dirty="0" smtClean="0"/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endParaRPr lang="en-US" sz="1050" dirty="0" smtClean="0"/>
          </a:p>
          <a:p>
            <a:pPr marL="45720" indent="0">
              <a:buNone/>
            </a:pPr>
            <a:endParaRPr lang="en-US" sz="1050" dirty="0"/>
          </a:p>
          <a:p>
            <a:pPr marL="45720" indent="0">
              <a:buNone/>
            </a:pPr>
            <a:endParaRPr lang="en-US" sz="1050" dirty="0" smtClean="0"/>
          </a:p>
          <a:p>
            <a:pPr marL="45720" indent="0">
              <a:buNone/>
            </a:pPr>
            <a:endParaRPr lang="en-US" sz="1050" dirty="0"/>
          </a:p>
          <a:p>
            <a:pPr marL="45720" indent="0">
              <a:buNone/>
            </a:pPr>
            <a:endParaRPr lang="en-US" sz="1050" dirty="0" smtClean="0"/>
          </a:p>
          <a:p>
            <a:pPr marL="45720" indent="0">
              <a:buNone/>
            </a:pPr>
            <a:endParaRPr lang="en-US" sz="1050" dirty="0"/>
          </a:p>
          <a:p>
            <a:pPr marL="45720" indent="0" algn="r">
              <a:buNone/>
            </a:pPr>
            <a:endParaRPr lang="en-US" sz="1050" dirty="0" smtClean="0"/>
          </a:p>
          <a:p>
            <a:pPr marL="45720" indent="0" algn="r">
              <a:buNone/>
            </a:pPr>
            <a:r>
              <a:rPr lang="en-US" sz="1050" dirty="0" smtClean="0"/>
              <a:t>Retrieved </a:t>
            </a:r>
            <a:r>
              <a:rPr lang="en-US" sz="1050" dirty="0"/>
              <a:t>from http://www.strengthsquest.com/content/141422/Team-Development.aspx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final thought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68064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6000">
        <p15:prstTrans prst="curtains"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Researching individual success led to researching team/organizational success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How do “successful” teams/organizations maximize their effectiveness?</a:t>
            </a:r>
          </a:p>
          <a:p>
            <a:endParaRPr lang="en-US" dirty="0" smtClean="0"/>
          </a:p>
          <a:p>
            <a:r>
              <a:rPr lang="en-US" dirty="0" smtClean="0"/>
              <a:t>Analyzed data to identify patterns of talent within teams</a:t>
            </a:r>
          </a:p>
          <a:p>
            <a:endParaRPr lang="en-US" dirty="0" smtClean="0"/>
          </a:p>
          <a:p>
            <a:r>
              <a:rPr lang="en-US" dirty="0" smtClean="0"/>
              <a:t>Grouped talent themes into four “domains of leadership”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Strengths in teams background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24244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681729"/>
          </a:xfrm>
        </p:spPr>
        <p:txBody>
          <a:bodyPr>
            <a:normAutofit fontScale="92500" lnSpcReduction="10000"/>
          </a:bodyPr>
          <a:lstStyle/>
          <a:p>
            <a:pPr marL="45720" indent="0" algn="ctr">
              <a:buNone/>
            </a:pPr>
            <a:r>
              <a:rPr lang="en-US" sz="2000" b="1" dirty="0" smtClean="0"/>
              <a:t>How can strengths help with team dynamics?</a:t>
            </a:r>
          </a:p>
          <a:p>
            <a:pPr lvl="1"/>
            <a:r>
              <a:rPr lang="en-US" sz="2000" dirty="0"/>
              <a:t>Enhance what one person already possesses</a:t>
            </a:r>
          </a:p>
          <a:p>
            <a:pPr lvl="1"/>
            <a:r>
              <a:rPr lang="en-US" sz="2000" dirty="0"/>
              <a:t>“Take over” where one leaves off (e.g. Developer/Maximizer)</a:t>
            </a:r>
          </a:p>
          <a:p>
            <a:pPr lvl="1"/>
            <a:r>
              <a:rPr lang="en-US" sz="2000" dirty="0"/>
              <a:t>“Make up” for a lesser talent</a:t>
            </a:r>
          </a:p>
          <a:p>
            <a:pPr marL="0" indent="0">
              <a:buNone/>
            </a:pPr>
            <a:endParaRPr lang="en-US" sz="2000" dirty="0" smtClean="0"/>
          </a:p>
          <a:p>
            <a:endParaRPr lang="en-US" sz="2000" dirty="0" smtClean="0"/>
          </a:p>
          <a:p>
            <a:pPr marL="365760" lvl="1" indent="0">
              <a:buNone/>
            </a:pPr>
            <a:endParaRPr lang="en-US" sz="2000" dirty="0"/>
          </a:p>
          <a:p>
            <a:pPr marL="365760" lvl="1" indent="0" algn="ctr">
              <a:buNone/>
            </a:pPr>
            <a:endParaRPr lang="en-US" sz="20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365760" lvl="1" indent="0" algn="ctr">
              <a:buNone/>
            </a:pPr>
            <a:endParaRPr lang="en-US" sz="2000" b="1" dirty="0">
              <a:solidFill>
                <a:schemeClr val="accent2">
                  <a:lumMod val="50000"/>
                </a:schemeClr>
              </a:solidFill>
            </a:endParaRPr>
          </a:p>
          <a:p>
            <a:pPr marL="365760" lvl="1" indent="0" algn="ctr">
              <a:buNone/>
            </a:pPr>
            <a:endParaRPr lang="en-US" sz="20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365760" lvl="1" indent="0" algn="ctr">
              <a:buNone/>
            </a:pPr>
            <a:endParaRPr lang="en-US" sz="3200" b="1" dirty="0">
              <a:solidFill>
                <a:schemeClr val="accent2">
                  <a:lumMod val="50000"/>
                </a:schemeClr>
              </a:solidFill>
            </a:endParaRPr>
          </a:p>
          <a:p>
            <a:pPr marL="365760" lvl="1" indent="0" algn="ctr">
              <a:buNone/>
            </a:pPr>
            <a:endParaRPr lang="en-US" sz="20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365760" lvl="1" indent="0" algn="ctr">
              <a:buNone/>
            </a:pPr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</a:rPr>
              <a:t>“Greatness lies not in being strong</a:t>
            </a:r>
          </a:p>
          <a:p>
            <a:pPr marL="365760" lvl="1" indent="0" algn="ctr">
              <a:buNone/>
            </a:pPr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</a:rPr>
              <a:t>but in the right use of your strengths”</a:t>
            </a:r>
            <a:endParaRPr lang="en-US" sz="1100" dirty="0" smtClean="0"/>
          </a:p>
          <a:p>
            <a:pPr>
              <a:buNone/>
            </a:pPr>
            <a:endParaRPr lang="en-US" sz="1100" dirty="0"/>
          </a:p>
          <a:p>
            <a:pPr>
              <a:buNone/>
            </a:pPr>
            <a:endParaRPr lang="en-US" sz="1100" dirty="0" smtClean="0"/>
          </a:p>
          <a:p>
            <a:pPr>
              <a:buNone/>
            </a:pPr>
            <a:endParaRPr lang="en-US" sz="1100" dirty="0"/>
          </a:p>
          <a:p>
            <a:pPr>
              <a:buNone/>
            </a:pPr>
            <a:endParaRPr lang="en-US" sz="1100" dirty="0" smtClean="0"/>
          </a:p>
          <a:p>
            <a:pPr algn="ctr">
              <a:buNone/>
            </a:pP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Strengths in teams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11826" y="6592542"/>
            <a:ext cx="6629400" cy="530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StrengthsQuest </a:t>
            </a:r>
            <a:r>
              <a:rPr lang="en-US" sz="1050" dirty="0"/>
              <a:t>(2006, 2</a:t>
            </a:r>
            <a:r>
              <a:rPr lang="en-US" sz="1050" baseline="30000" dirty="0"/>
              <a:t>nd</a:t>
            </a:r>
            <a:r>
              <a:rPr lang="en-US" sz="1050" dirty="0"/>
              <a:t> Ed.); Clifton, Anderson, and Schreiner</a:t>
            </a:r>
          </a:p>
          <a:p>
            <a:endParaRPr lang="en-US" dirty="0"/>
          </a:p>
        </p:txBody>
      </p:sp>
      <p:sp>
        <p:nvSpPr>
          <p:cNvPr id="7" name="Up Arrow 6"/>
          <p:cNvSpPr/>
          <p:nvPr/>
        </p:nvSpPr>
        <p:spPr>
          <a:xfrm>
            <a:off x="5105400" y="3200400"/>
            <a:ext cx="3124200" cy="2057400"/>
          </a:xfrm>
          <a:prstGeom prst="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Achievement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Up Arrow 7"/>
          <p:cNvSpPr/>
          <p:nvPr/>
        </p:nvSpPr>
        <p:spPr>
          <a:xfrm>
            <a:off x="1066800" y="3200400"/>
            <a:ext cx="3124200" cy="2057400"/>
          </a:xfrm>
          <a:prstGeom prst="upArrow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Self Confidence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20659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How will your strengths help you in your internship/job/grad program search?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How will your strengths help you in transitioning to a graduate program, internship, or full-time position?</a:t>
            </a:r>
          </a:p>
          <a:p>
            <a:pPr marL="45720" indent="0">
              <a:buNone/>
            </a:pPr>
            <a:endParaRPr lang="en-US" dirty="0" smtClean="0"/>
          </a:p>
          <a:p>
            <a:pPr marL="45720" indent="0">
              <a:buNone/>
            </a:pPr>
            <a:endParaRPr lang="en-US" dirty="0" smtClean="0"/>
          </a:p>
          <a:p>
            <a:r>
              <a:rPr lang="en-US" dirty="0" smtClean="0"/>
              <a:t>How will recognizing the strengths of others also help you in this process?</a:t>
            </a:r>
          </a:p>
          <a:p>
            <a:pPr marL="45720" indent="0">
              <a:buNone/>
            </a:pPr>
            <a:endParaRPr lang="en-US" dirty="0" smtClean="0"/>
          </a:p>
          <a:p>
            <a:pPr marL="45720" indent="0">
              <a:buNone/>
            </a:pPr>
            <a:endParaRPr lang="en-US" dirty="0" smtClean="0"/>
          </a:p>
          <a:p>
            <a:pPr marL="45720" indent="0" algn="ctr">
              <a:buNone/>
            </a:pPr>
            <a:r>
              <a:rPr lang="en-US" b="1" dirty="0" smtClean="0"/>
              <a:t>Leveraging the strengths of your classmates/co-workers can be very beneficial in creating cohesive and productive teams!</a:t>
            </a:r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Transitioning from undergrad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618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2122173"/>
              </p:ext>
            </p:extLst>
          </p:nvPr>
        </p:nvGraphicFramePr>
        <p:xfrm>
          <a:off x="381000" y="1719071"/>
          <a:ext cx="8407893" cy="4407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Four Domains of leadership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3762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Teams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6804877"/>
              </p:ext>
            </p:extLst>
          </p:nvPr>
        </p:nvGraphicFramePr>
        <p:xfrm>
          <a:off x="152400" y="1600200"/>
          <a:ext cx="8839201" cy="2895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0087"/>
                <a:gridCol w="2122232"/>
                <a:gridCol w="2163441"/>
                <a:gridCol w="2163441"/>
              </a:tblGrid>
              <a:tr h="509347">
                <a:tc>
                  <a:txBody>
                    <a:bodyPr/>
                    <a:lstStyle/>
                    <a:p>
                      <a:r>
                        <a:rPr lang="en-US" dirty="0" smtClean="0"/>
                        <a:t>Team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Team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Team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Team 4</a:t>
                      </a:r>
                      <a:endParaRPr lang="en-US" dirty="0"/>
                    </a:p>
                  </a:txBody>
                  <a:tcPr/>
                </a:tc>
              </a:tr>
              <a:tr h="2386254">
                <a:tc>
                  <a:txBody>
                    <a:bodyPr/>
                    <a:lstStyle/>
                    <a:p>
                      <a:r>
                        <a:rPr lang="en-US" dirty="0" smtClean="0"/>
                        <a:t>Katy</a:t>
                      </a:r>
                    </a:p>
                    <a:p>
                      <a:r>
                        <a:rPr lang="en-US" dirty="0" smtClean="0"/>
                        <a:t>Michael</a:t>
                      </a:r>
                    </a:p>
                    <a:p>
                      <a:r>
                        <a:rPr lang="en-US" dirty="0" smtClean="0"/>
                        <a:t>Nicholas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Lauren</a:t>
                      </a:r>
                    </a:p>
                    <a:p>
                      <a:r>
                        <a:rPr lang="en-US" dirty="0" smtClean="0"/>
                        <a:t>Alexandro</a:t>
                      </a:r>
                    </a:p>
                    <a:p>
                      <a:r>
                        <a:rPr lang="en-US" dirty="0" smtClean="0"/>
                        <a:t>Daniel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Timothy</a:t>
                      </a:r>
                    </a:p>
                    <a:p>
                      <a:r>
                        <a:rPr lang="en-US" dirty="0" smtClean="0"/>
                        <a:t>William</a:t>
                      </a:r>
                    </a:p>
                    <a:p>
                      <a:r>
                        <a:rPr lang="en-US" dirty="0" smtClean="0"/>
                        <a:t>Rachel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Alexander</a:t>
                      </a:r>
                    </a:p>
                    <a:p>
                      <a:r>
                        <a:rPr lang="en-US" dirty="0" smtClean="0"/>
                        <a:t>Mack</a:t>
                      </a:r>
                    </a:p>
                    <a:p>
                      <a:r>
                        <a:rPr lang="en-US" dirty="0" smtClean="0"/>
                        <a:t>Jacob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31765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company you work for wants you to research and come up with a new product/line of service for it’s customers and present your findings to the board for approval.</a:t>
            </a:r>
          </a:p>
          <a:p>
            <a:endParaRPr lang="en-US" dirty="0" smtClean="0"/>
          </a:p>
          <a:p>
            <a:r>
              <a:rPr lang="en-US" dirty="0" smtClean="0"/>
              <a:t>Determine the best course of action based upon your team strengths.</a:t>
            </a:r>
          </a:p>
          <a:p>
            <a:endParaRPr lang="en-US" dirty="0"/>
          </a:p>
          <a:p>
            <a:pPr marL="45720" indent="0">
              <a:buNone/>
            </a:pPr>
            <a:endParaRPr lang="en-US" dirty="0" smtClean="0"/>
          </a:p>
          <a:p>
            <a:endParaRPr lang="en-US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Team Objective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6889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did you go about creating a plan?</a:t>
            </a:r>
          </a:p>
          <a:p>
            <a:pPr marL="45720" indent="0">
              <a:buNone/>
            </a:pPr>
            <a:endParaRPr lang="en-US" dirty="0" smtClean="0"/>
          </a:p>
          <a:p>
            <a:r>
              <a:rPr lang="en-US" dirty="0" smtClean="0"/>
              <a:t>Why did you assign the tasks the way you did?</a:t>
            </a:r>
          </a:p>
          <a:p>
            <a:pPr marL="45720" indent="0">
              <a:buNone/>
            </a:pPr>
            <a:endParaRPr lang="en-US" dirty="0" smtClean="0"/>
          </a:p>
          <a:p>
            <a:r>
              <a:rPr lang="en-US" dirty="0" smtClean="0"/>
              <a:t>What potential challenges do you foresee?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19629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are a group of new interns/hires in your company.  Leadership has asked you to create a voluntary “day of service” for everyone in the company.  Due to employment laws, they cannot require people to participate, but they want as much engagement in the event as possible.</a:t>
            </a:r>
          </a:p>
          <a:p>
            <a:endParaRPr lang="en-US" dirty="0"/>
          </a:p>
          <a:p>
            <a:r>
              <a:rPr lang="en-US" dirty="0" smtClean="0"/>
              <a:t>Figure out how best to plan and execute the event, leveraging your team strengths.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Team objective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4091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Custom 4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09213B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1273</TotalTime>
  <Words>485</Words>
  <Application>Microsoft Macintosh PowerPoint</Application>
  <PresentationFormat>On-screen Show (4:3)</PresentationFormat>
  <Paragraphs>108</Paragraphs>
  <Slides>12</Slides>
  <Notes>0</Notes>
  <HiddenSlides>3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Grid</vt:lpstr>
      <vt:lpstr>strengths in Teams</vt:lpstr>
      <vt:lpstr>Strengths in teams background</vt:lpstr>
      <vt:lpstr>Strengths in teams</vt:lpstr>
      <vt:lpstr>Transitioning from undergrad </vt:lpstr>
      <vt:lpstr>Four Domains of leadership</vt:lpstr>
      <vt:lpstr>Teams</vt:lpstr>
      <vt:lpstr>Team Objective</vt:lpstr>
      <vt:lpstr>discussion</vt:lpstr>
      <vt:lpstr>Team objective</vt:lpstr>
      <vt:lpstr>discussion</vt:lpstr>
      <vt:lpstr>takeaways</vt:lpstr>
      <vt:lpstr>A final thought</vt:lpstr>
    </vt:vector>
  </TitlesOfParts>
  <Company>Butler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nmbrooks</dc:creator>
  <cp:lastModifiedBy>Jeremy Walthall</cp:lastModifiedBy>
  <cp:revision>43</cp:revision>
  <dcterms:created xsi:type="dcterms:W3CDTF">2014-02-14T14:34:22Z</dcterms:created>
  <dcterms:modified xsi:type="dcterms:W3CDTF">2015-05-20T03:27:27Z</dcterms:modified>
</cp:coreProperties>
</file>