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44"/>
  </p:notesMasterIdLst>
  <p:handoutMasterIdLst>
    <p:handoutMasterId r:id="rId45"/>
  </p:handoutMasterIdLst>
  <p:sldIdLst>
    <p:sldId id="256" r:id="rId4"/>
    <p:sldId id="257" r:id="rId5"/>
    <p:sldId id="280" r:id="rId6"/>
    <p:sldId id="317" r:id="rId7"/>
    <p:sldId id="318" r:id="rId8"/>
    <p:sldId id="263" r:id="rId9"/>
    <p:sldId id="264" r:id="rId10"/>
    <p:sldId id="343" r:id="rId11"/>
    <p:sldId id="262" r:id="rId12"/>
    <p:sldId id="266" r:id="rId13"/>
    <p:sldId id="267" r:id="rId14"/>
    <p:sldId id="268" r:id="rId15"/>
    <p:sldId id="271" r:id="rId16"/>
    <p:sldId id="272" r:id="rId17"/>
    <p:sldId id="273" r:id="rId18"/>
    <p:sldId id="276" r:id="rId19"/>
    <p:sldId id="347" r:id="rId20"/>
    <p:sldId id="344" r:id="rId21"/>
    <p:sldId id="348" r:id="rId22"/>
    <p:sldId id="281" r:id="rId23"/>
    <p:sldId id="278" r:id="rId24"/>
    <p:sldId id="282" r:id="rId25"/>
    <p:sldId id="307" r:id="rId26"/>
    <p:sldId id="283" r:id="rId27"/>
    <p:sldId id="333" r:id="rId28"/>
    <p:sldId id="286" r:id="rId29"/>
    <p:sldId id="330" r:id="rId30"/>
    <p:sldId id="331" r:id="rId31"/>
    <p:sldId id="291" r:id="rId32"/>
    <p:sldId id="293" r:id="rId33"/>
    <p:sldId id="295" r:id="rId34"/>
    <p:sldId id="332" r:id="rId35"/>
    <p:sldId id="290" r:id="rId36"/>
    <p:sldId id="296" r:id="rId37"/>
    <p:sldId id="297" r:id="rId38"/>
    <p:sldId id="298" r:id="rId39"/>
    <p:sldId id="315" r:id="rId40"/>
    <p:sldId id="324" r:id="rId41"/>
    <p:sldId id="345" r:id="rId42"/>
    <p:sldId id="30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4528" autoAdjust="0"/>
  </p:normalViewPr>
  <p:slideViewPr>
    <p:cSldViewPr>
      <p:cViewPr>
        <p:scale>
          <a:sx n="80" d="100"/>
          <a:sy n="80" d="100"/>
        </p:scale>
        <p:origin x="-34" y="109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1" d="100"/>
          <a:sy n="41" d="100"/>
        </p:scale>
        <p:origin x="-2395"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D7196-288A-4104-8044-8E224402E06C}"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16A9480A-1B35-49FD-ACF6-1BDFD5CCBEE1}">
      <dgm:prSet phldrT="[Text]"/>
      <dgm:spPr/>
      <dgm:t>
        <a:bodyPr/>
        <a:lstStyle/>
        <a:p>
          <a:r>
            <a:rPr lang="en-US" dirty="0" smtClean="0"/>
            <a:t>Production Era</a:t>
          </a:r>
          <a:endParaRPr lang="en-US" dirty="0"/>
        </a:p>
      </dgm:t>
    </dgm:pt>
    <dgm:pt modelId="{694AC30E-B69F-45BF-A184-58748503778C}" type="parTrans" cxnId="{88AD352F-1B16-45CC-A8B3-D3845980A8A5}">
      <dgm:prSet/>
      <dgm:spPr/>
      <dgm:t>
        <a:bodyPr/>
        <a:lstStyle/>
        <a:p>
          <a:endParaRPr lang="en-US"/>
        </a:p>
      </dgm:t>
    </dgm:pt>
    <dgm:pt modelId="{A300384B-ED69-4C9B-9015-919CA8219C65}" type="sibTrans" cxnId="{88AD352F-1B16-45CC-A8B3-D3845980A8A5}">
      <dgm:prSet/>
      <dgm:spPr/>
      <dgm:t>
        <a:bodyPr/>
        <a:lstStyle/>
        <a:p>
          <a:endParaRPr lang="en-US"/>
        </a:p>
      </dgm:t>
    </dgm:pt>
    <dgm:pt modelId="{0C05455E-DB40-49FA-BF2A-8E35B9598356}">
      <dgm:prSet phldrT="[Text]"/>
      <dgm:spPr/>
      <dgm:t>
        <a:bodyPr/>
        <a:lstStyle/>
        <a:p>
          <a:r>
            <a:rPr lang="en-US" dirty="0" smtClean="0"/>
            <a:t>Management philosophy that emphasizes the most efficient ways to produce &amp; distribute products</a:t>
          </a:r>
          <a:endParaRPr lang="en-US" dirty="0"/>
        </a:p>
      </dgm:t>
    </dgm:pt>
    <dgm:pt modelId="{0FF43B90-5ABB-4C3F-93FD-9C01FBBC9172}" type="parTrans" cxnId="{CC4C0968-CF50-4E81-A898-10F0F3AAA6EA}">
      <dgm:prSet/>
      <dgm:spPr/>
      <dgm:t>
        <a:bodyPr/>
        <a:lstStyle/>
        <a:p>
          <a:endParaRPr lang="en-US"/>
        </a:p>
      </dgm:t>
    </dgm:pt>
    <dgm:pt modelId="{A579F346-1B5E-4DCF-91D1-96B5245D1A42}" type="sibTrans" cxnId="{CC4C0968-CF50-4E81-A898-10F0F3AAA6EA}">
      <dgm:prSet/>
      <dgm:spPr/>
      <dgm:t>
        <a:bodyPr/>
        <a:lstStyle/>
        <a:p>
          <a:endParaRPr lang="en-US"/>
        </a:p>
      </dgm:t>
    </dgm:pt>
    <dgm:pt modelId="{C5D53289-C580-4C67-A717-A0743D29A425}">
      <dgm:prSet phldrT="[Text]"/>
      <dgm:spPr/>
      <dgm:t>
        <a:bodyPr/>
        <a:lstStyle/>
        <a:p>
          <a:r>
            <a:rPr lang="en-US" dirty="0" smtClean="0"/>
            <a:t>Sales Era</a:t>
          </a:r>
          <a:endParaRPr lang="en-US" dirty="0"/>
        </a:p>
      </dgm:t>
    </dgm:pt>
    <dgm:pt modelId="{5BFD0200-70CA-4182-9A4A-720B26808E56}" type="parTrans" cxnId="{FF3924BE-E286-4896-BA83-5580BB5B72CD}">
      <dgm:prSet/>
      <dgm:spPr/>
      <dgm:t>
        <a:bodyPr/>
        <a:lstStyle/>
        <a:p>
          <a:endParaRPr lang="en-US"/>
        </a:p>
      </dgm:t>
    </dgm:pt>
    <dgm:pt modelId="{2A38686E-05AF-4151-B59B-3F80343CBDAE}" type="sibTrans" cxnId="{FF3924BE-E286-4896-BA83-5580BB5B72CD}">
      <dgm:prSet/>
      <dgm:spPr/>
      <dgm:t>
        <a:bodyPr/>
        <a:lstStyle/>
        <a:p>
          <a:endParaRPr lang="en-US"/>
        </a:p>
      </dgm:t>
    </dgm:pt>
    <dgm:pt modelId="{A2629FD2-0870-4976-AD81-8E5788766FCD}">
      <dgm:prSet phldrT="[Text]"/>
      <dgm:spPr/>
      <dgm:t>
        <a:bodyPr/>
        <a:lstStyle/>
        <a:p>
          <a:r>
            <a:rPr lang="en-US" dirty="0" smtClean="0"/>
            <a:t>Managerial view of marketing as a sales function, or a way to move products out of warehouses to reduce inventory</a:t>
          </a:r>
          <a:endParaRPr lang="en-US" dirty="0"/>
        </a:p>
      </dgm:t>
    </dgm:pt>
    <dgm:pt modelId="{778B5671-72A3-43C7-AFAE-93B859386F11}" type="parTrans" cxnId="{3B1B8A11-9E3E-4C89-BA64-5974B8B8596E}">
      <dgm:prSet/>
      <dgm:spPr/>
      <dgm:t>
        <a:bodyPr/>
        <a:lstStyle/>
        <a:p>
          <a:endParaRPr lang="en-US"/>
        </a:p>
      </dgm:t>
    </dgm:pt>
    <dgm:pt modelId="{857359C2-E1FE-42DF-AB49-95A57D6D4DDB}" type="sibTrans" cxnId="{3B1B8A11-9E3E-4C89-BA64-5974B8B8596E}">
      <dgm:prSet/>
      <dgm:spPr/>
      <dgm:t>
        <a:bodyPr/>
        <a:lstStyle/>
        <a:p>
          <a:endParaRPr lang="en-US"/>
        </a:p>
      </dgm:t>
    </dgm:pt>
    <dgm:pt modelId="{3EDA8524-5CAA-479E-BDE3-382841678300}">
      <dgm:prSet phldrT="[Text]"/>
      <dgm:spPr/>
      <dgm:t>
        <a:bodyPr/>
        <a:lstStyle/>
        <a:p>
          <a:r>
            <a:rPr lang="en-US" dirty="0" smtClean="0"/>
            <a:t>Relationship Era</a:t>
          </a:r>
          <a:endParaRPr lang="en-US" dirty="0"/>
        </a:p>
      </dgm:t>
    </dgm:pt>
    <dgm:pt modelId="{8670A31A-9D29-4B9C-811D-94CFE854E451}" type="parTrans" cxnId="{65B94FCF-1F71-4796-A50C-2D14C98E8248}">
      <dgm:prSet/>
      <dgm:spPr/>
      <dgm:t>
        <a:bodyPr/>
        <a:lstStyle/>
        <a:p>
          <a:endParaRPr lang="en-US"/>
        </a:p>
      </dgm:t>
    </dgm:pt>
    <dgm:pt modelId="{B04D6112-0E64-4AEB-A7A9-BCCDDCF7D957}" type="sibTrans" cxnId="{65B94FCF-1F71-4796-A50C-2D14C98E8248}">
      <dgm:prSet/>
      <dgm:spPr/>
      <dgm:t>
        <a:bodyPr/>
        <a:lstStyle/>
        <a:p>
          <a:endParaRPr lang="en-US"/>
        </a:p>
      </dgm:t>
    </dgm:pt>
    <dgm:pt modelId="{48769F5E-868E-4E7E-8441-A3DDB7A64161}">
      <dgm:prSet phldrT="[Text]"/>
      <dgm:spPr/>
      <dgm:t>
        <a:bodyPr/>
        <a:lstStyle/>
        <a:p>
          <a:r>
            <a:rPr lang="en-US" dirty="0" smtClean="0"/>
            <a:t>A business approach that prioritizes the satisfaction of customers’ needs and wants</a:t>
          </a:r>
          <a:endParaRPr lang="en-US" dirty="0"/>
        </a:p>
      </dgm:t>
    </dgm:pt>
    <dgm:pt modelId="{DE524019-4C83-404A-B0C7-394AEEDC888A}" type="parTrans" cxnId="{38B0A6F6-DEAB-475F-A1EB-5BC52D5B822E}">
      <dgm:prSet/>
      <dgm:spPr/>
      <dgm:t>
        <a:bodyPr/>
        <a:lstStyle/>
        <a:p>
          <a:endParaRPr lang="en-US"/>
        </a:p>
      </dgm:t>
    </dgm:pt>
    <dgm:pt modelId="{3C27C6B8-E681-498D-B507-3B9D717C18F4}" type="sibTrans" cxnId="{38B0A6F6-DEAB-475F-A1EB-5BC52D5B822E}">
      <dgm:prSet/>
      <dgm:spPr/>
      <dgm:t>
        <a:bodyPr/>
        <a:lstStyle/>
        <a:p>
          <a:endParaRPr lang="en-US"/>
        </a:p>
      </dgm:t>
    </dgm:pt>
    <dgm:pt modelId="{8E87370A-AC70-4DDB-B8A0-23231F9DC1CC}">
      <dgm:prSet phldrT="[Text]"/>
      <dgm:spPr/>
      <dgm:t>
        <a:bodyPr/>
        <a:lstStyle/>
        <a:p>
          <a:r>
            <a:rPr lang="en-US" dirty="0" smtClean="0"/>
            <a:t>Triple Bottom Line</a:t>
          </a:r>
        </a:p>
      </dgm:t>
    </dgm:pt>
    <dgm:pt modelId="{19910EA1-6E46-4138-9AB7-EE91A882438A}" type="parTrans" cxnId="{0EF27896-CFCA-42B1-8175-ECC083325689}">
      <dgm:prSet/>
      <dgm:spPr/>
      <dgm:t>
        <a:bodyPr/>
        <a:lstStyle/>
        <a:p>
          <a:endParaRPr lang="en-US"/>
        </a:p>
      </dgm:t>
    </dgm:pt>
    <dgm:pt modelId="{C83BB67F-8C1D-44E3-8CBD-D9E859F38700}" type="sibTrans" cxnId="{0EF27896-CFCA-42B1-8175-ECC083325689}">
      <dgm:prSet/>
      <dgm:spPr/>
      <dgm:t>
        <a:bodyPr/>
        <a:lstStyle/>
        <a:p>
          <a:endParaRPr lang="en-US"/>
        </a:p>
      </dgm:t>
    </dgm:pt>
    <dgm:pt modelId="{6B628E90-BB82-414B-AB4A-F7271A88BAAA}">
      <dgm:prSet/>
      <dgm:spPr/>
      <dgm:t>
        <a:bodyPr/>
        <a:lstStyle/>
        <a:p>
          <a:r>
            <a:rPr lang="en-US" dirty="0" smtClean="0"/>
            <a:t>Financial, Social, and Environmental consequences of business decisions</a:t>
          </a:r>
          <a:endParaRPr lang="en-US" dirty="0"/>
        </a:p>
      </dgm:t>
    </dgm:pt>
    <dgm:pt modelId="{35063C4C-7C3C-47E3-B506-4F3B777782DB}" type="parTrans" cxnId="{76AEFEA6-CE19-4257-B1C5-D9F8D234CA6E}">
      <dgm:prSet/>
      <dgm:spPr/>
      <dgm:t>
        <a:bodyPr/>
        <a:lstStyle/>
        <a:p>
          <a:endParaRPr lang="en-US"/>
        </a:p>
      </dgm:t>
    </dgm:pt>
    <dgm:pt modelId="{5803A83F-93C9-42B1-B9AB-A4BDD6139402}" type="sibTrans" cxnId="{76AEFEA6-CE19-4257-B1C5-D9F8D234CA6E}">
      <dgm:prSet/>
      <dgm:spPr/>
      <dgm:t>
        <a:bodyPr/>
        <a:lstStyle/>
        <a:p>
          <a:endParaRPr lang="en-US"/>
        </a:p>
      </dgm:t>
    </dgm:pt>
    <dgm:pt modelId="{54247438-D79F-44CC-BF22-ABAD12CC1AE3}" type="pres">
      <dgm:prSet presAssocID="{213D7196-288A-4104-8044-8E224402E06C}" presName="Name0" presStyleCnt="0">
        <dgm:presLayoutVars>
          <dgm:dir/>
          <dgm:animLvl val="lvl"/>
          <dgm:resizeHandles val="exact"/>
        </dgm:presLayoutVars>
      </dgm:prSet>
      <dgm:spPr/>
      <dgm:t>
        <a:bodyPr/>
        <a:lstStyle/>
        <a:p>
          <a:endParaRPr lang="en-US"/>
        </a:p>
      </dgm:t>
    </dgm:pt>
    <dgm:pt modelId="{B0E4503F-A7F5-42E8-9205-7848737C56F6}" type="pres">
      <dgm:prSet presAssocID="{16A9480A-1B35-49FD-ACF6-1BDFD5CCBEE1}" presName="linNode" presStyleCnt="0"/>
      <dgm:spPr/>
    </dgm:pt>
    <dgm:pt modelId="{B853E1A0-91AA-4784-860A-3C0369A480FD}" type="pres">
      <dgm:prSet presAssocID="{16A9480A-1B35-49FD-ACF6-1BDFD5CCBEE1}" presName="parentText" presStyleLbl="node1" presStyleIdx="0" presStyleCnt="4">
        <dgm:presLayoutVars>
          <dgm:chMax val="1"/>
          <dgm:bulletEnabled val="1"/>
        </dgm:presLayoutVars>
      </dgm:prSet>
      <dgm:spPr/>
      <dgm:t>
        <a:bodyPr/>
        <a:lstStyle/>
        <a:p>
          <a:endParaRPr lang="en-US"/>
        </a:p>
      </dgm:t>
    </dgm:pt>
    <dgm:pt modelId="{FC27FF89-83AC-4A4E-B957-1287A6D95BB0}" type="pres">
      <dgm:prSet presAssocID="{16A9480A-1B35-49FD-ACF6-1BDFD5CCBEE1}" presName="descendantText" presStyleLbl="alignAccFollowNode1" presStyleIdx="0" presStyleCnt="4">
        <dgm:presLayoutVars>
          <dgm:bulletEnabled val="1"/>
        </dgm:presLayoutVars>
      </dgm:prSet>
      <dgm:spPr/>
      <dgm:t>
        <a:bodyPr/>
        <a:lstStyle/>
        <a:p>
          <a:endParaRPr lang="en-US"/>
        </a:p>
      </dgm:t>
    </dgm:pt>
    <dgm:pt modelId="{DC3BD36D-CAC2-4EDF-8F8D-330352EA471D}" type="pres">
      <dgm:prSet presAssocID="{A300384B-ED69-4C9B-9015-919CA8219C65}" presName="sp" presStyleCnt="0"/>
      <dgm:spPr/>
    </dgm:pt>
    <dgm:pt modelId="{55A0A0E0-9DF7-495C-85F9-1B9D894A5AFC}" type="pres">
      <dgm:prSet presAssocID="{C5D53289-C580-4C67-A717-A0743D29A425}" presName="linNode" presStyleCnt="0"/>
      <dgm:spPr/>
    </dgm:pt>
    <dgm:pt modelId="{E123443F-43F3-4EDC-910A-0CC96FF7572F}" type="pres">
      <dgm:prSet presAssocID="{C5D53289-C580-4C67-A717-A0743D29A425}" presName="parentText" presStyleLbl="node1" presStyleIdx="1" presStyleCnt="4">
        <dgm:presLayoutVars>
          <dgm:chMax val="1"/>
          <dgm:bulletEnabled val="1"/>
        </dgm:presLayoutVars>
      </dgm:prSet>
      <dgm:spPr/>
      <dgm:t>
        <a:bodyPr/>
        <a:lstStyle/>
        <a:p>
          <a:endParaRPr lang="en-US"/>
        </a:p>
      </dgm:t>
    </dgm:pt>
    <dgm:pt modelId="{897611C2-2FF5-4AB8-98EC-525DDD59E66A}" type="pres">
      <dgm:prSet presAssocID="{C5D53289-C580-4C67-A717-A0743D29A425}" presName="descendantText" presStyleLbl="alignAccFollowNode1" presStyleIdx="1" presStyleCnt="4">
        <dgm:presLayoutVars>
          <dgm:bulletEnabled val="1"/>
        </dgm:presLayoutVars>
      </dgm:prSet>
      <dgm:spPr/>
      <dgm:t>
        <a:bodyPr/>
        <a:lstStyle/>
        <a:p>
          <a:endParaRPr lang="en-US"/>
        </a:p>
      </dgm:t>
    </dgm:pt>
    <dgm:pt modelId="{6036F7A3-EDBA-4195-8272-180AD319CB52}" type="pres">
      <dgm:prSet presAssocID="{2A38686E-05AF-4151-B59B-3F80343CBDAE}" presName="sp" presStyleCnt="0"/>
      <dgm:spPr/>
    </dgm:pt>
    <dgm:pt modelId="{9CD9996F-CD34-496B-9B96-BC4412B5E4FE}" type="pres">
      <dgm:prSet presAssocID="{3EDA8524-5CAA-479E-BDE3-382841678300}" presName="linNode" presStyleCnt="0"/>
      <dgm:spPr/>
    </dgm:pt>
    <dgm:pt modelId="{8C9ACFA7-DCBF-470C-AA1F-3E5B3537F830}" type="pres">
      <dgm:prSet presAssocID="{3EDA8524-5CAA-479E-BDE3-382841678300}" presName="parentText" presStyleLbl="node1" presStyleIdx="2" presStyleCnt="4">
        <dgm:presLayoutVars>
          <dgm:chMax val="1"/>
          <dgm:bulletEnabled val="1"/>
        </dgm:presLayoutVars>
      </dgm:prSet>
      <dgm:spPr/>
      <dgm:t>
        <a:bodyPr/>
        <a:lstStyle/>
        <a:p>
          <a:endParaRPr lang="en-US"/>
        </a:p>
      </dgm:t>
    </dgm:pt>
    <dgm:pt modelId="{F6E2ABD9-6C6C-4C4F-9F00-5B40F1DB4CF3}" type="pres">
      <dgm:prSet presAssocID="{3EDA8524-5CAA-479E-BDE3-382841678300}" presName="descendantText" presStyleLbl="alignAccFollowNode1" presStyleIdx="2" presStyleCnt="4">
        <dgm:presLayoutVars>
          <dgm:bulletEnabled val="1"/>
        </dgm:presLayoutVars>
      </dgm:prSet>
      <dgm:spPr/>
      <dgm:t>
        <a:bodyPr/>
        <a:lstStyle/>
        <a:p>
          <a:endParaRPr lang="en-US"/>
        </a:p>
      </dgm:t>
    </dgm:pt>
    <dgm:pt modelId="{8F94E1A2-F7FC-427A-8CBB-4705ECF2657E}" type="pres">
      <dgm:prSet presAssocID="{B04D6112-0E64-4AEB-A7A9-BCCDDCF7D957}" presName="sp" presStyleCnt="0"/>
      <dgm:spPr/>
    </dgm:pt>
    <dgm:pt modelId="{12A4238B-218B-4CD1-8B2C-32E36FCE66D6}" type="pres">
      <dgm:prSet presAssocID="{8E87370A-AC70-4DDB-B8A0-23231F9DC1CC}" presName="linNode" presStyleCnt="0"/>
      <dgm:spPr/>
    </dgm:pt>
    <dgm:pt modelId="{90DDF510-788A-4785-9536-52AE161C8595}" type="pres">
      <dgm:prSet presAssocID="{8E87370A-AC70-4DDB-B8A0-23231F9DC1CC}" presName="parentText" presStyleLbl="node1" presStyleIdx="3" presStyleCnt="4">
        <dgm:presLayoutVars>
          <dgm:chMax val="1"/>
          <dgm:bulletEnabled val="1"/>
        </dgm:presLayoutVars>
      </dgm:prSet>
      <dgm:spPr/>
      <dgm:t>
        <a:bodyPr/>
        <a:lstStyle/>
        <a:p>
          <a:endParaRPr lang="en-US"/>
        </a:p>
      </dgm:t>
    </dgm:pt>
    <dgm:pt modelId="{DB708DFB-DCED-475B-AEA9-7B725BAF2624}" type="pres">
      <dgm:prSet presAssocID="{8E87370A-AC70-4DDB-B8A0-23231F9DC1CC}" presName="descendantText" presStyleLbl="alignAccFollowNode1" presStyleIdx="3" presStyleCnt="4">
        <dgm:presLayoutVars>
          <dgm:bulletEnabled val="1"/>
        </dgm:presLayoutVars>
      </dgm:prSet>
      <dgm:spPr/>
      <dgm:t>
        <a:bodyPr/>
        <a:lstStyle/>
        <a:p>
          <a:endParaRPr lang="en-US"/>
        </a:p>
      </dgm:t>
    </dgm:pt>
  </dgm:ptLst>
  <dgm:cxnLst>
    <dgm:cxn modelId="{4F57F1FB-A4A4-4252-A98B-5B629521F21D}" type="presOf" srcId="{3EDA8524-5CAA-479E-BDE3-382841678300}" destId="{8C9ACFA7-DCBF-470C-AA1F-3E5B3537F830}" srcOrd="0" destOrd="0" presId="urn:microsoft.com/office/officeart/2005/8/layout/vList5"/>
    <dgm:cxn modelId="{56A731FA-03FC-40FE-A3E9-076ED42EA87C}" type="presOf" srcId="{8E87370A-AC70-4DDB-B8A0-23231F9DC1CC}" destId="{90DDF510-788A-4785-9536-52AE161C8595}" srcOrd="0" destOrd="0" presId="urn:microsoft.com/office/officeart/2005/8/layout/vList5"/>
    <dgm:cxn modelId="{CC4C0968-CF50-4E81-A898-10F0F3AAA6EA}" srcId="{16A9480A-1B35-49FD-ACF6-1BDFD5CCBEE1}" destId="{0C05455E-DB40-49FA-BF2A-8E35B9598356}" srcOrd="0" destOrd="0" parTransId="{0FF43B90-5ABB-4C3F-93FD-9C01FBBC9172}" sibTransId="{A579F346-1B5E-4DCF-91D1-96B5245D1A42}"/>
    <dgm:cxn modelId="{C6DC1062-103D-4ADA-8689-EFBF7D1881C2}" type="presOf" srcId="{16A9480A-1B35-49FD-ACF6-1BDFD5CCBEE1}" destId="{B853E1A0-91AA-4784-860A-3C0369A480FD}" srcOrd="0" destOrd="0" presId="urn:microsoft.com/office/officeart/2005/8/layout/vList5"/>
    <dgm:cxn modelId="{76AEFEA6-CE19-4257-B1C5-D9F8D234CA6E}" srcId="{8E87370A-AC70-4DDB-B8A0-23231F9DC1CC}" destId="{6B628E90-BB82-414B-AB4A-F7271A88BAAA}" srcOrd="0" destOrd="0" parTransId="{35063C4C-7C3C-47E3-B506-4F3B777782DB}" sibTransId="{5803A83F-93C9-42B1-B9AB-A4BDD6139402}"/>
    <dgm:cxn modelId="{88AD352F-1B16-45CC-A8B3-D3845980A8A5}" srcId="{213D7196-288A-4104-8044-8E224402E06C}" destId="{16A9480A-1B35-49FD-ACF6-1BDFD5CCBEE1}" srcOrd="0" destOrd="0" parTransId="{694AC30E-B69F-45BF-A184-58748503778C}" sibTransId="{A300384B-ED69-4C9B-9015-919CA8219C65}"/>
    <dgm:cxn modelId="{2F75FF88-37C8-4C28-9A8F-9B0412466837}" type="presOf" srcId="{C5D53289-C580-4C67-A717-A0743D29A425}" destId="{E123443F-43F3-4EDC-910A-0CC96FF7572F}" srcOrd="0" destOrd="0" presId="urn:microsoft.com/office/officeart/2005/8/layout/vList5"/>
    <dgm:cxn modelId="{3B1B8A11-9E3E-4C89-BA64-5974B8B8596E}" srcId="{C5D53289-C580-4C67-A717-A0743D29A425}" destId="{A2629FD2-0870-4976-AD81-8E5788766FCD}" srcOrd="0" destOrd="0" parTransId="{778B5671-72A3-43C7-AFAE-93B859386F11}" sibTransId="{857359C2-E1FE-42DF-AB49-95A57D6D4DDB}"/>
    <dgm:cxn modelId="{65B94FCF-1F71-4796-A50C-2D14C98E8248}" srcId="{213D7196-288A-4104-8044-8E224402E06C}" destId="{3EDA8524-5CAA-479E-BDE3-382841678300}" srcOrd="2" destOrd="0" parTransId="{8670A31A-9D29-4B9C-811D-94CFE854E451}" sibTransId="{B04D6112-0E64-4AEB-A7A9-BCCDDCF7D957}"/>
    <dgm:cxn modelId="{FF3924BE-E286-4896-BA83-5580BB5B72CD}" srcId="{213D7196-288A-4104-8044-8E224402E06C}" destId="{C5D53289-C580-4C67-A717-A0743D29A425}" srcOrd="1" destOrd="0" parTransId="{5BFD0200-70CA-4182-9A4A-720B26808E56}" sibTransId="{2A38686E-05AF-4151-B59B-3F80343CBDAE}"/>
    <dgm:cxn modelId="{94EE0F1F-7A9F-45BB-B67A-35F081819A78}" type="presOf" srcId="{213D7196-288A-4104-8044-8E224402E06C}" destId="{54247438-D79F-44CC-BF22-ABAD12CC1AE3}" srcOrd="0" destOrd="0" presId="urn:microsoft.com/office/officeart/2005/8/layout/vList5"/>
    <dgm:cxn modelId="{E874C156-E27D-4873-BFAE-5514563E0A6C}" type="presOf" srcId="{0C05455E-DB40-49FA-BF2A-8E35B9598356}" destId="{FC27FF89-83AC-4A4E-B957-1287A6D95BB0}" srcOrd="0" destOrd="0" presId="urn:microsoft.com/office/officeart/2005/8/layout/vList5"/>
    <dgm:cxn modelId="{0EF27896-CFCA-42B1-8175-ECC083325689}" srcId="{213D7196-288A-4104-8044-8E224402E06C}" destId="{8E87370A-AC70-4DDB-B8A0-23231F9DC1CC}" srcOrd="3" destOrd="0" parTransId="{19910EA1-6E46-4138-9AB7-EE91A882438A}" sibTransId="{C83BB67F-8C1D-44E3-8CBD-D9E859F38700}"/>
    <dgm:cxn modelId="{2185AAC1-5F29-4C5E-9A2C-36A3F0C6EEDC}" type="presOf" srcId="{A2629FD2-0870-4976-AD81-8E5788766FCD}" destId="{897611C2-2FF5-4AB8-98EC-525DDD59E66A}" srcOrd="0" destOrd="0" presId="urn:microsoft.com/office/officeart/2005/8/layout/vList5"/>
    <dgm:cxn modelId="{F168DD8E-166C-47D4-96E5-9B2BBC5BA589}" type="presOf" srcId="{6B628E90-BB82-414B-AB4A-F7271A88BAAA}" destId="{DB708DFB-DCED-475B-AEA9-7B725BAF2624}" srcOrd="0" destOrd="0" presId="urn:microsoft.com/office/officeart/2005/8/layout/vList5"/>
    <dgm:cxn modelId="{8511CE9C-FCB7-452B-BA5C-022C79DA53D4}" type="presOf" srcId="{48769F5E-868E-4E7E-8441-A3DDB7A64161}" destId="{F6E2ABD9-6C6C-4C4F-9F00-5B40F1DB4CF3}" srcOrd="0" destOrd="0" presId="urn:microsoft.com/office/officeart/2005/8/layout/vList5"/>
    <dgm:cxn modelId="{38B0A6F6-DEAB-475F-A1EB-5BC52D5B822E}" srcId="{3EDA8524-5CAA-479E-BDE3-382841678300}" destId="{48769F5E-868E-4E7E-8441-A3DDB7A64161}" srcOrd="0" destOrd="0" parTransId="{DE524019-4C83-404A-B0C7-394AEEDC888A}" sibTransId="{3C27C6B8-E681-498D-B507-3B9D717C18F4}"/>
    <dgm:cxn modelId="{2329635B-9FBB-4249-B87F-3EF5791B101D}" type="presParOf" srcId="{54247438-D79F-44CC-BF22-ABAD12CC1AE3}" destId="{B0E4503F-A7F5-42E8-9205-7848737C56F6}" srcOrd="0" destOrd="0" presId="urn:microsoft.com/office/officeart/2005/8/layout/vList5"/>
    <dgm:cxn modelId="{FEF303CF-6868-4107-8475-3FEADCA09FB9}" type="presParOf" srcId="{B0E4503F-A7F5-42E8-9205-7848737C56F6}" destId="{B853E1A0-91AA-4784-860A-3C0369A480FD}" srcOrd="0" destOrd="0" presId="urn:microsoft.com/office/officeart/2005/8/layout/vList5"/>
    <dgm:cxn modelId="{E2A756EC-308D-4765-B340-B808739F465A}" type="presParOf" srcId="{B0E4503F-A7F5-42E8-9205-7848737C56F6}" destId="{FC27FF89-83AC-4A4E-B957-1287A6D95BB0}" srcOrd="1" destOrd="0" presId="urn:microsoft.com/office/officeart/2005/8/layout/vList5"/>
    <dgm:cxn modelId="{D78B69FB-2364-4511-B2BF-51C3FEADCED7}" type="presParOf" srcId="{54247438-D79F-44CC-BF22-ABAD12CC1AE3}" destId="{DC3BD36D-CAC2-4EDF-8F8D-330352EA471D}" srcOrd="1" destOrd="0" presId="urn:microsoft.com/office/officeart/2005/8/layout/vList5"/>
    <dgm:cxn modelId="{EB87EB2B-377D-4D3B-AA22-C7B5D1411252}" type="presParOf" srcId="{54247438-D79F-44CC-BF22-ABAD12CC1AE3}" destId="{55A0A0E0-9DF7-495C-85F9-1B9D894A5AFC}" srcOrd="2" destOrd="0" presId="urn:microsoft.com/office/officeart/2005/8/layout/vList5"/>
    <dgm:cxn modelId="{A7BAF96A-04BB-488B-AE73-AA7003BE0979}" type="presParOf" srcId="{55A0A0E0-9DF7-495C-85F9-1B9D894A5AFC}" destId="{E123443F-43F3-4EDC-910A-0CC96FF7572F}" srcOrd="0" destOrd="0" presId="urn:microsoft.com/office/officeart/2005/8/layout/vList5"/>
    <dgm:cxn modelId="{2657DB40-08ED-4ED4-B359-75E95D691D8B}" type="presParOf" srcId="{55A0A0E0-9DF7-495C-85F9-1B9D894A5AFC}" destId="{897611C2-2FF5-4AB8-98EC-525DDD59E66A}" srcOrd="1" destOrd="0" presId="urn:microsoft.com/office/officeart/2005/8/layout/vList5"/>
    <dgm:cxn modelId="{5A2BA005-AB7D-40CD-B2EE-F1754353EF61}" type="presParOf" srcId="{54247438-D79F-44CC-BF22-ABAD12CC1AE3}" destId="{6036F7A3-EDBA-4195-8272-180AD319CB52}" srcOrd="3" destOrd="0" presId="urn:microsoft.com/office/officeart/2005/8/layout/vList5"/>
    <dgm:cxn modelId="{9A4184C8-918E-48D4-9689-C476522CE85F}" type="presParOf" srcId="{54247438-D79F-44CC-BF22-ABAD12CC1AE3}" destId="{9CD9996F-CD34-496B-9B96-BC4412B5E4FE}" srcOrd="4" destOrd="0" presId="urn:microsoft.com/office/officeart/2005/8/layout/vList5"/>
    <dgm:cxn modelId="{9AC3660B-160F-45C6-9AAD-012FCCFDDE92}" type="presParOf" srcId="{9CD9996F-CD34-496B-9B96-BC4412B5E4FE}" destId="{8C9ACFA7-DCBF-470C-AA1F-3E5B3537F830}" srcOrd="0" destOrd="0" presId="urn:microsoft.com/office/officeart/2005/8/layout/vList5"/>
    <dgm:cxn modelId="{C87B1B56-1C44-4803-9BAD-7A91491C3952}" type="presParOf" srcId="{9CD9996F-CD34-496B-9B96-BC4412B5E4FE}" destId="{F6E2ABD9-6C6C-4C4F-9F00-5B40F1DB4CF3}" srcOrd="1" destOrd="0" presId="urn:microsoft.com/office/officeart/2005/8/layout/vList5"/>
    <dgm:cxn modelId="{4C5EF939-0651-48F7-AE7A-6A3411F11DB3}" type="presParOf" srcId="{54247438-D79F-44CC-BF22-ABAD12CC1AE3}" destId="{8F94E1A2-F7FC-427A-8CBB-4705ECF2657E}" srcOrd="5" destOrd="0" presId="urn:microsoft.com/office/officeart/2005/8/layout/vList5"/>
    <dgm:cxn modelId="{E0E0276C-D918-45C3-8686-63C929847B5C}" type="presParOf" srcId="{54247438-D79F-44CC-BF22-ABAD12CC1AE3}" destId="{12A4238B-218B-4CD1-8B2C-32E36FCE66D6}" srcOrd="6" destOrd="0" presId="urn:microsoft.com/office/officeart/2005/8/layout/vList5"/>
    <dgm:cxn modelId="{F2F6B1A7-D5EE-4181-932E-6AA0546E979F}" type="presParOf" srcId="{12A4238B-218B-4CD1-8B2C-32E36FCE66D6}" destId="{90DDF510-788A-4785-9536-52AE161C8595}" srcOrd="0" destOrd="0" presId="urn:microsoft.com/office/officeart/2005/8/layout/vList5"/>
    <dgm:cxn modelId="{8F20E095-E18C-418F-B27D-250277F11359}" type="presParOf" srcId="{12A4238B-218B-4CD1-8B2C-32E36FCE66D6}" destId="{DB708DFB-DCED-475B-AEA9-7B725BAF262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62923B-EBA2-4C5C-ADDE-A78B94D5E085}" type="doc">
      <dgm:prSet loTypeId="urn:microsoft.com/office/officeart/2005/8/layout/cycle4" loCatId="cycle" qsTypeId="urn:microsoft.com/office/officeart/2005/8/quickstyle/3d1" qsCatId="3D" csTypeId="urn:microsoft.com/office/officeart/2005/8/colors/colorful4" csCatId="colorful" phldr="1"/>
      <dgm:spPr/>
      <dgm:t>
        <a:bodyPr/>
        <a:lstStyle/>
        <a:p>
          <a:endParaRPr lang="en-US"/>
        </a:p>
      </dgm:t>
    </dgm:pt>
    <dgm:pt modelId="{3DDF5C15-1006-4C04-A010-72E841F17034}">
      <dgm:prSet phldrT="[Text]"/>
      <dgm:spPr/>
      <dgm:t>
        <a:bodyPr/>
        <a:lstStyle/>
        <a:p>
          <a:r>
            <a:rPr lang="en-US" dirty="0" smtClean="0"/>
            <a:t>Form</a:t>
          </a:r>
          <a:endParaRPr lang="en-US" dirty="0"/>
        </a:p>
      </dgm:t>
    </dgm:pt>
    <dgm:pt modelId="{E035313D-EE5B-4089-A271-B4BF950B325F}" type="parTrans" cxnId="{07780EAB-72F2-4761-980A-121ABFF441EA}">
      <dgm:prSet/>
      <dgm:spPr/>
      <dgm:t>
        <a:bodyPr/>
        <a:lstStyle/>
        <a:p>
          <a:endParaRPr lang="en-US"/>
        </a:p>
      </dgm:t>
    </dgm:pt>
    <dgm:pt modelId="{7716EB2B-B7E6-4D07-90AA-68EAF55A5C24}" type="sibTrans" cxnId="{07780EAB-72F2-4761-980A-121ABFF441EA}">
      <dgm:prSet/>
      <dgm:spPr/>
      <dgm:t>
        <a:bodyPr/>
        <a:lstStyle/>
        <a:p>
          <a:endParaRPr lang="en-US"/>
        </a:p>
      </dgm:t>
    </dgm:pt>
    <dgm:pt modelId="{85CB7A98-D7DE-4D0A-ADB3-FAEE08BEB4AF}">
      <dgm:prSet phldrT="[Text]"/>
      <dgm:spPr/>
      <dgm:t>
        <a:bodyPr/>
        <a:lstStyle/>
        <a:p>
          <a:r>
            <a:rPr lang="en-US" dirty="0" smtClean="0"/>
            <a:t>Transforming raw materials into finished products</a:t>
          </a:r>
          <a:endParaRPr lang="en-US" dirty="0"/>
        </a:p>
      </dgm:t>
    </dgm:pt>
    <dgm:pt modelId="{101EACED-5D53-4123-A5AD-6A53DE5EC26A}" type="parTrans" cxnId="{9361F838-FFA4-4A03-BA88-166869B630EE}">
      <dgm:prSet/>
      <dgm:spPr/>
      <dgm:t>
        <a:bodyPr/>
        <a:lstStyle/>
        <a:p>
          <a:endParaRPr lang="en-US"/>
        </a:p>
      </dgm:t>
    </dgm:pt>
    <dgm:pt modelId="{1D57CFC5-3B08-48D8-A825-4F94EA6C9E49}" type="sibTrans" cxnId="{9361F838-FFA4-4A03-BA88-166869B630EE}">
      <dgm:prSet/>
      <dgm:spPr/>
      <dgm:t>
        <a:bodyPr/>
        <a:lstStyle/>
        <a:p>
          <a:endParaRPr lang="en-US"/>
        </a:p>
      </dgm:t>
    </dgm:pt>
    <dgm:pt modelId="{DF836F61-AE95-415A-AB62-6C36E4DA24EF}">
      <dgm:prSet phldrT="[Text]"/>
      <dgm:spPr/>
      <dgm:t>
        <a:bodyPr/>
        <a:lstStyle/>
        <a:p>
          <a:r>
            <a:rPr lang="en-US" dirty="0" smtClean="0"/>
            <a:t>Place</a:t>
          </a:r>
          <a:endParaRPr lang="en-US" dirty="0"/>
        </a:p>
      </dgm:t>
    </dgm:pt>
    <dgm:pt modelId="{7864BF38-DF30-4412-9370-6D55CF2A0F64}" type="parTrans" cxnId="{0AC4C591-E74E-4B02-98B4-554D6E7581BB}">
      <dgm:prSet/>
      <dgm:spPr/>
      <dgm:t>
        <a:bodyPr/>
        <a:lstStyle/>
        <a:p>
          <a:endParaRPr lang="en-US"/>
        </a:p>
      </dgm:t>
    </dgm:pt>
    <dgm:pt modelId="{35666D16-6859-4E9E-AAE2-AE68DD5BB17A}" type="sibTrans" cxnId="{0AC4C591-E74E-4B02-98B4-554D6E7581BB}">
      <dgm:prSet/>
      <dgm:spPr/>
      <dgm:t>
        <a:bodyPr/>
        <a:lstStyle/>
        <a:p>
          <a:endParaRPr lang="en-US"/>
        </a:p>
      </dgm:t>
    </dgm:pt>
    <dgm:pt modelId="{FCB0E0F8-25CA-42EF-BCF8-0CCE34BD02BB}">
      <dgm:prSet phldrT="[Text]"/>
      <dgm:spPr/>
      <dgm:t>
        <a:bodyPr/>
        <a:lstStyle/>
        <a:p>
          <a:r>
            <a:rPr lang="en-US" dirty="0" smtClean="0"/>
            <a:t>Making products available where consumers want</a:t>
          </a:r>
          <a:endParaRPr lang="en-US" dirty="0"/>
        </a:p>
      </dgm:t>
    </dgm:pt>
    <dgm:pt modelId="{C4946A14-ED72-40FE-92C5-2B6C461B0474}" type="parTrans" cxnId="{AA53561C-8C05-41F1-8FE6-74C826266A60}">
      <dgm:prSet/>
      <dgm:spPr/>
      <dgm:t>
        <a:bodyPr/>
        <a:lstStyle/>
        <a:p>
          <a:endParaRPr lang="en-US"/>
        </a:p>
      </dgm:t>
    </dgm:pt>
    <dgm:pt modelId="{0654AF20-A56B-4BB0-810D-F4EB4D4EFAD8}" type="sibTrans" cxnId="{AA53561C-8C05-41F1-8FE6-74C826266A60}">
      <dgm:prSet/>
      <dgm:spPr/>
      <dgm:t>
        <a:bodyPr/>
        <a:lstStyle/>
        <a:p>
          <a:endParaRPr lang="en-US"/>
        </a:p>
      </dgm:t>
    </dgm:pt>
    <dgm:pt modelId="{ECDD748C-2521-4E4F-8525-98F6154FE413}">
      <dgm:prSet phldrT="[Text]"/>
      <dgm:spPr/>
      <dgm:t>
        <a:bodyPr/>
        <a:lstStyle/>
        <a:p>
          <a:r>
            <a:rPr lang="en-US" dirty="0" smtClean="0"/>
            <a:t>Time</a:t>
          </a:r>
          <a:endParaRPr lang="en-US" dirty="0"/>
        </a:p>
      </dgm:t>
    </dgm:pt>
    <dgm:pt modelId="{F4401B56-DE61-49C9-B06B-305F9BB87415}" type="parTrans" cxnId="{CFDD781E-5DE0-415C-BEC5-40ED1487F56F}">
      <dgm:prSet/>
      <dgm:spPr/>
      <dgm:t>
        <a:bodyPr/>
        <a:lstStyle/>
        <a:p>
          <a:endParaRPr lang="en-US"/>
        </a:p>
      </dgm:t>
    </dgm:pt>
    <dgm:pt modelId="{E6844E9E-DAAC-4888-A3BF-FAEB040A8332}" type="sibTrans" cxnId="{CFDD781E-5DE0-415C-BEC5-40ED1487F56F}">
      <dgm:prSet/>
      <dgm:spPr/>
      <dgm:t>
        <a:bodyPr/>
        <a:lstStyle/>
        <a:p>
          <a:endParaRPr lang="en-US"/>
        </a:p>
      </dgm:t>
    </dgm:pt>
    <dgm:pt modelId="{552D4DC3-8328-4F55-8FF9-C9F5DDBEF74C}">
      <dgm:prSet phldrT="[Text]"/>
      <dgm:spPr/>
      <dgm:t>
        <a:bodyPr/>
        <a:lstStyle/>
        <a:p>
          <a:r>
            <a:rPr lang="en-US" dirty="0" smtClean="0"/>
            <a:t>Storing products until they are needed</a:t>
          </a:r>
          <a:endParaRPr lang="en-US" dirty="0"/>
        </a:p>
      </dgm:t>
    </dgm:pt>
    <dgm:pt modelId="{2117A209-31F5-4B4F-9A24-EB2DB0AB4F8B}" type="parTrans" cxnId="{31FE3E6B-4733-4EAB-A9D5-F738ADB4E038}">
      <dgm:prSet/>
      <dgm:spPr/>
      <dgm:t>
        <a:bodyPr/>
        <a:lstStyle/>
        <a:p>
          <a:endParaRPr lang="en-US"/>
        </a:p>
      </dgm:t>
    </dgm:pt>
    <dgm:pt modelId="{7B5C655E-892E-4B27-B57E-363508FC682F}" type="sibTrans" cxnId="{31FE3E6B-4733-4EAB-A9D5-F738ADB4E038}">
      <dgm:prSet/>
      <dgm:spPr/>
      <dgm:t>
        <a:bodyPr/>
        <a:lstStyle/>
        <a:p>
          <a:endParaRPr lang="en-US"/>
        </a:p>
      </dgm:t>
    </dgm:pt>
    <dgm:pt modelId="{CAA23BB8-DB32-43B4-846F-EFD1C18255AC}">
      <dgm:prSet phldrT="[Text]"/>
      <dgm:spPr/>
      <dgm:t>
        <a:bodyPr/>
        <a:lstStyle/>
        <a:p>
          <a:r>
            <a:rPr lang="en-US" dirty="0" smtClean="0"/>
            <a:t>Possession</a:t>
          </a:r>
          <a:endParaRPr lang="en-US" dirty="0"/>
        </a:p>
      </dgm:t>
    </dgm:pt>
    <dgm:pt modelId="{AF534B2D-F8C1-4E30-A28B-E0E5A6BF2E3C}" type="parTrans" cxnId="{62350465-C175-4A6C-9105-0049DF10F337}">
      <dgm:prSet/>
      <dgm:spPr/>
      <dgm:t>
        <a:bodyPr/>
        <a:lstStyle/>
        <a:p>
          <a:endParaRPr lang="en-US"/>
        </a:p>
      </dgm:t>
    </dgm:pt>
    <dgm:pt modelId="{B04AE3CF-99CD-46E2-B194-DDF08C42066C}" type="sibTrans" cxnId="{62350465-C175-4A6C-9105-0049DF10F337}">
      <dgm:prSet/>
      <dgm:spPr/>
      <dgm:t>
        <a:bodyPr/>
        <a:lstStyle/>
        <a:p>
          <a:endParaRPr lang="en-US"/>
        </a:p>
      </dgm:t>
    </dgm:pt>
    <dgm:pt modelId="{0A680E5D-62E7-45D1-8466-E99180B2050B}">
      <dgm:prSet phldrT="[Text]"/>
      <dgm:spPr/>
      <dgm:t>
        <a:bodyPr/>
        <a:lstStyle/>
        <a:p>
          <a:r>
            <a:rPr lang="en-US" dirty="0" smtClean="0"/>
            <a:t>Allowing the consumer to own, use, and enjoy the product</a:t>
          </a:r>
          <a:endParaRPr lang="en-US" dirty="0"/>
        </a:p>
      </dgm:t>
    </dgm:pt>
    <dgm:pt modelId="{17E25E40-CB24-4CCC-BDD8-54CE900C5A19}" type="parTrans" cxnId="{74859129-BE74-4C3C-9410-E8D7DCF00B60}">
      <dgm:prSet/>
      <dgm:spPr/>
      <dgm:t>
        <a:bodyPr/>
        <a:lstStyle/>
        <a:p>
          <a:endParaRPr lang="en-US"/>
        </a:p>
      </dgm:t>
    </dgm:pt>
    <dgm:pt modelId="{9339CB15-939E-4C50-88B0-E31E8D8FB5EE}" type="sibTrans" cxnId="{74859129-BE74-4C3C-9410-E8D7DCF00B60}">
      <dgm:prSet/>
      <dgm:spPr/>
      <dgm:t>
        <a:bodyPr/>
        <a:lstStyle/>
        <a:p>
          <a:endParaRPr lang="en-US"/>
        </a:p>
      </dgm:t>
    </dgm:pt>
    <dgm:pt modelId="{9C8FEE7F-0586-43FA-A96B-B0C78ECDAE69}" type="pres">
      <dgm:prSet presAssocID="{1662923B-EBA2-4C5C-ADDE-A78B94D5E085}" presName="cycleMatrixDiagram" presStyleCnt="0">
        <dgm:presLayoutVars>
          <dgm:chMax val="1"/>
          <dgm:dir/>
          <dgm:animLvl val="lvl"/>
          <dgm:resizeHandles val="exact"/>
        </dgm:presLayoutVars>
      </dgm:prSet>
      <dgm:spPr/>
      <dgm:t>
        <a:bodyPr/>
        <a:lstStyle/>
        <a:p>
          <a:endParaRPr lang="en-US"/>
        </a:p>
      </dgm:t>
    </dgm:pt>
    <dgm:pt modelId="{B5B39E8D-7D87-4A47-A816-C5D11A8940A1}" type="pres">
      <dgm:prSet presAssocID="{1662923B-EBA2-4C5C-ADDE-A78B94D5E085}" presName="children" presStyleCnt="0"/>
      <dgm:spPr/>
    </dgm:pt>
    <dgm:pt modelId="{3276AAC3-8D82-429E-B6A8-AB72B0E8EF47}" type="pres">
      <dgm:prSet presAssocID="{1662923B-EBA2-4C5C-ADDE-A78B94D5E085}" presName="child1group" presStyleCnt="0"/>
      <dgm:spPr/>
    </dgm:pt>
    <dgm:pt modelId="{E18632FA-31D6-4D5E-9819-30E137DC47DE}" type="pres">
      <dgm:prSet presAssocID="{1662923B-EBA2-4C5C-ADDE-A78B94D5E085}" presName="child1" presStyleLbl="bgAcc1" presStyleIdx="0" presStyleCnt="4"/>
      <dgm:spPr/>
      <dgm:t>
        <a:bodyPr/>
        <a:lstStyle/>
        <a:p>
          <a:endParaRPr lang="en-US"/>
        </a:p>
      </dgm:t>
    </dgm:pt>
    <dgm:pt modelId="{BA155191-7A9A-4322-9116-A69525216809}" type="pres">
      <dgm:prSet presAssocID="{1662923B-EBA2-4C5C-ADDE-A78B94D5E085}" presName="child1Text" presStyleLbl="bgAcc1" presStyleIdx="0" presStyleCnt="4">
        <dgm:presLayoutVars>
          <dgm:bulletEnabled val="1"/>
        </dgm:presLayoutVars>
      </dgm:prSet>
      <dgm:spPr/>
      <dgm:t>
        <a:bodyPr/>
        <a:lstStyle/>
        <a:p>
          <a:endParaRPr lang="en-US"/>
        </a:p>
      </dgm:t>
    </dgm:pt>
    <dgm:pt modelId="{91BC4845-ECAC-4F18-9AA2-5B0DB409DE04}" type="pres">
      <dgm:prSet presAssocID="{1662923B-EBA2-4C5C-ADDE-A78B94D5E085}" presName="child2group" presStyleCnt="0"/>
      <dgm:spPr/>
    </dgm:pt>
    <dgm:pt modelId="{9361BC18-9A4B-49B1-92B8-23C3F463353D}" type="pres">
      <dgm:prSet presAssocID="{1662923B-EBA2-4C5C-ADDE-A78B94D5E085}" presName="child2" presStyleLbl="bgAcc1" presStyleIdx="1" presStyleCnt="4"/>
      <dgm:spPr/>
      <dgm:t>
        <a:bodyPr/>
        <a:lstStyle/>
        <a:p>
          <a:endParaRPr lang="en-US"/>
        </a:p>
      </dgm:t>
    </dgm:pt>
    <dgm:pt modelId="{3E145AEA-BBDE-4E70-9B65-EF60660755DE}" type="pres">
      <dgm:prSet presAssocID="{1662923B-EBA2-4C5C-ADDE-A78B94D5E085}" presName="child2Text" presStyleLbl="bgAcc1" presStyleIdx="1" presStyleCnt="4">
        <dgm:presLayoutVars>
          <dgm:bulletEnabled val="1"/>
        </dgm:presLayoutVars>
      </dgm:prSet>
      <dgm:spPr/>
      <dgm:t>
        <a:bodyPr/>
        <a:lstStyle/>
        <a:p>
          <a:endParaRPr lang="en-US"/>
        </a:p>
      </dgm:t>
    </dgm:pt>
    <dgm:pt modelId="{16FBB827-875D-4F62-8A85-0E94AB095449}" type="pres">
      <dgm:prSet presAssocID="{1662923B-EBA2-4C5C-ADDE-A78B94D5E085}" presName="child3group" presStyleCnt="0"/>
      <dgm:spPr/>
    </dgm:pt>
    <dgm:pt modelId="{7DD690DD-45DA-44B2-B344-6099573CD144}" type="pres">
      <dgm:prSet presAssocID="{1662923B-EBA2-4C5C-ADDE-A78B94D5E085}" presName="child3" presStyleLbl="bgAcc1" presStyleIdx="2" presStyleCnt="4"/>
      <dgm:spPr/>
      <dgm:t>
        <a:bodyPr/>
        <a:lstStyle/>
        <a:p>
          <a:endParaRPr lang="en-US"/>
        </a:p>
      </dgm:t>
    </dgm:pt>
    <dgm:pt modelId="{DFA6C5E6-48B8-4B8C-AB96-8366DAEAEF8B}" type="pres">
      <dgm:prSet presAssocID="{1662923B-EBA2-4C5C-ADDE-A78B94D5E085}" presName="child3Text" presStyleLbl="bgAcc1" presStyleIdx="2" presStyleCnt="4">
        <dgm:presLayoutVars>
          <dgm:bulletEnabled val="1"/>
        </dgm:presLayoutVars>
      </dgm:prSet>
      <dgm:spPr/>
      <dgm:t>
        <a:bodyPr/>
        <a:lstStyle/>
        <a:p>
          <a:endParaRPr lang="en-US"/>
        </a:p>
      </dgm:t>
    </dgm:pt>
    <dgm:pt modelId="{FF25C367-1432-40CD-9DC3-4BCDFE8A170C}" type="pres">
      <dgm:prSet presAssocID="{1662923B-EBA2-4C5C-ADDE-A78B94D5E085}" presName="child4group" presStyleCnt="0"/>
      <dgm:spPr/>
    </dgm:pt>
    <dgm:pt modelId="{513F7FFD-2885-4884-98FE-AFA3D3A67D8B}" type="pres">
      <dgm:prSet presAssocID="{1662923B-EBA2-4C5C-ADDE-A78B94D5E085}" presName="child4" presStyleLbl="bgAcc1" presStyleIdx="3" presStyleCnt="4"/>
      <dgm:spPr/>
      <dgm:t>
        <a:bodyPr/>
        <a:lstStyle/>
        <a:p>
          <a:endParaRPr lang="en-US"/>
        </a:p>
      </dgm:t>
    </dgm:pt>
    <dgm:pt modelId="{AB27AE85-5558-4E66-BDE5-43EE795F3988}" type="pres">
      <dgm:prSet presAssocID="{1662923B-EBA2-4C5C-ADDE-A78B94D5E085}" presName="child4Text" presStyleLbl="bgAcc1" presStyleIdx="3" presStyleCnt="4">
        <dgm:presLayoutVars>
          <dgm:bulletEnabled val="1"/>
        </dgm:presLayoutVars>
      </dgm:prSet>
      <dgm:spPr/>
      <dgm:t>
        <a:bodyPr/>
        <a:lstStyle/>
        <a:p>
          <a:endParaRPr lang="en-US"/>
        </a:p>
      </dgm:t>
    </dgm:pt>
    <dgm:pt modelId="{2BADCCB4-98EA-43FF-8044-5A90D7CA92A2}" type="pres">
      <dgm:prSet presAssocID="{1662923B-EBA2-4C5C-ADDE-A78B94D5E085}" presName="childPlaceholder" presStyleCnt="0"/>
      <dgm:spPr/>
    </dgm:pt>
    <dgm:pt modelId="{B043DE98-90CE-49C3-ADA8-91628B1312A8}" type="pres">
      <dgm:prSet presAssocID="{1662923B-EBA2-4C5C-ADDE-A78B94D5E085}" presName="circle" presStyleCnt="0"/>
      <dgm:spPr/>
    </dgm:pt>
    <dgm:pt modelId="{647740D2-0488-4EE5-B3FB-2B14478DFBB8}" type="pres">
      <dgm:prSet presAssocID="{1662923B-EBA2-4C5C-ADDE-A78B94D5E085}" presName="quadrant1" presStyleLbl="node1" presStyleIdx="0" presStyleCnt="4">
        <dgm:presLayoutVars>
          <dgm:chMax val="1"/>
          <dgm:bulletEnabled val="1"/>
        </dgm:presLayoutVars>
      </dgm:prSet>
      <dgm:spPr/>
      <dgm:t>
        <a:bodyPr/>
        <a:lstStyle/>
        <a:p>
          <a:endParaRPr lang="en-US"/>
        </a:p>
      </dgm:t>
    </dgm:pt>
    <dgm:pt modelId="{9CC9B58E-0F3F-4CAA-8178-94F82CB8C8BD}" type="pres">
      <dgm:prSet presAssocID="{1662923B-EBA2-4C5C-ADDE-A78B94D5E085}" presName="quadrant2" presStyleLbl="node1" presStyleIdx="1" presStyleCnt="4">
        <dgm:presLayoutVars>
          <dgm:chMax val="1"/>
          <dgm:bulletEnabled val="1"/>
        </dgm:presLayoutVars>
      </dgm:prSet>
      <dgm:spPr/>
      <dgm:t>
        <a:bodyPr/>
        <a:lstStyle/>
        <a:p>
          <a:endParaRPr lang="en-US"/>
        </a:p>
      </dgm:t>
    </dgm:pt>
    <dgm:pt modelId="{8A00609A-7861-4093-948A-8661AD8768DA}" type="pres">
      <dgm:prSet presAssocID="{1662923B-EBA2-4C5C-ADDE-A78B94D5E085}" presName="quadrant3" presStyleLbl="node1" presStyleIdx="2" presStyleCnt="4">
        <dgm:presLayoutVars>
          <dgm:chMax val="1"/>
          <dgm:bulletEnabled val="1"/>
        </dgm:presLayoutVars>
      </dgm:prSet>
      <dgm:spPr/>
      <dgm:t>
        <a:bodyPr/>
        <a:lstStyle/>
        <a:p>
          <a:endParaRPr lang="en-US"/>
        </a:p>
      </dgm:t>
    </dgm:pt>
    <dgm:pt modelId="{522F5BF9-2C66-42EF-9B9B-FA75B94EF6A9}" type="pres">
      <dgm:prSet presAssocID="{1662923B-EBA2-4C5C-ADDE-A78B94D5E085}" presName="quadrant4" presStyleLbl="node1" presStyleIdx="3" presStyleCnt="4">
        <dgm:presLayoutVars>
          <dgm:chMax val="1"/>
          <dgm:bulletEnabled val="1"/>
        </dgm:presLayoutVars>
      </dgm:prSet>
      <dgm:spPr/>
      <dgm:t>
        <a:bodyPr/>
        <a:lstStyle/>
        <a:p>
          <a:endParaRPr lang="en-US"/>
        </a:p>
      </dgm:t>
    </dgm:pt>
    <dgm:pt modelId="{2280E79C-DB94-4DB5-856C-0AEB92911F0A}" type="pres">
      <dgm:prSet presAssocID="{1662923B-EBA2-4C5C-ADDE-A78B94D5E085}" presName="quadrantPlaceholder" presStyleCnt="0"/>
      <dgm:spPr/>
    </dgm:pt>
    <dgm:pt modelId="{2843FCE2-246B-4DD6-A452-837FB3D1F1BF}" type="pres">
      <dgm:prSet presAssocID="{1662923B-EBA2-4C5C-ADDE-A78B94D5E085}" presName="center1" presStyleLbl="fgShp" presStyleIdx="0" presStyleCnt="2"/>
      <dgm:spPr/>
    </dgm:pt>
    <dgm:pt modelId="{7FC30A6C-F838-4CA0-932E-41F8C0FEA028}" type="pres">
      <dgm:prSet presAssocID="{1662923B-EBA2-4C5C-ADDE-A78B94D5E085}" presName="center2" presStyleLbl="fgShp" presStyleIdx="1" presStyleCnt="2"/>
      <dgm:spPr/>
    </dgm:pt>
  </dgm:ptLst>
  <dgm:cxnLst>
    <dgm:cxn modelId="{16DE3F6A-68B4-4CEB-83ED-A219C6AD7C16}" type="presOf" srcId="{85CB7A98-D7DE-4D0A-ADB3-FAEE08BEB4AF}" destId="{BA155191-7A9A-4322-9116-A69525216809}" srcOrd="1" destOrd="0" presId="urn:microsoft.com/office/officeart/2005/8/layout/cycle4"/>
    <dgm:cxn modelId="{62350465-C175-4A6C-9105-0049DF10F337}" srcId="{1662923B-EBA2-4C5C-ADDE-A78B94D5E085}" destId="{CAA23BB8-DB32-43B4-846F-EFD1C18255AC}" srcOrd="3" destOrd="0" parTransId="{AF534B2D-F8C1-4E30-A28B-E0E5A6BF2E3C}" sibTransId="{B04AE3CF-99CD-46E2-B194-DDF08C42066C}"/>
    <dgm:cxn modelId="{0AC4C591-E74E-4B02-98B4-554D6E7581BB}" srcId="{1662923B-EBA2-4C5C-ADDE-A78B94D5E085}" destId="{DF836F61-AE95-415A-AB62-6C36E4DA24EF}" srcOrd="1" destOrd="0" parTransId="{7864BF38-DF30-4412-9370-6D55CF2A0F64}" sibTransId="{35666D16-6859-4E9E-AAE2-AE68DD5BB17A}"/>
    <dgm:cxn modelId="{AA53561C-8C05-41F1-8FE6-74C826266A60}" srcId="{DF836F61-AE95-415A-AB62-6C36E4DA24EF}" destId="{FCB0E0F8-25CA-42EF-BCF8-0CCE34BD02BB}" srcOrd="0" destOrd="0" parTransId="{C4946A14-ED72-40FE-92C5-2B6C461B0474}" sibTransId="{0654AF20-A56B-4BB0-810D-F4EB4D4EFAD8}"/>
    <dgm:cxn modelId="{31FE3E6B-4733-4EAB-A9D5-F738ADB4E038}" srcId="{ECDD748C-2521-4E4F-8525-98F6154FE413}" destId="{552D4DC3-8328-4F55-8FF9-C9F5DDBEF74C}" srcOrd="0" destOrd="0" parTransId="{2117A209-31F5-4B4F-9A24-EB2DB0AB4F8B}" sibTransId="{7B5C655E-892E-4B27-B57E-363508FC682F}"/>
    <dgm:cxn modelId="{268E4F0A-870F-4EFF-AC0B-9468545A1680}" type="presOf" srcId="{552D4DC3-8328-4F55-8FF9-C9F5DDBEF74C}" destId="{DFA6C5E6-48B8-4B8C-AB96-8366DAEAEF8B}" srcOrd="1" destOrd="0" presId="urn:microsoft.com/office/officeart/2005/8/layout/cycle4"/>
    <dgm:cxn modelId="{CFDD781E-5DE0-415C-BEC5-40ED1487F56F}" srcId="{1662923B-EBA2-4C5C-ADDE-A78B94D5E085}" destId="{ECDD748C-2521-4E4F-8525-98F6154FE413}" srcOrd="2" destOrd="0" parTransId="{F4401B56-DE61-49C9-B06B-305F9BB87415}" sibTransId="{E6844E9E-DAAC-4888-A3BF-FAEB040A8332}"/>
    <dgm:cxn modelId="{C40C6468-BCE0-4DB6-A247-C959FF0AEEF3}" type="presOf" srcId="{CAA23BB8-DB32-43B4-846F-EFD1C18255AC}" destId="{522F5BF9-2C66-42EF-9B9B-FA75B94EF6A9}" srcOrd="0" destOrd="0" presId="urn:microsoft.com/office/officeart/2005/8/layout/cycle4"/>
    <dgm:cxn modelId="{BB6CC2C2-8139-4B42-AB47-3DFE40DB992D}" type="presOf" srcId="{1662923B-EBA2-4C5C-ADDE-A78B94D5E085}" destId="{9C8FEE7F-0586-43FA-A96B-B0C78ECDAE69}" srcOrd="0" destOrd="0" presId="urn:microsoft.com/office/officeart/2005/8/layout/cycle4"/>
    <dgm:cxn modelId="{35F4DB14-3AA9-4E26-AD14-873263F13066}" type="presOf" srcId="{ECDD748C-2521-4E4F-8525-98F6154FE413}" destId="{8A00609A-7861-4093-948A-8661AD8768DA}" srcOrd="0" destOrd="0" presId="urn:microsoft.com/office/officeart/2005/8/layout/cycle4"/>
    <dgm:cxn modelId="{9361F838-FFA4-4A03-BA88-166869B630EE}" srcId="{3DDF5C15-1006-4C04-A010-72E841F17034}" destId="{85CB7A98-D7DE-4D0A-ADB3-FAEE08BEB4AF}" srcOrd="0" destOrd="0" parTransId="{101EACED-5D53-4123-A5AD-6A53DE5EC26A}" sibTransId="{1D57CFC5-3B08-48D8-A825-4F94EA6C9E49}"/>
    <dgm:cxn modelId="{7B721D24-D02F-481A-8160-B7C28CF80DD2}" type="presOf" srcId="{85CB7A98-D7DE-4D0A-ADB3-FAEE08BEB4AF}" destId="{E18632FA-31D6-4D5E-9819-30E137DC47DE}" srcOrd="0" destOrd="0" presId="urn:microsoft.com/office/officeart/2005/8/layout/cycle4"/>
    <dgm:cxn modelId="{74859129-BE74-4C3C-9410-E8D7DCF00B60}" srcId="{CAA23BB8-DB32-43B4-846F-EFD1C18255AC}" destId="{0A680E5D-62E7-45D1-8466-E99180B2050B}" srcOrd="0" destOrd="0" parTransId="{17E25E40-CB24-4CCC-BDD8-54CE900C5A19}" sibTransId="{9339CB15-939E-4C50-88B0-E31E8D8FB5EE}"/>
    <dgm:cxn modelId="{3D5F0242-86C9-4D5E-9C26-C11529DFDAB1}" type="presOf" srcId="{FCB0E0F8-25CA-42EF-BCF8-0CCE34BD02BB}" destId="{3E145AEA-BBDE-4E70-9B65-EF60660755DE}" srcOrd="1" destOrd="0" presId="urn:microsoft.com/office/officeart/2005/8/layout/cycle4"/>
    <dgm:cxn modelId="{07780EAB-72F2-4761-980A-121ABFF441EA}" srcId="{1662923B-EBA2-4C5C-ADDE-A78B94D5E085}" destId="{3DDF5C15-1006-4C04-A010-72E841F17034}" srcOrd="0" destOrd="0" parTransId="{E035313D-EE5B-4089-A271-B4BF950B325F}" sibTransId="{7716EB2B-B7E6-4D07-90AA-68EAF55A5C24}"/>
    <dgm:cxn modelId="{E0B752BE-930B-4B7D-9541-41B241324B54}" type="presOf" srcId="{FCB0E0F8-25CA-42EF-BCF8-0CCE34BD02BB}" destId="{9361BC18-9A4B-49B1-92B8-23C3F463353D}" srcOrd="0" destOrd="0" presId="urn:microsoft.com/office/officeart/2005/8/layout/cycle4"/>
    <dgm:cxn modelId="{EDD5AA73-4698-43F8-8D0B-C4F4B5A65B4D}" type="presOf" srcId="{0A680E5D-62E7-45D1-8466-E99180B2050B}" destId="{513F7FFD-2885-4884-98FE-AFA3D3A67D8B}" srcOrd="0" destOrd="0" presId="urn:microsoft.com/office/officeart/2005/8/layout/cycle4"/>
    <dgm:cxn modelId="{25EB952A-9884-4E09-9C92-D0308FAF6519}" type="presOf" srcId="{DF836F61-AE95-415A-AB62-6C36E4DA24EF}" destId="{9CC9B58E-0F3F-4CAA-8178-94F82CB8C8BD}" srcOrd="0" destOrd="0" presId="urn:microsoft.com/office/officeart/2005/8/layout/cycle4"/>
    <dgm:cxn modelId="{66D77160-65C7-438E-8172-B8614E075E6F}" type="presOf" srcId="{0A680E5D-62E7-45D1-8466-E99180B2050B}" destId="{AB27AE85-5558-4E66-BDE5-43EE795F3988}" srcOrd="1" destOrd="0" presId="urn:microsoft.com/office/officeart/2005/8/layout/cycle4"/>
    <dgm:cxn modelId="{1156CFF1-86A7-4F42-8E22-55A374AAF34B}" type="presOf" srcId="{552D4DC3-8328-4F55-8FF9-C9F5DDBEF74C}" destId="{7DD690DD-45DA-44B2-B344-6099573CD144}" srcOrd="0" destOrd="0" presId="urn:microsoft.com/office/officeart/2005/8/layout/cycle4"/>
    <dgm:cxn modelId="{81C7B00A-758A-4F8F-AE36-F805A204439E}" type="presOf" srcId="{3DDF5C15-1006-4C04-A010-72E841F17034}" destId="{647740D2-0488-4EE5-B3FB-2B14478DFBB8}" srcOrd="0" destOrd="0" presId="urn:microsoft.com/office/officeart/2005/8/layout/cycle4"/>
    <dgm:cxn modelId="{2249745C-DBA6-4748-8F0F-41C759D7A9EA}" type="presParOf" srcId="{9C8FEE7F-0586-43FA-A96B-B0C78ECDAE69}" destId="{B5B39E8D-7D87-4A47-A816-C5D11A8940A1}" srcOrd="0" destOrd="0" presId="urn:microsoft.com/office/officeart/2005/8/layout/cycle4"/>
    <dgm:cxn modelId="{550C7DBA-7657-469E-9988-AB6CBFDF90FC}" type="presParOf" srcId="{B5B39E8D-7D87-4A47-A816-C5D11A8940A1}" destId="{3276AAC3-8D82-429E-B6A8-AB72B0E8EF47}" srcOrd="0" destOrd="0" presId="urn:microsoft.com/office/officeart/2005/8/layout/cycle4"/>
    <dgm:cxn modelId="{2FD97FD0-2BFE-444A-B9EA-CDC57BDEE6D1}" type="presParOf" srcId="{3276AAC3-8D82-429E-B6A8-AB72B0E8EF47}" destId="{E18632FA-31D6-4D5E-9819-30E137DC47DE}" srcOrd="0" destOrd="0" presId="urn:microsoft.com/office/officeart/2005/8/layout/cycle4"/>
    <dgm:cxn modelId="{0EEA714C-AB28-43EF-B521-D695A1646475}" type="presParOf" srcId="{3276AAC3-8D82-429E-B6A8-AB72B0E8EF47}" destId="{BA155191-7A9A-4322-9116-A69525216809}" srcOrd="1" destOrd="0" presId="urn:microsoft.com/office/officeart/2005/8/layout/cycle4"/>
    <dgm:cxn modelId="{B7535679-FEF1-49A9-B3F1-96BB7F70D939}" type="presParOf" srcId="{B5B39E8D-7D87-4A47-A816-C5D11A8940A1}" destId="{91BC4845-ECAC-4F18-9AA2-5B0DB409DE04}" srcOrd="1" destOrd="0" presId="urn:microsoft.com/office/officeart/2005/8/layout/cycle4"/>
    <dgm:cxn modelId="{53167C81-6B09-449E-B079-4DA51F202194}" type="presParOf" srcId="{91BC4845-ECAC-4F18-9AA2-5B0DB409DE04}" destId="{9361BC18-9A4B-49B1-92B8-23C3F463353D}" srcOrd="0" destOrd="0" presId="urn:microsoft.com/office/officeart/2005/8/layout/cycle4"/>
    <dgm:cxn modelId="{371D8A4C-AAE9-466F-BDD3-148C043C3468}" type="presParOf" srcId="{91BC4845-ECAC-4F18-9AA2-5B0DB409DE04}" destId="{3E145AEA-BBDE-4E70-9B65-EF60660755DE}" srcOrd="1" destOrd="0" presId="urn:microsoft.com/office/officeart/2005/8/layout/cycle4"/>
    <dgm:cxn modelId="{AF54B1F7-FE01-431D-BCC8-E73CF33CEE2B}" type="presParOf" srcId="{B5B39E8D-7D87-4A47-A816-C5D11A8940A1}" destId="{16FBB827-875D-4F62-8A85-0E94AB095449}" srcOrd="2" destOrd="0" presId="urn:microsoft.com/office/officeart/2005/8/layout/cycle4"/>
    <dgm:cxn modelId="{A395F162-B17D-440C-8D85-B1353F53C856}" type="presParOf" srcId="{16FBB827-875D-4F62-8A85-0E94AB095449}" destId="{7DD690DD-45DA-44B2-B344-6099573CD144}" srcOrd="0" destOrd="0" presId="urn:microsoft.com/office/officeart/2005/8/layout/cycle4"/>
    <dgm:cxn modelId="{A18B647D-26E3-4EE0-94B7-332F21ADD5AA}" type="presParOf" srcId="{16FBB827-875D-4F62-8A85-0E94AB095449}" destId="{DFA6C5E6-48B8-4B8C-AB96-8366DAEAEF8B}" srcOrd="1" destOrd="0" presId="urn:microsoft.com/office/officeart/2005/8/layout/cycle4"/>
    <dgm:cxn modelId="{4AE7A2A7-384D-406F-B28B-1A0718A8318C}" type="presParOf" srcId="{B5B39E8D-7D87-4A47-A816-C5D11A8940A1}" destId="{FF25C367-1432-40CD-9DC3-4BCDFE8A170C}" srcOrd="3" destOrd="0" presId="urn:microsoft.com/office/officeart/2005/8/layout/cycle4"/>
    <dgm:cxn modelId="{8CAED5F5-9AD9-4597-8070-397096B87B23}" type="presParOf" srcId="{FF25C367-1432-40CD-9DC3-4BCDFE8A170C}" destId="{513F7FFD-2885-4884-98FE-AFA3D3A67D8B}" srcOrd="0" destOrd="0" presId="urn:microsoft.com/office/officeart/2005/8/layout/cycle4"/>
    <dgm:cxn modelId="{A97DBB78-B0E5-44CB-BC3B-01D4328659C3}" type="presParOf" srcId="{FF25C367-1432-40CD-9DC3-4BCDFE8A170C}" destId="{AB27AE85-5558-4E66-BDE5-43EE795F3988}" srcOrd="1" destOrd="0" presId="urn:microsoft.com/office/officeart/2005/8/layout/cycle4"/>
    <dgm:cxn modelId="{77E34FDF-8E2C-42D8-A808-B1B1250DE2E9}" type="presParOf" srcId="{B5B39E8D-7D87-4A47-A816-C5D11A8940A1}" destId="{2BADCCB4-98EA-43FF-8044-5A90D7CA92A2}" srcOrd="4" destOrd="0" presId="urn:microsoft.com/office/officeart/2005/8/layout/cycle4"/>
    <dgm:cxn modelId="{DA466605-706D-4908-B979-DEB6B5DD2718}" type="presParOf" srcId="{9C8FEE7F-0586-43FA-A96B-B0C78ECDAE69}" destId="{B043DE98-90CE-49C3-ADA8-91628B1312A8}" srcOrd="1" destOrd="0" presId="urn:microsoft.com/office/officeart/2005/8/layout/cycle4"/>
    <dgm:cxn modelId="{819D3713-C88E-452C-AF2A-3B0505C1A608}" type="presParOf" srcId="{B043DE98-90CE-49C3-ADA8-91628B1312A8}" destId="{647740D2-0488-4EE5-B3FB-2B14478DFBB8}" srcOrd="0" destOrd="0" presId="urn:microsoft.com/office/officeart/2005/8/layout/cycle4"/>
    <dgm:cxn modelId="{E06703B0-DEE5-441C-998A-0C2A2C0D4A43}" type="presParOf" srcId="{B043DE98-90CE-49C3-ADA8-91628B1312A8}" destId="{9CC9B58E-0F3F-4CAA-8178-94F82CB8C8BD}" srcOrd="1" destOrd="0" presId="urn:microsoft.com/office/officeart/2005/8/layout/cycle4"/>
    <dgm:cxn modelId="{2F1BEE9A-76E4-4829-B2EA-11A17A96574B}" type="presParOf" srcId="{B043DE98-90CE-49C3-ADA8-91628B1312A8}" destId="{8A00609A-7861-4093-948A-8661AD8768DA}" srcOrd="2" destOrd="0" presId="urn:microsoft.com/office/officeart/2005/8/layout/cycle4"/>
    <dgm:cxn modelId="{DB419AD1-5702-47A8-9394-B505D4091785}" type="presParOf" srcId="{B043DE98-90CE-49C3-ADA8-91628B1312A8}" destId="{522F5BF9-2C66-42EF-9B9B-FA75B94EF6A9}" srcOrd="3" destOrd="0" presId="urn:microsoft.com/office/officeart/2005/8/layout/cycle4"/>
    <dgm:cxn modelId="{024B7BCE-DCB2-47AA-8CCD-DE043AFBC473}" type="presParOf" srcId="{B043DE98-90CE-49C3-ADA8-91628B1312A8}" destId="{2280E79C-DB94-4DB5-856C-0AEB92911F0A}" srcOrd="4" destOrd="0" presId="urn:microsoft.com/office/officeart/2005/8/layout/cycle4"/>
    <dgm:cxn modelId="{755BFE0B-C3B0-451D-BA0C-3B16EB7ABE89}" type="presParOf" srcId="{9C8FEE7F-0586-43FA-A96B-B0C78ECDAE69}" destId="{2843FCE2-246B-4DD6-A452-837FB3D1F1BF}" srcOrd="2" destOrd="0" presId="urn:microsoft.com/office/officeart/2005/8/layout/cycle4"/>
    <dgm:cxn modelId="{C34CA08E-141E-4297-B4BE-09C2502C5B4F}" type="presParOf" srcId="{9C8FEE7F-0586-43FA-A96B-B0C78ECDAE69}" destId="{7FC30A6C-F838-4CA0-932E-41F8C0FEA02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6D3216-C002-496C-A8C5-8F0E808C2EA4}"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0571A8A1-4EC6-425D-AD35-EFE42AF2D507}">
      <dgm:prSet phldrT="[Text]"/>
      <dgm:spPr/>
      <dgm:t>
        <a:bodyPr/>
        <a:lstStyle/>
        <a:p>
          <a:r>
            <a:rPr lang="en-US" dirty="0" smtClean="0"/>
            <a:t>Strengths</a:t>
          </a:r>
          <a:endParaRPr lang="en-US" dirty="0"/>
        </a:p>
      </dgm:t>
    </dgm:pt>
    <dgm:pt modelId="{C5855704-CB8C-4636-9A53-95EB715A2A22}" type="parTrans" cxnId="{4324C78B-E8DF-4510-8204-5E7C8EFD7020}">
      <dgm:prSet/>
      <dgm:spPr/>
      <dgm:t>
        <a:bodyPr/>
        <a:lstStyle/>
        <a:p>
          <a:endParaRPr lang="en-US"/>
        </a:p>
      </dgm:t>
    </dgm:pt>
    <dgm:pt modelId="{8A2B8AAA-BF07-4C22-96DB-2E6D3588BBB3}" type="sibTrans" cxnId="{4324C78B-E8DF-4510-8204-5E7C8EFD7020}">
      <dgm:prSet/>
      <dgm:spPr/>
      <dgm:t>
        <a:bodyPr/>
        <a:lstStyle/>
        <a:p>
          <a:endParaRPr lang="en-US"/>
        </a:p>
      </dgm:t>
    </dgm:pt>
    <dgm:pt modelId="{642F8DC1-9CEC-4819-BD97-D8721FB5EE71}">
      <dgm:prSet phldrT="[Text]"/>
      <dgm:spPr/>
      <dgm:t>
        <a:bodyPr/>
        <a:lstStyle/>
        <a:p>
          <a:r>
            <a:rPr lang="en-US" dirty="0" smtClean="0"/>
            <a:t>Weaknesses</a:t>
          </a:r>
          <a:endParaRPr lang="en-US" dirty="0"/>
        </a:p>
      </dgm:t>
    </dgm:pt>
    <dgm:pt modelId="{8D61619B-F5F6-4E1C-87E6-6D0D20E1595A}" type="parTrans" cxnId="{238E5F9E-56CF-45CB-886B-D70BD0DBA328}">
      <dgm:prSet/>
      <dgm:spPr/>
      <dgm:t>
        <a:bodyPr/>
        <a:lstStyle/>
        <a:p>
          <a:endParaRPr lang="en-US"/>
        </a:p>
      </dgm:t>
    </dgm:pt>
    <dgm:pt modelId="{7865E23C-21BE-4FEF-BA19-3CF2756B887D}" type="sibTrans" cxnId="{238E5F9E-56CF-45CB-886B-D70BD0DBA328}">
      <dgm:prSet/>
      <dgm:spPr/>
      <dgm:t>
        <a:bodyPr/>
        <a:lstStyle/>
        <a:p>
          <a:endParaRPr lang="en-US"/>
        </a:p>
      </dgm:t>
    </dgm:pt>
    <dgm:pt modelId="{6AEF6380-483C-487E-9B94-C449E2A70C42}">
      <dgm:prSet phldrT="[Text]"/>
      <dgm:spPr/>
      <dgm:t>
        <a:bodyPr/>
        <a:lstStyle/>
        <a:p>
          <a:r>
            <a:rPr lang="en-US" dirty="0" smtClean="0"/>
            <a:t>Opportunities</a:t>
          </a:r>
          <a:endParaRPr lang="en-US" dirty="0"/>
        </a:p>
      </dgm:t>
    </dgm:pt>
    <dgm:pt modelId="{DF37DBEF-BAC1-44BC-A6EF-6F406757832B}" type="parTrans" cxnId="{D90E9BBE-43DC-41AA-BA4B-E4E98A42D2D9}">
      <dgm:prSet/>
      <dgm:spPr/>
      <dgm:t>
        <a:bodyPr/>
        <a:lstStyle/>
        <a:p>
          <a:endParaRPr lang="en-US"/>
        </a:p>
      </dgm:t>
    </dgm:pt>
    <dgm:pt modelId="{448556C4-5D50-45FA-BDCE-597F5C0528EF}" type="sibTrans" cxnId="{D90E9BBE-43DC-41AA-BA4B-E4E98A42D2D9}">
      <dgm:prSet/>
      <dgm:spPr/>
      <dgm:t>
        <a:bodyPr/>
        <a:lstStyle/>
        <a:p>
          <a:endParaRPr lang="en-US"/>
        </a:p>
      </dgm:t>
    </dgm:pt>
    <dgm:pt modelId="{0FDE80F8-7A3B-4DC9-AAB4-B3BFB170F6F8}">
      <dgm:prSet phldrT="[Text]"/>
      <dgm:spPr/>
      <dgm:t>
        <a:bodyPr/>
        <a:lstStyle/>
        <a:p>
          <a:r>
            <a:rPr lang="en-US" dirty="0" smtClean="0"/>
            <a:t>Threats</a:t>
          </a:r>
          <a:endParaRPr lang="en-US" dirty="0"/>
        </a:p>
      </dgm:t>
    </dgm:pt>
    <dgm:pt modelId="{94E5D8B9-619D-40FF-9CB4-367EB766BC25}" type="parTrans" cxnId="{25DB0F5F-4437-4D60-BA81-FCCB7887D441}">
      <dgm:prSet/>
      <dgm:spPr/>
      <dgm:t>
        <a:bodyPr/>
        <a:lstStyle/>
        <a:p>
          <a:endParaRPr lang="en-US"/>
        </a:p>
      </dgm:t>
    </dgm:pt>
    <dgm:pt modelId="{5D6FA675-647D-4FCE-A050-FBD15446B501}" type="sibTrans" cxnId="{25DB0F5F-4437-4D60-BA81-FCCB7887D441}">
      <dgm:prSet/>
      <dgm:spPr/>
      <dgm:t>
        <a:bodyPr/>
        <a:lstStyle/>
        <a:p>
          <a:endParaRPr lang="en-US"/>
        </a:p>
      </dgm:t>
    </dgm:pt>
    <dgm:pt modelId="{26BD7806-175E-46DB-B2D2-D35AE290FE34}" type="pres">
      <dgm:prSet presAssocID="{3D6D3216-C002-496C-A8C5-8F0E808C2EA4}" presName="diagram" presStyleCnt="0">
        <dgm:presLayoutVars>
          <dgm:dir/>
          <dgm:resizeHandles val="exact"/>
        </dgm:presLayoutVars>
      </dgm:prSet>
      <dgm:spPr/>
      <dgm:t>
        <a:bodyPr/>
        <a:lstStyle/>
        <a:p>
          <a:endParaRPr lang="en-US"/>
        </a:p>
      </dgm:t>
    </dgm:pt>
    <dgm:pt modelId="{34B65149-0693-47E8-8CB9-979556DB7790}" type="pres">
      <dgm:prSet presAssocID="{0571A8A1-4EC6-425D-AD35-EFE42AF2D507}" presName="node" presStyleLbl="node1" presStyleIdx="0" presStyleCnt="4">
        <dgm:presLayoutVars>
          <dgm:bulletEnabled val="1"/>
        </dgm:presLayoutVars>
      </dgm:prSet>
      <dgm:spPr/>
      <dgm:t>
        <a:bodyPr/>
        <a:lstStyle/>
        <a:p>
          <a:endParaRPr lang="en-US"/>
        </a:p>
      </dgm:t>
    </dgm:pt>
    <dgm:pt modelId="{F17F5151-512C-4AE0-A08F-A3296024C251}" type="pres">
      <dgm:prSet presAssocID="{8A2B8AAA-BF07-4C22-96DB-2E6D3588BBB3}" presName="sibTrans" presStyleCnt="0"/>
      <dgm:spPr/>
    </dgm:pt>
    <dgm:pt modelId="{AFDE144E-4E6B-4A34-9122-2872218E9961}" type="pres">
      <dgm:prSet presAssocID="{642F8DC1-9CEC-4819-BD97-D8721FB5EE71}" presName="node" presStyleLbl="node1" presStyleIdx="1" presStyleCnt="4">
        <dgm:presLayoutVars>
          <dgm:bulletEnabled val="1"/>
        </dgm:presLayoutVars>
      </dgm:prSet>
      <dgm:spPr/>
      <dgm:t>
        <a:bodyPr/>
        <a:lstStyle/>
        <a:p>
          <a:endParaRPr lang="en-US"/>
        </a:p>
      </dgm:t>
    </dgm:pt>
    <dgm:pt modelId="{0ADA2EF6-4E5F-4FE1-B883-68FD4E3212F5}" type="pres">
      <dgm:prSet presAssocID="{7865E23C-21BE-4FEF-BA19-3CF2756B887D}" presName="sibTrans" presStyleCnt="0"/>
      <dgm:spPr/>
    </dgm:pt>
    <dgm:pt modelId="{9BABB23D-ABD6-4B19-8FA3-1DAD9800EC3A}" type="pres">
      <dgm:prSet presAssocID="{6AEF6380-483C-487E-9B94-C449E2A70C42}" presName="node" presStyleLbl="node1" presStyleIdx="2" presStyleCnt="4">
        <dgm:presLayoutVars>
          <dgm:bulletEnabled val="1"/>
        </dgm:presLayoutVars>
      </dgm:prSet>
      <dgm:spPr/>
      <dgm:t>
        <a:bodyPr/>
        <a:lstStyle/>
        <a:p>
          <a:endParaRPr lang="en-US"/>
        </a:p>
      </dgm:t>
    </dgm:pt>
    <dgm:pt modelId="{E2A36A9F-E116-4D91-BF55-121124E53086}" type="pres">
      <dgm:prSet presAssocID="{448556C4-5D50-45FA-BDCE-597F5C0528EF}" presName="sibTrans" presStyleCnt="0"/>
      <dgm:spPr/>
    </dgm:pt>
    <dgm:pt modelId="{C89F128D-A281-4C23-9334-763EC6610068}" type="pres">
      <dgm:prSet presAssocID="{0FDE80F8-7A3B-4DC9-AAB4-B3BFB170F6F8}" presName="node" presStyleLbl="node1" presStyleIdx="3" presStyleCnt="4">
        <dgm:presLayoutVars>
          <dgm:bulletEnabled val="1"/>
        </dgm:presLayoutVars>
      </dgm:prSet>
      <dgm:spPr/>
      <dgm:t>
        <a:bodyPr/>
        <a:lstStyle/>
        <a:p>
          <a:endParaRPr lang="en-US"/>
        </a:p>
      </dgm:t>
    </dgm:pt>
  </dgm:ptLst>
  <dgm:cxnLst>
    <dgm:cxn modelId="{25DB0F5F-4437-4D60-BA81-FCCB7887D441}" srcId="{3D6D3216-C002-496C-A8C5-8F0E808C2EA4}" destId="{0FDE80F8-7A3B-4DC9-AAB4-B3BFB170F6F8}" srcOrd="3" destOrd="0" parTransId="{94E5D8B9-619D-40FF-9CB4-367EB766BC25}" sibTransId="{5D6FA675-647D-4FCE-A050-FBD15446B501}"/>
    <dgm:cxn modelId="{37B9DAB9-752D-4AD8-9EBD-6A8294B01940}" type="presOf" srcId="{3D6D3216-C002-496C-A8C5-8F0E808C2EA4}" destId="{26BD7806-175E-46DB-B2D2-D35AE290FE34}" srcOrd="0" destOrd="0" presId="urn:microsoft.com/office/officeart/2005/8/layout/default"/>
    <dgm:cxn modelId="{D90E9BBE-43DC-41AA-BA4B-E4E98A42D2D9}" srcId="{3D6D3216-C002-496C-A8C5-8F0E808C2EA4}" destId="{6AEF6380-483C-487E-9B94-C449E2A70C42}" srcOrd="2" destOrd="0" parTransId="{DF37DBEF-BAC1-44BC-A6EF-6F406757832B}" sibTransId="{448556C4-5D50-45FA-BDCE-597F5C0528EF}"/>
    <dgm:cxn modelId="{EA898431-25CC-48F9-8944-18617DB3AD1E}" type="presOf" srcId="{0571A8A1-4EC6-425D-AD35-EFE42AF2D507}" destId="{34B65149-0693-47E8-8CB9-979556DB7790}" srcOrd="0" destOrd="0" presId="urn:microsoft.com/office/officeart/2005/8/layout/default"/>
    <dgm:cxn modelId="{6AE249E6-3E11-4689-82A1-FB796BAD02A2}" type="presOf" srcId="{642F8DC1-9CEC-4819-BD97-D8721FB5EE71}" destId="{AFDE144E-4E6B-4A34-9122-2872218E9961}" srcOrd="0" destOrd="0" presId="urn:microsoft.com/office/officeart/2005/8/layout/default"/>
    <dgm:cxn modelId="{D75050F8-DAF1-43C9-BED1-16A8E1B02B6E}" type="presOf" srcId="{0FDE80F8-7A3B-4DC9-AAB4-B3BFB170F6F8}" destId="{C89F128D-A281-4C23-9334-763EC6610068}" srcOrd="0" destOrd="0" presId="urn:microsoft.com/office/officeart/2005/8/layout/default"/>
    <dgm:cxn modelId="{1FFE2F2A-E21D-40D6-9180-DBF8EB8318B6}" type="presOf" srcId="{6AEF6380-483C-487E-9B94-C449E2A70C42}" destId="{9BABB23D-ABD6-4B19-8FA3-1DAD9800EC3A}" srcOrd="0" destOrd="0" presId="urn:microsoft.com/office/officeart/2005/8/layout/default"/>
    <dgm:cxn modelId="{4324C78B-E8DF-4510-8204-5E7C8EFD7020}" srcId="{3D6D3216-C002-496C-A8C5-8F0E808C2EA4}" destId="{0571A8A1-4EC6-425D-AD35-EFE42AF2D507}" srcOrd="0" destOrd="0" parTransId="{C5855704-CB8C-4636-9A53-95EB715A2A22}" sibTransId="{8A2B8AAA-BF07-4C22-96DB-2E6D3588BBB3}"/>
    <dgm:cxn modelId="{238E5F9E-56CF-45CB-886B-D70BD0DBA328}" srcId="{3D6D3216-C002-496C-A8C5-8F0E808C2EA4}" destId="{642F8DC1-9CEC-4819-BD97-D8721FB5EE71}" srcOrd="1" destOrd="0" parTransId="{8D61619B-F5F6-4E1C-87E6-6D0D20E1595A}" sibTransId="{7865E23C-21BE-4FEF-BA19-3CF2756B887D}"/>
    <dgm:cxn modelId="{D4201ACE-C307-4608-B7E0-8504FE40F33A}" type="presParOf" srcId="{26BD7806-175E-46DB-B2D2-D35AE290FE34}" destId="{34B65149-0693-47E8-8CB9-979556DB7790}" srcOrd="0" destOrd="0" presId="urn:microsoft.com/office/officeart/2005/8/layout/default"/>
    <dgm:cxn modelId="{5B8ECDA3-77CB-4220-B32C-D05F8130B0B2}" type="presParOf" srcId="{26BD7806-175E-46DB-B2D2-D35AE290FE34}" destId="{F17F5151-512C-4AE0-A08F-A3296024C251}" srcOrd="1" destOrd="0" presId="urn:microsoft.com/office/officeart/2005/8/layout/default"/>
    <dgm:cxn modelId="{2A4CC585-FDE3-4CFC-8AFB-112D54B31CC0}" type="presParOf" srcId="{26BD7806-175E-46DB-B2D2-D35AE290FE34}" destId="{AFDE144E-4E6B-4A34-9122-2872218E9961}" srcOrd="2" destOrd="0" presId="urn:microsoft.com/office/officeart/2005/8/layout/default"/>
    <dgm:cxn modelId="{01F98B50-3064-48DF-A7D3-15169135FC1F}" type="presParOf" srcId="{26BD7806-175E-46DB-B2D2-D35AE290FE34}" destId="{0ADA2EF6-4E5F-4FE1-B883-68FD4E3212F5}" srcOrd="3" destOrd="0" presId="urn:microsoft.com/office/officeart/2005/8/layout/default"/>
    <dgm:cxn modelId="{DE699D1D-0A2E-4593-B862-E0A443A21D2E}" type="presParOf" srcId="{26BD7806-175E-46DB-B2D2-D35AE290FE34}" destId="{9BABB23D-ABD6-4B19-8FA3-1DAD9800EC3A}" srcOrd="4" destOrd="0" presId="urn:microsoft.com/office/officeart/2005/8/layout/default"/>
    <dgm:cxn modelId="{47B7CE1A-BB0B-4107-8ADE-86967C51D056}" type="presParOf" srcId="{26BD7806-175E-46DB-B2D2-D35AE290FE34}" destId="{E2A36A9F-E116-4D91-BF55-121124E53086}" srcOrd="5" destOrd="0" presId="urn:microsoft.com/office/officeart/2005/8/layout/default"/>
    <dgm:cxn modelId="{D6494FC4-48B4-4D47-87FD-BD225954A0A8}" type="presParOf" srcId="{26BD7806-175E-46DB-B2D2-D35AE290FE34}" destId="{C89F128D-A281-4C23-9334-763EC661006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7FF89-83AC-4A4E-B957-1287A6D95BB0}">
      <dsp:nvSpPr>
        <dsp:cNvPr id="0" name=""/>
        <dsp:cNvSpPr/>
      </dsp:nvSpPr>
      <dsp:spPr>
        <a:xfrm rot="5400000">
          <a:off x="4956423" y="-1952481"/>
          <a:ext cx="968513" cy="512064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Management philosophy that emphasizes the most efficient ways to produce &amp; distribute products</a:t>
          </a:r>
          <a:endParaRPr lang="en-US" sz="1900" kern="1200" dirty="0"/>
        </a:p>
      </dsp:txBody>
      <dsp:txXfrm rot="-5400000">
        <a:off x="2880360" y="170861"/>
        <a:ext cx="5073361" cy="873955"/>
      </dsp:txXfrm>
    </dsp:sp>
    <dsp:sp modelId="{B853E1A0-91AA-4784-860A-3C0369A480FD}">
      <dsp:nvSpPr>
        <dsp:cNvPr id="0" name=""/>
        <dsp:cNvSpPr/>
      </dsp:nvSpPr>
      <dsp:spPr>
        <a:xfrm>
          <a:off x="0" y="2517"/>
          <a:ext cx="2880360" cy="1210642"/>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Production Era</a:t>
          </a:r>
          <a:endParaRPr lang="en-US" sz="3400" kern="1200" dirty="0"/>
        </a:p>
      </dsp:txBody>
      <dsp:txXfrm>
        <a:off x="59099" y="61616"/>
        <a:ext cx="2762162" cy="1092444"/>
      </dsp:txXfrm>
    </dsp:sp>
    <dsp:sp modelId="{897611C2-2FF5-4AB8-98EC-525DDD59E66A}">
      <dsp:nvSpPr>
        <dsp:cNvPr id="0" name=""/>
        <dsp:cNvSpPr/>
      </dsp:nvSpPr>
      <dsp:spPr>
        <a:xfrm rot="5400000">
          <a:off x="4956423" y="-681307"/>
          <a:ext cx="968513" cy="512064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Managerial view of marketing as a sales function, or a way to move products out of warehouses to reduce inventory</a:t>
          </a:r>
          <a:endParaRPr lang="en-US" sz="1900" kern="1200" dirty="0"/>
        </a:p>
      </dsp:txBody>
      <dsp:txXfrm rot="-5400000">
        <a:off x="2880360" y="1442035"/>
        <a:ext cx="5073361" cy="873955"/>
      </dsp:txXfrm>
    </dsp:sp>
    <dsp:sp modelId="{E123443F-43F3-4EDC-910A-0CC96FF7572F}">
      <dsp:nvSpPr>
        <dsp:cNvPr id="0" name=""/>
        <dsp:cNvSpPr/>
      </dsp:nvSpPr>
      <dsp:spPr>
        <a:xfrm>
          <a:off x="0" y="1273691"/>
          <a:ext cx="2880360" cy="1210642"/>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Sales Era</a:t>
          </a:r>
          <a:endParaRPr lang="en-US" sz="3400" kern="1200" dirty="0"/>
        </a:p>
      </dsp:txBody>
      <dsp:txXfrm>
        <a:off x="59099" y="1332790"/>
        <a:ext cx="2762162" cy="1092444"/>
      </dsp:txXfrm>
    </dsp:sp>
    <dsp:sp modelId="{F6E2ABD9-6C6C-4C4F-9F00-5B40F1DB4CF3}">
      <dsp:nvSpPr>
        <dsp:cNvPr id="0" name=""/>
        <dsp:cNvSpPr/>
      </dsp:nvSpPr>
      <dsp:spPr>
        <a:xfrm rot="5400000">
          <a:off x="4956423" y="589867"/>
          <a:ext cx="968513" cy="512064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 business approach that prioritizes the satisfaction of customers’ needs and wants</a:t>
          </a:r>
          <a:endParaRPr lang="en-US" sz="1900" kern="1200" dirty="0"/>
        </a:p>
      </dsp:txBody>
      <dsp:txXfrm rot="-5400000">
        <a:off x="2880360" y="2713210"/>
        <a:ext cx="5073361" cy="873955"/>
      </dsp:txXfrm>
    </dsp:sp>
    <dsp:sp modelId="{8C9ACFA7-DCBF-470C-AA1F-3E5B3537F830}">
      <dsp:nvSpPr>
        <dsp:cNvPr id="0" name=""/>
        <dsp:cNvSpPr/>
      </dsp:nvSpPr>
      <dsp:spPr>
        <a:xfrm>
          <a:off x="0" y="2544866"/>
          <a:ext cx="2880360" cy="1210642"/>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Relationship Era</a:t>
          </a:r>
          <a:endParaRPr lang="en-US" sz="3400" kern="1200" dirty="0"/>
        </a:p>
      </dsp:txBody>
      <dsp:txXfrm>
        <a:off x="59099" y="2603965"/>
        <a:ext cx="2762162" cy="1092444"/>
      </dsp:txXfrm>
    </dsp:sp>
    <dsp:sp modelId="{DB708DFB-DCED-475B-AEA9-7B725BAF2624}">
      <dsp:nvSpPr>
        <dsp:cNvPr id="0" name=""/>
        <dsp:cNvSpPr/>
      </dsp:nvSpPr>
      <dsp:spPr>
        <a:xfrm rot="5400000">
          <a:off x="4956423" y="1861041"/>
          <a:ext cx="968513" cy="512064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Financial, Social, and Environmental consequences of business decisions</a:t>
          </a:r>
          <a:endParaRPr lang="en-US" sz="1900" kern="1200" dirty="0"/>
        </a:p>
      </dsp:txBody>
      <dsp:txXfrm rot="-5400000">
        <a:off x="2880360" y="3984384"/>
        <a:ext cx="5073361" cy="873955"/>
      </dsp:txXfrm>
    </dsp:sp>
    <dsp:sp modelId="{90DDF510-788A-4785-9536-52AE161C8595}">
      <dsp:nvSpPr>
        <dsp:cNvPr id="0" name=""/>
        <dsp:cNvSpPr/>
      </dsp:nvSpPr>
      <dsp:spPr>
        <a:xfrm>
          <a:off x="0" y="3816040"/>
          <a:ext cx="2880360" cy="1210642"/>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Triple Bottom Line</a:t>
          </a:r>
        </a:p>
      </dsp:txBody>
      <dsp:txXfrm>
        <a:off x="59099" y="3875139"/>
        <a:ext cx="2762162" cy="1092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690DD-45DA-44B2-B344-6099573CD144}">
      <dsp:nvSpPr>
        <dsp:cNvPr id="0" name=""/>
        <dsp:cNvSpPr/>
      </dsp:nvSpPr>
      <dsp:spPr>
        <a:xfrm>
          <a:off x="5249265" y="3782568"/>
          <a:ext cx="2747924" cy="178003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1256583"/>
              <a:satOff val="28769"/>
              <a:lumOff val="-2875"/>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Storing products until they are needed</a:t>
          </a:r>
          <a:endParaRPr lang="en-US" sz="1600" kern="1200" dirty="0"/>
        </a:p>
      </dsp:txBody>
      <dsp:txXfrm>
        <a:off x="6112744" y="4266678"/>
        <a:ext cx="1845343" cy="1256820"/>
      </dsp:txXfrm>
    </dsp:sp>
    <dsp:sp modelId="{513F7FFD-2885-4884-98FE-AFA3D3A67D8B}">
      <dsp:nvSpPr>
        <dsp:cNvPr id="0" name=""/>
        <dsp:cNvSpPr/>
      </dsp:nvSpPr>
      <dsp:spPr>
        <a:xfrm>
          <a:off x="765809" y="3782568"/>
          <a:ext cx="2747924" cy="178003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6884873"/>
              <a:satOff val="43154"/>
              <a:lumOff val="-4313"/>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Allowing the consumer to own, use, and enjoy the product</a:t>
          </a:r>
          <a:endParaRPr lang="en-US" sz="1600" kern="1200" dirty="0"/>
        </a:p>
      </dsp:txBody>
      <dsp:txXfrm>
        <a:off x="804911" y="4266678"/>
        <a:ext cx="1845343" cy="1256820"/>
      </dsp:txXfrm>
    </dsp:sp>
    <dsp:sp modelId="{9361BC18-9A4B-49B1-92B8-23C3F463353D}">
      <dsp:nvSpPr>
        <dsp:cNvPr id="0" name=""/>
        <dsp:cNvSpPr/>
      </dsp:nvSpPr>
      <dsp:spPr>
        <a:xfrm>
          <a:off x="5249265" y="0"/>
          <a:ext cx="2747924" cy="178003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628291"/>
              <a:satOff val="14385"/>
              <a:lumOff val="-1438"/>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Making products available where consumers want</a:t>
          </a:r>
          <a:endParaRPr lang="en-US" sz="1600" kern="1200" dirty="0"/>
        </a:p>
      </dsp:txBody>
      <dsp:txXfrm>
        <a:off x="6112744" y="39102"/>
        <a:ext cx="1845343" cy="1256820"/>
      </dsp:txXfrm>
    </dsp:sp>
    <dsp:sp modelId="{E18632FA-31D6-4D5E-9819-30E137DC47DE}">
      <dsp:nvSpPr>
        <dsp:cNvPr id="0" name=""/>
        <dsp:cNvSpPr/>
      </dsp:nvSpPr>
      <dsp:spPr>
        <a:xfrm>
          <a:off x="765809" y="0"/>
          <a:ext cx="2747924" cy="178003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Transforming raw materials into finished products</a:t>
          </a:r>
          <a:endParaRPr lang="en-US" sz="1600" kern="1200" dirty="0"/>
        </a:p>
      </dsp:txBody>
      <dsp:txXfrm>
        <a:off x="804911" y="39102"/>
        <a:ext cx="1845343" cy="1256820"/>
      </dsp:txXfrm>
    </dsp:sp>
    <dsp:sp modelId="{647740D2-0488-4EE5-B3FB-2B14478DFBB8}">
      <dsp:nvSpPr>
        <dsp:cNvPr id="0" name=""/>
        <dsp:cNvSpPr/>
      </dsp:nvSpPr>
      <dsp:spPr>
        <a:xfrm>
          <a:off x="1917268" y="317068"/>
          <a:ext cx="2408605" cy="2408605"/>
        </a:xfrm>
        <a:prstGeom prst="pieWedge">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Form</a:t>
          </a:r>
          <a:endParaRPr lang="en-US" sz="2400" kern="1200" dirty="0"/>
        </a:p>
      </dsp:txBody>
      <dsp:txXfrm>
        <a:off x="2622732" y="1022532"/>
        <a:ext cx="1703141" cy="1703141"/>
      </dsp:txXfrm>
    </dsp:sp>
    <dsp:sp modelId="{9CC9B58E-0F3F-4CAA-8178-94F82CB8C8BD}">
      <dsp:nvSpPr>
        <dsp:cNvPr id="0" name=""/>
        <dsp:cNvSpPr/>
      </dsp:nvSpPr>
      <dsp:spPr>
        <a:xfrm rot="5400000">
          <a:off x="4437126" y="317068"/>
          <a:ext cx="2408605" cy="2408605"/>
        </a:xfrm>
        <a:prstGeom prst="pieWedge">
          <a:avLst/>
        </a:prstGeom>
        <a:solidFill>
          <a:schemeClr val="accent4">
            <a:hueOff val="-5628291"/>
            <a:satOff val="14385"/>
            <a:lumOff val="-1438"/>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Place</a:t>
          </a:r>
          <a:endParaRPr lang="en-US" sz="2400" kern="1200" dirty="0"/>
        </a:p>
      </dsp:txBody>
      <dsp:txXfrm rot="-5400000">
        <a:off x="4437126" y="1022532"/>
        <a:ext cx="1703141" cy="1703141"/>
      </dsp:txXfrm>
    </dsp:sp>
    <dsp:sp modelId="{8A00609A-7861-4093-948A-8661AD8768DA}">
      <dsp:nvSpPr>
        <dsp:cNvPr id="0" name=""/>
        <dsp:cNvSpPr/>
      </dsp:nvSpPr>
      <dsp:spPr>
        <a:xfrm rot="10800000">
          <a:off x="4437126" y="2836926"/>
          <a:ext cx="2408605" cy="2408605"/>
        </a:xfrm>
        <a:prstGeom prst="pieWedge">
          <a:avLst/>
        </a:prstGeom>
        <a:solidFill>
          <a:schemeClr val="accent4">
            <a:hueOff val="-11256583"/>
            <a:satOff val="28769"/>
            <a:lumOff val="-2875"/>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Time</a:t>
          </a:r>
          <a:endParaRPr lang="en-US" sz="2400" kern="1200" dirty="0"/>
        </a:p>
      </dsp:txBody>
      <dsp:txXfrm rot="10800000">
        <a:off x="4437126" y="2836926"/>
        <a:ext cx="1703141" cy="1703141"/>
      </dsp:txXfrm>
    </dsp:sp>
    <dsp:sp modelId="{522F5BF9-2C66-42EF-9B9B-FA75B94EF6A9}">
      <dsp:nvSpPr>
        <dsp:cNvPr id="0" name=""/>
        <dsp:cNvSpPr/>
      </dsp:nvSpPr>
      <dsp:spPr>
        <a:xfrm rot="16200000">
          <a:off x="1917268" y="2836926"/>
          <a:ext cx="2408605" cy="2408605"/>
        </a:xfrm>
        <a:prstGeom prst="pieWedge">
          <a:avLst/>
        </a:prstGeom>
        <a:solidFill>
          <a:schemeClr val="accent4">
            <a:hueOff val="-16884873"/>
            <a:satOff val="43154"/>
            <a:lumOff val="-4313"/>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Possession</a:t>
          </a:r>
          <a:endParaRPr lang="en-US" sz="2400" kern="1200" dirty="0"/>
        </a:p>
      </dsp:txBody>
      <dsp:txXfrm rot="5400000">
        <a:off x="2622732" y="2836926"/>
        <a:ext cx="1703141" cy="1703141"/>
      </dsp:txXfrm>
    </dsp:sp>
    <dsp:sp modelId="{2843FCE2-246B-4DD6-A452-837FB3D1F1BF}">
      <dsp:nvSpPr>
        <dsp:cNvPr id="0" name=""/>
        <dsp:cNvSpPr/>
      </dsp:nvSpPr>
      <dsp:spPr>
        <a:xfrm>
          <a:off x="3965695" y="2280666"/>
          <a:ext cx="831608" cy="723138"/>
        </a:xfrm>
        <a:prstGeom prst="circularArrow">
          <a:avLst/>
        </a:prstGeom>
        <a:solidFill>
          <a:schemeClr val="accent4">
            <a:tint val="40000"/>
            <a:hueOff val="0"/>
            <a:satOff val="0"/>
            <a:lumOff val="0"/>
            <a:alphaOff val="0"/>
          </a:schemeClr>
        </a:solidFill>
        <a:ln>
          <a:noFill/>
        </a:ln>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7FC30A6C-F838-4CA0-932E-41F8C0FEA028}">
      <dsp:nvSpPr>
        <dsp:cNvPr id="0" name=""/>
        <dsp:cNvSpPr/>
      </dsp:nvSpPr>
      <dsp:spPr>
        <a:xfrm rot="10800000">
          <a:off x="3965695" y="2558796"/>
          <a:ext cx="831608" cy="723138"/>
        </a:xfrm>
        <a:prstGeom prst="circularArrow">
          <a:avLst/>
        </a:prstGeom>
        <a:solidFill>
          <a:schemeClr val="accent4">
            <a:tint val="40000"/>
            <a:hueOff val="0"/>
            <a:satOff val="0"/>
            <a:lumOff val="0"/>
            <a:alphaOff val="0"/>
          </a:schemeClr>
        </a:solidFill>
        <a:ln>
          <a:noFill/>
        </a:ln>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65149-0693-47E8-8CB9-979556DB7790}">
      <dsp:nvSpPr>
        <dsp:cNvPr id="0" name=""/>
        <dsp:cNvSpPr/>
      </dsp:nvSpPr>
      <dsp:spPr>
        <a:xfrm>
          <a:off x="930" y="42304"/>
          <a:ext cx="3627685" cy="2176611"/>
        </a:xfrm>
        <a:prstGeom prst="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Strengths</a:t>
          </a:r>
          <a:endParaRPr lang="en-US" sz="4500" kern="1200" dirty="0"/>
        </a:p>
      </dsp:txBody>
      <dsp:txXfrm>
        <a:off x="930" y="42304"/>
        <a:ext cx="3627685" cy="2176611"/>
      </dsp:txXfrm>
    </dsp:sp>
    <dsp:sp modelId="{AFDE144E-4E6B-4A34-9122-2872218E9961}">
      <dsp:nvSpPr>
        <dsp:cNvPr id="0" name=""/>
        <dsp:cNvSpPr/>
      </dsp:nvSpPr>
      <dsp:spPr>
        <a:xfrm>
          <a:off x="3991384" y="42304"/>
          <a:ext cx="3627685" cy="2176611"/>
        </a:xfrm>
        <a:prstGeom prst="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Weaknesses</a:t>
          </a:r>
          <a:endParaRPr lang="en-US" sz="4500" kern="1200" dirty="0"/>
        </a:p>
      </dsp:txBody>
      <dsp:txXfrm>
        <a:off x="3991384" y="42304"/>
        <a:ext cx="3627685" cy="2176611"/>
      </dsp:txXfrm>
    </dsp:sp>
    <dsp:sp modelId="{9BABB23D-ABD6-4B19-8FA3-1DAD9800EC3A}">
      <dsp:nvSpPr>
        <dsp:cNvPr id="0" name=""/>
        <dsp:cNvSpPr/>
      </dsp:nvSpPr>
      <dsp:spPr>
        <a:xfrm>
          <a:off x="930" y="2581684"/>
          <a:ext cx="3627685" cy="2176611"/>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Opportunities</a:t>
          </a:r>
          <a:endParaRPr lang="en-US" sz="4500" kern="1200" dirty="0"/>
        </a:p>
      </dsp:txBody>
      <dsp:txXfrm>
        <a:off x="930" y="2581684"/>
        <a:ext cx="3627685" cy="2176611"/>
      </dsp:txXfrm>
    </dsp:sp>
    <dsp:sp modelId="{C89F128D-A281-4C23-9334-763EC6610068}">
      <dsp:nvSpPr>
        <dsp:cNvPr id="0" name=""/>
        <dsp:cNvSpPr/>
      </dsp:nvSpPr>
      <dsp:spPr>
        <a:xfrm>
          <a:off x="3991384" y="2581684"/>
          <a:ext cx="3627685" cy="2176611"/>
        </a:xfrm>
        <a:prstGeom prst="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Threats</a:t>
          </a:r>
          <a:endParaRPr lang="en-US" sz="4500" kern="1200" dirty="0"/>
        </a:p>
      </dsp:txBody>
      <dsp:txXfrm>
        <a:off x="3991384" y="2581684"/>
        <a:ext cx="3627685" cy="21766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0C17B-0C3D-4B4D-8A07-E88CF752A893}" type="datetimeFigureOut">
              <a:rPr lang="en-US" smtClean="0"/>
              <a:t>5/26/2015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344941-D2DB-435F-9968-BCBC4DECBB9E}" type="slidenum">
              <a:rPr lang="en-US" smtClean="0"/>
              <a:t>‹#›</a:t>
            </a:fld>
            <a:endParaRPr lang="en-US" dirty="0"/>
          </a:p>
        </p:txBody>
      </p:sp>
    </p:spTree>
    <p:extLst>
      <p:ext uri="{BB962C8B-B14F-4D97-AF65-F5344CB8AC3E}">
        <p14:creationId xmlns:p14="http://schemas.microsoft.com/office/powerpoint/2010/main" val="1219045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CA3AD-0C38-459E-979E-E37A4C96A05B}" type="datetimeFigureOut">
              <a:rPr lang="en-US" smtClean="0"/>
              <a:t>5/26/2015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92EDCF-0887-4D81-B98E-0791B0CDFFD8}" type="slidenum">
              <a:rPr lang="en-US" smtClean="0"/>
              <a:t>‹#›</a:t>
            </a:fld>
            <a:endParaRPr lang="en-US" dirty="0"/>
          </a:p>
        </p:txBody>
      </p:sp>
    </p:spTree>
    <p:extLst>
      <p:ext uri="{BB962C8B-B14F-4D97-AF65-F5344CB8AC3E}">
        <p14:creationId xmlns:p14="http://schemas.microsoft.com/office/powerpoint/2010/main" val="37157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2EDCF-0887-4D81-B98E-0791B0CDFFD8}" type="slidenum">
              <a:rPr lang="en-US" smtClean="0"/>
              <a:t>1</a:t>
            </a:fld>
            <a:endParaRPr lang="en-US" dirty="0"/>
          </a:p>
        </p:txBody>
      </p:sp>
    </p:spTree>
    <p:extLst>
      <p:ext uri="{BB962C8B-B14F-4D97-AF65-F5344CB8AC3E}">
        <p14:creationId xmlns:p14="http://schemas.microsoft.com/office/powerpoint/2010/main" val="104453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2EDCF-0887-4D81-B98E-0791B0CDFFD8}" type="slidenum">
              <a:rPr lang="en-US" smtClean="0"/>
              <a:t>13</a:t>
            </a:fld>
            <a:endParaRPr lang="en-US" dirty="0"/>
          </a:p>
        </p:txBody>
      </p:sp>
    </p:spTree>
    <p:extLst>
      <p:ext uri="{BB962C8B-B14F-4D97-AF65-F5344CB8AC3E}">
        <p14:creationId xmlns:p14="http://schemas.microsoft.com/office/powerpoint/2010/main" val="356857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sz="1200" dirty="0" smtClean="0"/>
              <a:t>Marketing is a decision process in which managers determine the strategies that will help the firm meet its long-term objectives, then execute those strategies.</a:t>
            </a:r>
          </a:p>
          <a:p>
            <a:pPr eaLnBrk="1" hangingPunct="1">
              <a:buFontTx/>
              <a:buChar char="•"/>
            </a:pPr>
            <a:r>
              <a:rPr lang="en-US" sz="1200" dirty="0" smtClean="0"/>
              <a:t>A major portion of the marketing process is marketing planning, in which the big picture and how the firm’s products fit into that picture are considered. First, the marketing environment must be analyzed to determine firm strengths and weaknesses, as well as opportunities or threats stemming from competitors or changes in the legal-political, socio-cultural demographic, technological, or economic environments.</a:t>
            </a:r>
          </a:p>
          <a:p>
            <a:pPr eaLnBrk="1" hangingPunct="1">
              <a:buFontTx/>
              <a:buChar char="•"/>
            </a:pPr>
            <a:r>
              <a:rPr lang="en-US" sz="1200" dirty="0" smtClean="0"/>
              <a:t>The marketing plan describes the marketing environment, objectives, strategies, and who has responsibility for strategy implementation. </a:t>
            </a:r>
          </a:p>
          <a:p>
            <a:pPr eaLnBrk="1" hangingPunct="1">
              <a:buFontTx/>
              <a:buChar char="•"/>
            </a:pPr>
            <a:r>
              <a:rPr lang="en-US" sz="1200" dirty="0" smtClean="0"/>
              <a:t>The selection of who should be targeted (target market) with what product or service is critical, as the era of mass marketing (selling to all possible consumers) is vastly inefficient. Instead, firms seek to ID market segments, distinct groups of consumers who are similar in some way but whose needs differ.  Positioning is another major strategic decision.  A firm’s position is how the target market perceives the product in comparison to competitors brand (discussed in chapter 7.</a:t>
            </a:r>
          </a:p>
          <a:p>
            <a:pPr eaLnBrk="1" hangingPunct="1">
              <a:buFontTx/>
              <a:buChar char="•"/>
            </a:pPr>
            <a:r>
              <a:rPr lang="en-US" sz="1200" dirty="0" smtClean="0"/>
              <a:t>The promotional mix is also called </a:t>
            </a:r>
            <a:r>
              <a:rPr lang="en-US" sz="1200" i="1" dirty="0" smtClean="0"/>
              <a:t>marketing communications</a:t>
            </a:r>
            <a:r>
              <a:rPr lang="en-US" sz="1200" dirty="0" smtClean="0"/>
              <a:t> by many scholars, and refers to the unique combination of advertising (including direct response), personal selling, consumer-oriented sales promotion, trade-oriented sales promotion, and brand-oriented publicity and sponsorship efforts that are undertaken on behalf of a particular brand.</a:t>
            </a:r>
          </a:p>
          <a:p>
            <a:pPr eaLnBrk="1" hangingPunct="1">
              <a:buFontTx/>
              <a:buChar char="•"/>
            </a:pPr>
            <a:r>
              <a:rPr lang="en-US" sz="1200" dirty="0" smtClean="0"/>
              <a:t>The final step of marketing planning involves determination of the marketing mix, discussed in greater detail on the next slide.</a:t>
            </a:r>
          </a:p>
          <a:p>
            <a:endParaRPr lang="en-US" dirty="0"/>
          </a:p>
        </p:txBody>
      </p:sp>
      <p:sp>
        <p:nvSpPr>
          <p:cNvPr id="4" name="Slide Number Placeholder 3"/>
          <p:cNvSpPr>
            <a:spLocks noGrp="1"/>
          </p:cNvSpPr>
          <p:nvPr>
            <p:ph type="sldNum" sz="quarter" idx="10"/>
          </p:nvPr>
        </p:nvSpPr>
        <p:spPr/>
        <p:txBody>
          <a:bodyPr/>
          <a:lstStyle/>
          <a:p>
            <a:fld id="{B892EDCF-0887-4D81-B98E-0791B0CDFFD8}" type="slidenum">
              <a:rPr lang="en-US" smtClean="0"/>
              <a:t>14</a:t>
            </a:fld>
            <a:endParaRPr lang="en-US" dirty="0"/>
          </a:p>
        </p:txBody>
      </p:sp>
    </p:spTree>
    <p:extLst>
      <p:ext uri="{BB962C8B-B14F-4D97-AF65-F5344CB8AC3E}">
        <p14:creationId xmlns:p14="http://schemas.microsoft.com/office/powerpoint/2010/main" val="233433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2EDCF-0887-4D81-B98E-0791B0CDFFD8}" type="slidenum">
              <a:rPr lang="en-US" smtClean="0"/>
              <a:t>15</a:t>
            </a:fld>
            <a:endParaRPr lang="en-US" dirty="0"/>
          </a:p>
        </p:txBody>
      </p:sp>
    </p:spTree>
    <p:extLst>
      <p:ext uri="{BB962C8B-B14F-4D97-AF65-F5344CB8AC3E}">
        <p14:creationId xmlns:p14="http://schemas.microsoft.com/office/powerpoint/2010/main" val="122822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solidFill>
            <a:srgbClr val="FFFFFF"/>
          </a:solidFill>
          <a:ln/>
        </p:spPr>
      </p:sp>
      <p:sp>
        <p:nvSpPr>
          <p:cNvPr id="624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sz="1400" dirty="0" smtClean="0">
                <a:solidFill>
                  <a:srgbClr val="000000"/>
                </a:solidFill>
                <a:latin typeface="Arial" pitchFamily="34" charset="0"/>
                <a:ea typeface="Geneva"/>
                <a:cs typeface="Arial" pitchFamily="34" charset="0"/>
                <a:sym typeface="Arial" pitchFamily="34" charset="0"/>
              </a:rPr>
              <a:t>Marketing Mix involves strategies within four key areas known as the 4P’s</a:t>
            </a:r>
          </a:p>
          <a:p>
            <a:pPr marL="39688" eaLnBrk="1" hangingPunct="1">
              <a:spcBef>
                <a:spcPts val="413"/>
              </a:spcBef>
            </a:pPr>
            <a:r>
              <a:rPr lang="en-US" sz="1400" dirty="0" smtClean="0">
                <a:solidFill>
                  <a:srgbClr val="000000"/>
                </a:solidFill>
                <a:latin typeface="Arial" pitchFamily="34" charset="0"/>
                <a:ea typeface="Geneva"/>
                <a:cs typeface="Arial" pitchFamily="34" charset="0"/>
                <a:sym typeface="Arial" pitchFamily="34" charset="0"/>
              </a:rPr>
              <a:t>Product, Price, Promotion, Place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000" b="1">
                <a:solidFill>
                  <a:schemeClr val="tx1"/>
                </a:solidFill>
                <a:latin typeface="Arial" charset="0"/>
                <a:ea typeface="ＭＳ Ｐゴシック" charset="-128"/>
              </a:defRPr>
            </a:lvl1pPr>
            <a:lvl2pPr marL="742950" indent="-285750" eaLnBrk="0" hangingPunct="0">
              <a:defRPr sz="2000" b="1">
                <a:solidFill>
                  <a:schemeClr val="tx1"/>
                </a:solidFill>
                <a:latin typeface="Arial" charset="0"/>
                <a:ea typeface="ＭＳ Ｐゴシック" charset="-128"/>
              </a:defRPr>
            </a:lvl2pPr>
            <a:lvl3pPr marL="1143000" indent="-228600" eaLnBrk="0" hangingPunct="0">
              <a:defRPr sz="2000" b="1">
                <a:solidFill>
                  <a:schemeClr val="tx1"/>
                </a:solidFill>
                <a:latin typeface="Arial" charset="0"/>
                <a:ea typeface="ＭＳ Ｐゴシック" charset="-128"/>
              </a:defRPr>
            </a:lvl3pPr>
            <a:lvl4pPr marL="1600200" indent="-228600" eaLnBrk="0" hangingPunct="0">
              <a:defRPr sz="2000" b="1">
                <a:solidFill>
                  <a:schemeClr val="tx1"/>
                </a:solidFill>
                <a:latin typeface="Arial" charset="0"/>
                <a:ea typeface="ＭＳ Ｐゴシック" charset="-128"/>
              </a:defRPr>
            </a:lvl4pPr>
            <a:lvl5pPr marL="2057400" indent="-228600" eaLnBrk="0" hangingPunct="0">
              <a:defRPr sz="20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9pPr>
          </a:lstStyle>
          <a:p>
            <a:pPr eaLnBrk="1" hangingPunct="1"/>
            <a:fld id="{19117F5A-991E-4C72-BC8A-A4C80C49B0BE}" type="slidenum">
              <a:rPr lang="en-US" altLang="en-US" sz="1200" b="0"/>
              <a:pPr eaLnBrk="1" hangingPunct="1"/>
              <a:t>18</a:t>
            </a:fld>
            <a:endParaRPr lang="en-US" altLang="en-US" sz="1200" b="0" dirty="0"/>
          </a:p>
        </p:txBody>
      </p:sp>
      <p:sp>
        <p:nvSpPr>
          <p:cNvPr id="674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7481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9pPr>
          </a:lstStyle>
          <a:p>
            <a:pPr eaLnBrk="1" hangingPunct="1"/>
            <a:fld id="{4E36542F-6EEE-405E-9EE1-1D904D73DA38}" type="slidenum">
              <a:rPr lang="en-US" altLang="en-US" sz="1200" b="0">
                <a:solidFill>
                  <a:prstClr val="black"/>
                </a:solidFill>
              </a:rPr>
              <a:pPr eaLnBrk="1" hangingPunct="1"/>
              <a:t>23</a:t>
            </a:fld>
            <a:endParaRPr lang="en-US" altLang="en-US" sz="1200" b="0" dirty="0">
              <a:solidFill>
                <a:prstClr val="black"/>
              </a:solidFill>
            </a:endParaRPr>
          </a:p>
        </p:txBody>
      </p:sp>
      <p:sp>
        <p:nvSpPr>
          <p:cNvPr id="416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677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Management’s FIRST step in strategic planning is to create a mission statement (if the firm is new) or review the firm’s mission statement in light of market conditions if a mission statement already exists.  IN doing so, upper management seeks to answer the three questions shown on the slide.  While mission statements are not meant to change on an annual basis, businesses must be open to changing their mission as consumers needs change and markets evolve.</a:t>
            </a:r>
          </a:p>
          <a:p>
            <a:pPr>
              <a:buFontTx/>
              <a:buChar char="•"/>
            </a:pPr>
            <a:r>
              <a:rPr lang="en-US" dirty="0" smtClean="0"/>
              <a:t>Based on the answer to the key questions shown, the firm creates or revises the mission statement, or “a formal document that describes the firm’s overall purpose and what it hopes to achieve in terms of its customers, products, and resources.”  </a:t>
            </a:r>
          </a:p>
          <a:p>
            <a:pPr>
              <a:buFontTx/>
              <a:buChar char="•"/>
            </a:pPr>
            <a:r>
              <a:rPr lang="en-US" dirty="0" smtClean="0"/>
              <a:t>Ideally, the mission statement shouldn’t be too broad or too narrow. A mission statement that is too narrow may inhibit managers’ ability to visualize possible growth opportunities. If, for example, a firm sees itself in terms of its product only, consumer trends or technology can make that product obsolete—and the firm is left with no future.</a:t>
            </a:r>
          </a:p>
          <a:p>
            <a:endParaRPr lang="en-US" dirty="0"/>
          </a:p>
        </p:txBody>
      </p:sp>
      <p:sp>
        <p:nvSpPr>
          <p:cNvPr id="4" name="Slide Number Placeholder 3"/>
          <p:cNvSpPr>
            <a:spLocks noGrp="1"/>
          </p:cNvSpPr>
          <p:nvPr>
            <p:ph type="sldNum" sz="quarter" idx="10"/>
          </p:nvPr>
        </p:nvSpPr>
        <p:spPr/>
        <p:txBody>
          <a:bodyPr/>
          <a:lstStyle/>
          <a:p>
            <a:fld id="{5CC740C0-04FE-45DC-8D61-D7E3576297B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541255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By “internal environment”, we mean all controllable elements within the firm that influence how well it performs.  These internal aspects represent key strengths and weaknesses.  </a:t>
            </a:r>
          </a:p>
          <a:p>
            <a:endParaRPr lang="en-US" sz="1200" dirty="0" smtClean="0"/>
          </a:p>
          <a:p>
            <a:endParaRPr lang="en-US" sz="1200" dirty="0" smtClean="0"/>
          </a:p>
          <a:p>
            <a:r>
              <a:rPr lang="en-US" sz="1200" dirty="0" smtClean="0"/>
              <a:t>External</a:t>
            </a:r>
            <a:r>
              <a:rPr lang="en-US" sz="1200" baseline="0" dirty="0" smtClean="0"/>
              <a:t> Environment: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Elements outside the firm that may affect it either positively or negatively must be constantly scanned and monitored by businesses on an ongoing basis as part of their strategic planning process.  In particular, marketers seek to identify </a:t>
            </a:r>
            <a:r>
              <a:rPr lang="en-US" b="1" dirty="0" smtClean="0"/>
              <a:t>economic, competitive, technological, legal/political/ethical, and sociocultural trends</a:t>
            </a:r>
            <a:r>
              <a:rPr lang="en-US" dirty="0" smtClean="0"/>
              <a:t>, because these trends manifest as opportunities or threats to the business. Because these factors are external to the firm, marketers </a:t>
            </a:r>
            <a:r>
              <a:rPr lang="en-US" u="sng" dirty="0" smtClean="0"/>
              <a:t>cannot</a:t>
            </a:r>
            <a:r>
              <a:rPr lang="en-US" dirty="0" smtClean="0"/>
              <a:t> directly control them, but they can respond to them via planning.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CC740C0-04FE-45DC-8D61-D7E3576297B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17852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9pPr>
          </a:lstStyle>
          <a:p>
            <a:pPr eaLnBrk="1" hangingPunct="1"/>
            <a:fld id="{A9BF90AB-D779-4C1B-BA34-9C04605CF735}" type="slidenum">
              <a:rPr lang="en-US" altLang="en-US" sz="1200" b="0"/>
              <a:pPr eaLnBrk="1" hangingPunct="1"/>
              <a:t>27</a:t>
            </a:fld>
            <a:endParaRPr lang="en-US" altLang="en-US" sz="1200" b="0" dirty="0"/>
          </a:p>
        </p:txBody>
      </p:sp>
      <p:sp>
        <p:nvSpPr>
          <p:cNvPr id="582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265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9pPr>
          </a:lstStyle>
          <a:p>
            <a:pPr eaLnBrk="1" hangingPunct="1"/>
            <a:fld id="{4AC43954-5C4F-48B0-8DBD-2F50B7FBFE06}" type="slidenum">
              <a:rPr lang="en-US" altLang="en-US" sz="1200" b="0"/>
              <a:pPr eaLnBrk="1" hangingPunct="1"/>
              <a:t>28</a:t>
            </a:fld>
            <a:endParaRPr lang="en-US" altLang="en-US" sz="1200" b="0" dirty="0"/>
          </a:p>
        </p:txBody>
      </p:sp>
      <p:sp>
        <p:nvSpPr>
          <p:cNvPr id="4229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291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2EDCF-0887-4D81-B98E-0791B0CDFFD8}" type="slidenum">
              <a:rPr lang="en-US" smtClean="0"/>
              <a:t>2</a:t>
            </a:fld>
            <a:endParaRPr lang="en-US" dirty="0"/>
          </a:p>
        </p:txBody>
      </p:sp>
    </p:spTree>
    <p:extLst>
      <p:ext uri="{BB962C8B-B14F-4D97-AF65-F5344CB8AC3E}">
        <p14:creationId xmlns:p14="http://schemas.microsoft.com/office/powerpoint/2010/main" val="3323214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measurability, marketers increasingly try to state objectives in numerical terms, such as, “Increase corporate profitability by 10%”.  Objectives should state WHAT the firm wants to accomplish, but NOT HOW it will be done.  The HOW is the strategy. For example, there are many ways to increase profitability (cutting costs, introducing new products, etc.); the correct strategy depends on the internal strengths and weaknesses of the firm and the opportunities that the firm has available to them.</a:t>
            </a:r>
            <a:endParaRPr lang="en-US" dirty="0"/>
          </a:p>
        </p:txBody>
      </p:sp>
      <p:sp>
        <p:nvSpPr>
          <p:cNvPr id="4" name="Slide Number Placeholder 3"/>
          <p:cNvSpPr>
            <a:spLocks noGrp="1"/>
          </p:cNvSpPr>
          <p:nvPr>
            <p:ph type="sldNum" sz="quarter" idx="10"/>
          </p:nvPr>
        </p:nvSpPr>
        <p:spPr/>
        <p:txBody>
          <a:bodyPr/>
          <a:lstStyle/>
          <a:p>
            <a:fld id="{5CC740C0-04FE-45DC-8D61-D7E3576297B6}"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323928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Market development – can be where we get the dark side of marketing criticisms from, Smoking and Marlboro Man in China; Also beneficial though in bringing new technologies into markets where they can help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Coca-Cola promotes the use of its product as a rust remover in magazine ads targeting the do-it-yourself auto mechanic (market penetration/new use).  This last example can be used to discuss the fact that just because a new use for a product exists, it isn’t always the best strategy to capitalize on it. While soaking rusty items in Coca-Cola will remove their rust, ads promoting this benefit may also cause cola consumers to have second thoughts drinking the product, as it’s a short leap mentally from “rust removal” to “stomach lining removal”.</a:t>
            </a:r>
          </a:p>
          <a:p>
            <a:endParaRPr lang="en-US" dirty="0"/>
          </a:p>
        </p:txBody>
      </p:sp>
      <p:sp>
        <p:nvSpPr>
          <p:cNvPr id="4" name="Slide Number Placeholder 3"/>
          <p:cNvSpPr>
            <a:spLocks noGrp="1"/>
          </p:cNvSpPr>
          <p:nvPr>
            <p:ph type="sldNum" sz="quarter" idx="10"/>
          </p:nvPr>
        </p:nvSpPr>
        <p:spPr/>
        <p:txBody>
          <a:bodyPr/>
          <a:lstStyle/>
          <a:p>
            <a:fld id="{5CC740C0-04FE-45DC-8D61-D7E3576297B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9719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740C0-04FE-45DC-8D61-D7E3576297B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205265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Step 1: Perform a situation analysis</a:t>
            </a:r>
          </a:p>
          <a:p>
            <a:pPr lvl="1">
              <a:lnSpc>
                <a:spcPct val="90000"/>
              </a:lnSpc>
            </a:pPr>
            <a:r>
              <a:rPr lang="en-US" dirty="0" smtClean="0"/>
              <a:t>Builds on SWOT; identifies how environmental trends affect the marketing plan</a:t>
            </a:r>
          </a:p>
          <a:p>
            <a:pPr>
              <a:lnSpc>
                <a:spcPct val="90000"/>
              </a:lnSpc>
            </a:pPr>
            <a:r>
              <a:rPr lang="en-US" dirty="0" smtClean="0"/>
              <a:t>Step 2: Set marketing objectives</a:t>
            </a:r>
          </a:p>
          <a:p>
            <a:pPr lvl="1">
              <a:lnSpc>
                <a:spcPct val="90000"/>
              </a:lnSpc>
            </a:pPr>
            <a:r>
              <a:rPr lang="en-US" dirty="0" smtClean="0"/>
              <a:t>Specific to the firm’s brands and other marketing mix-related elements</a:t>
            </a:r>
          </a:p>
          <a:p>
            <a:pPr lvl="1">
              <a:lnSpc>
                <a:spcPct val="90000"/>
              </a:lnSpc>
            </a:pPr>
            <a:r>
              <a:rPr lang="en-US" dirty="0" smtClean="0"/>
              <a:t>States what the marketing function must accomplish if firm is to achieve its overall business objectives</a:t>
            </a:r>
          </a:p>
          <a:p>
            <a:endParaRPr lang="en-US" dirty="0"/>
          </a:p>
        </p:txBody>
      </p:sp>
      <p:sp>
        <p:nvSpPr>
          <p:cNvPr id="4" name="Slide Number Placeholder 3"/>
          <p:cNvSpPr>
            <a:spLocks noGrp="1"/>
          </p:cNvSpPr>
          <p:nvPr>
            <p:ph type="sldNum" sz="quarter" idx="10"/>
          </p:nvPr>
        </p:nvSpPr>
        <p:spPr/>
        <p:txBody>
          <a:bodyPr/>
          <a:lstStyle/>
          <a:p>
            <a:fld id="{5CC740C0-04FE-45DC-8D61-D7E3576297B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927028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sz="1200" b="1" dirty="0" smtClean="0"/>
              <a:t>Product strategies</a:t>
            </a:r>
            <a:r>
              <a:rPr lang="en-US" sz="1200" dirty="0" smtClean="0"/>
              <a:t> include a variety of factors. Certainly a major consideration relates to the nature of the product – its key benefits and attributes.  But product strategies also include considerations related to packaging (colors, sizes, materials uses, information included), branding, support services (maintenances, upgrade opportunities, FAQs on websites, etc.), and product variations (flavors, quantities, variations, e.g., Diet vs. Non-Diet).</a:t>
            </a:r>
          </a:p>
          <a:p>
            <a:pPr>
              <a:buFontTx/>
              <a:buChar char="•"/>
            </a:pPr>
            <a:r>
              <a:rPr lang="en-US" sz="1200" dirty="0" smtClean="0"/>
              <a:t>Pricing Strategies: determine how much a firms charges for a product.  As we’ll see later in the semester, setting a price is not an easy task – one must consider cost and competitive factors, the price consumers are willing to pay, and the ability of wholesalers and retailers to markup the product and earn a fair profit.  Typically marketers set the price to wholesalers, or if wholesalers are not used, retailers, and suggest a retail price which may or may not be adopted at the point of sale.  Sometimes the firm bases its pricing strategy solely on cost, demand, or competitive issues.</a:t>
            </a:r>
          </a:p>
          <a:p>
            <a:endParaRPr lang="en-US" sz="1200" dirty="0" smtClean="0"/>
          </a:p>
          <a:p>
            <a:pPr>
              <a:lnSpc>
                <a:spcPct val="90000"/>
              </a:lnSpc>
              <a:buFontTx/>
              <a:buChar char="•"/>
            </a:pPr>
            <a:r>
              <a:rPr lang="en-US" sz="1200" dirty="0" smtClean="0"/>
              <a:t>A </a:t>
            </a:r>
            <a:r>
              <a:rPr lang="en-US" sz="1200" i="1" dirty="0" smtClean="0"/>
              <a:t>promotional strategy </a:t>
            </a:r>
            <a:r>
              <a:rPr lang="en-US" sz="1200" dirty="0" smtClean="0"/>
              <a:t>is how marketers communicate a product’s value proposition to the target market. Marketers use promotion strategies to develop the product’s message and the integrated communications mix of advertising, sales promotion, publicity, direct marketing, and personal selling that will deliver the message. As previously discussed, the marketing mix strategy must be devised with the intent of achieving marketing objectives, which in turn, contribute towards the achievement of corporate or SBU objectives.</a:t>
            </a:r>
          </a:p>
          <a:p>
            <a:pPr>
              <a:lnSpc>
                <a:spcPct val="90000"/>
              </a:lnSpc>
              <a:buFontTx/>
              <a:buChar char="•"/>
            </a:pPr>
            <a:r>
              <a:rPr lang="en-US" sz="1200" dirty="0" smtClean="0"/>
              <a:t>Distribution strategies outline whether marketers sell the product directly to the final consumer, or if instead they sell to intermediaries, such as wholesalers and retailers, who in turn sell to the ultimate consumer.  Not all retailers are equal in terms of their merchandise quality and image; deciding which types of retailers should carry a firm’s products is an important decision.  Using the internet as a distribution channel can save a firm money in the case of products or services that can be delivered “virtually”.  For example, airlines used to pay travel agents a commission to book flights.  The introduction of online travel agents such as Expedia contributed to the demise of over 80% of traditional travel agencies, as online vendors charged a drastically lower commission than did traditional agencies.  As of the end of 2010 and beginning of 2011, Southwest Airlines changed their distribution strategy so that flights could only be booked online from their corporate website – essentially choosing to cut out the middleman and sell direct to consumers.  In this case, Southwest’s distribution decision impacted their promotional strategy:  Southwest advertised heavily on TV and the Internet that the only place to book a Southwest flight was at Southwest.com. While it is still too early to see (as of this writing) whether the strategy succeeds, it demonstrates the power and allure of disintermediation (using technology in this case to cut out the middleman).</a:t>
            </a:r>
            <a:endParaRPr lang="en-US" dirty="0"/>
          </a:p>
        </p:txBody>
      </p:sp>
      <p:sp>
        <p:nvSpPr>
          <p:cNvPr id="4" name="Slide Number Placeholder 3"/>
          <p:cNvSpPr>
            <a:spLocks noGrp="1"/>
          </p:cNvSpPr>
          <p:nvPr>
            <p:ph type="sldNum" sz="quarter" idx="10"/>
          </p:nvPr>
        </p:nvSpPr>
        <p:spPr/>
        <p:txBody>
          <a:bodyPr/>
          <a:lstStyle/>
          <a:p>
            <a:fld id="{5CC740C0-04FE-45DC-8D61-D7E3576297B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381100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Char char="•"/>
            </a:pPr>
            <a:r>
              <a:rPr lang="en-US" sz="1200" dirty="0" smtClean="0"/>
              <a:t>In practice, marketers spend much of their time managing the various elements involved in implementing the marketing plan.  This involves exercising control over the plan in terms of both budget expenditures and performance. Each action plan must include as accurate a budget as is possible. This allows management at the functional level to monitor budget expenditures and contact the appropriate operational manager if a particular budget line is exceeded within some specified time period. In addition to monitoring budget expenditures, managers must select the metrics to be measured as part of the formal control process. Actual performance on key objectives is measured in terms of these metrics (such as Return on Marketing Investment, or ROMI) and comparing it to the numerical objectives previously set.  </a:t>
            </a:r>
          </a:p>
          <a:p>
            <a:pPr marL="228600" indent="-228600">
              <a:buFontTx/>
              <a:buChar char="•"/>
            </a:pPr>
            <a:r>
              <a:rPr lang="en-US" sz="1200" dirty="0" smtClean="0"/>
              <a:t>ROMI is just one example of a marketing metric; others include measures such as new customer acquisition cost, customer retention rate, customer turnover rates, perceived product quality, customer satisfaction etc.  See Table 2.3 in the text for additional examples of marketing metrics.</a:t>
            </a:r>
          </a:p>
          <a:p>
            <a:pPr marL="228600" indent="-228600">
              <a:buFontTx/>
              <a:buChar char="•"/>
            </a:pPr>
            <a:r>
              <a:rPr lang="en-US" sz="1200" dirty="0" smtClean="0"/>
              <a:t>Adjustments are made to plan as needed, if for instance, performance seems to be lagging in comparison to the objective that marketers are trying to reach. </a:t>
            </a:r>
          </a:p>
          <a:p>
            <a:pPr marL="228600" indent="-228600">
              <a:buFontTx/>
              <a:buChar char="•"/>
            </a:pPr>
            <a:r>
              <a:rPr lang="en-US" sz="1200" dirty="0" smtClean="0"/>
              <a:t>How does the implementation and control step actually manifest itself within a marketing plan? One very convenient way is through the inclusion of a series of </a:t>
            </a:r>
            <a:r>
              <a:rPr lang="en-US" sz="1200" b="1" dirty="0" smtClean="0"/>
              <a:t>action plans </a:t>
            </a:r>
            <a:r>
              <a:rPr lang="en-US" sz="1200" dirty="0" smtClean="0"/>
              <a:t>that support the various marketing objectives and strategies within the plan. Action plans also help managers when they need to assign responsibilities, create time lines, or develop budgets and measurement and control processes for marketing planning. </a:t>
            </a:r>
          </a:p>
          <a:p>
            <a:endParaRPr lang="en-US" dirty="0"/>
          </a:p>
        </p:txBody>
      </p:sp>
      <p:sp>
        <p:nvSpPr>
          <p:cNvPr id="4" name="Slide Number Placeholder 3"/>
          <p:cNvSpPr>
            <a:spLocks noGrp="1"/>
          </p:cNvSpPr>
          <p:nvPr>
            <p:ph type="sldNum" sz="quarter" idx="10"/>
          </p:nvPr>
        </p:nvSpPr>
        <p:spPr/>
        <p:txBody>
          <a:bodyPr/>
          <a:lstStyle/>
          <a:p>
            <a:fld id="{5CC740C0-04FE-45DC-8D61-D7E3576297B6}"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58255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9pPr>
          </a:lstStyle>
          <a:p>
            <a:pPr eaLnBrk="1" hangingPunct="1"/>
            <a:fld id="{1B771A47-3C86-40AD-A495-D0C818F182C4}" type="slidenum">
              <a:rPr lang="en-US" altLang="en-US" sz="1200" b="0"/>
              <a:pPr eaLnBrk="1" hangingPunct="1"/>
              <a:t>38</a:t>
            </a:fld>
            <a:endParaRPr lang="en-US" altLang="en-US" sz="1200" b="0" dirty="0"/>
          </a:p>
        </p:txBody>
      </p:sp>
      <p:sp>
        <p:nvSpPr>
          <p:cNvPr id="689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915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000" b="1">
                <a:solidFill>
                  <a:schemeClr val="tx1"/>
                </a:solidFill>
                <a:latin typeface="Arial" charset="0"/>
                <a:ea typeface="ＭＳ Ｐゴシック" charset="-128"/>
              </a:defRPr>
            </a:lvl1pPr>
            <a:lvl2pPr marL="742950" indent="-285750" eaLnBrk="0" hangingPunct="0">
              <a:defRPr sz="2000" b="1">
                <a:solidFill>
                  <a:schemeClr val="tx1"/>
                </a:solidFill>
                <a:latin typeface="Arial" charset="0"/>
                <a:ea typeface="ＭＳ Ｐゴシック" charset="-128"/>
              </a:defRPr>
            </a:lvl2pPr>
            <a:lvl3pPr marL="1143000" indent="-228600" eaLnBrk="0" hangingPunct="0">
              <a:defRPr sz="2000" b="1">
                <a:solidFill>
                  <a:schemeClr val="tx1"/>
                </a:solidFill>
                <a:latin typeface="Arial" charset="0"/>
                <a:ea typeface="ＭＳ Ｐゴシック" charset="-128"/>
              </a:defRPr>
            </a:lvl3pPr>
            <a:lvl4pPr marL="1600200" indent="-228600" eaLnBrk="0" hangingPunct="0">
              <a:defRPr sz="2000" b="1">
                <a:solidFill>
                  <a:schemeClr val="tx1"/>
                </a:solidFill>
                <a:latin typeface="Arial" charset="0"/>
                <a:ea typeface="ＭＳ Ｐゴシック" charset="-128"/>
              </a:defRPr>
            </a:lvl4pPr>
            <a:lvl5pPr marL="2057400" indent="-228600" eaLnBrk="0" hangingPunct="0">
              <a:defRPr sz="20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9pPr>
          </a:lstStyle>
          <a:p>
            <a:pPr eaLnBrk="1" hangingPunct="1"/>
            <a:fld id="{9782981E-3022-4A99-8680-2A507BE08FF0}" type="slidenum">
              <a:rPr lang="en-US" altLang="en-US" sz="1200" b="0"/>
              <a:pPr eaLnBrk="1" hangingPunct="1"/>
              <a:t>4</a:t>
            </a:fld>
            <a:endParaRPr lang="en-US" altLang="en-US" sz="1200" b="0" dirty="0"/>
          </a:p>
        </p:txBody>
      </p:sp>
      <p:sp>
        <p:nvSpPr>
          <p:cNvPr id="5888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8803"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2EDCF-0887-4D81-B98E-0791B0CDFFD8}" type="slidenum">
              <a:rPr lang="en-US" smtClean="0"/>
              <a:t>6</a:t>
            </a:fld>
            <a:endParaRPr lang="en-US" dirty="0"/>
          </a:p>
        </p:txBody>
      </p:sp>
    </p:spTree>
    <p:extLst>
      <p:ext uri="{BB962C8B-B14F-4D97-AF65-F5344CB8AC3E}">
        <p14:creationId xmlns:p14="http://schemas.microsoft.com/office/powerpoint/2010/main" val="115241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Tx/>
              <a:buChar char="•"/>
            </a:pPr>
            <a:r>
              <a:rPr lang="en-US" dirty="0" smtClean="0"/>
              <a:t>Firms embracing this mentality believe that their commitment to quality extends beyond satisfying customer needs during a single transaction. </a:t>
            </a:r>
          </a:p>
          <a:p>
            <a:pPr marL="228600" indent="-228600" eaLnBrk="1" hangingPunct="1">
              <a:buFontTx/>
              <a:buChar char="•"/>
            </a:pPr>
            <a:r>
              <a:rPr lang="en-US" dirty="0" smtClean="0"/>
              <a:t>The triple bottom line orientation focuses on: </a:t>
            </a:r>
          </a:p>
          <a:p>
            <a:pPr marL="1143000" lvl="2" indent="-228600" eaLnBrk="1" hangingPunct="1">
              <a:buFontTx/>
              <a:buAutoNum type="arabicParenR"/>
            </a:pPr>
            <a:r>
              <a:rPr lang="en-US" dirty="0" smtClean="0"/>
              <a:t>building long-term bonds with customers which emphasize financial profits to stakeholders (financial bottom line), </a:t>
            </a:r>
          </a:p>
          <a:p>
            <a:pPr marL="1143000" lvl="2" indent="-228600" eaLnBrk="1" hangingPunct="1">
              <a:buFontTx/>
              <a:buAutoNum type="arabicParenR"/>
            </a:pPr>
            <a:r>
              <a:rPr lang="en-US" dirty="0" smtClean="0"/>
              <a:t>contributing to the communities in which the firm operates (social bottom line), and </a:t>
            </a:r>
          </a:p>
          <a:p>
            <a:pPr marL="1143000" lvl="2" indent="-228600" eaLnBrk="1" hangingPunct="1">
              <a:buFontTx/>
              <a:buAutoNum type="arabicParenR"/>
            </a:pPr>
            <a:r>
              <a:rPr lang="en-US" dirty="0" smtClean="0"/>
              <a:t>creating sustainable business practices that minimize damage to the environment or that even improve it (environmental bottom line).</a:t>
            </a:r>
          </a:p>
          <a:p>
            <a:pPr marL="171450" indent="-171450">
              <a:buFont typeface="Arial" pitchFamily="34" charset="0"/>
              <a:buChar char="•"/>
            </a:pPr>
            <a:r>
              <a:rPr lang="en-US" dirty="0" smtClean="0"/>
              <a:t>A second result of the long-term thinking inherent in the triple bottom line era is the social marketing concept, which is defined on the slide.  Firms that practice the social marketing concept engage in satisfying environmental concerns, practicing recycling, add extra safety features, or practice sustainability.</a:t>
            </a:r>
          </a:p>
          <a:p>
            <a:pPr eaLnBrk="1" hangingPunct="1">
              <a:buFontTx/>
              <a:buChar char="•"/>
            </a:pPr>
            <a:r>
              <a:rPr lang="en-US" dirty="0" smtClean="0"/>
              <a:t>Sustainability applies to main aspects of business, including social and economic practices (such as humane working conditions). Another crucial aspect of sustainability examines the environmental impact of the product.  Green marketing deals with the development of marketing strategies that support environmental stewardship by creating an environmentally-founded differential benefit in the minds of consumers.</a:t>
            </a:r>
          </a:p>
          <a:p>
            <a:pPr eaLnBrk="1" hangingPunct="1">
              <a:buFontTx/>
              <a:buChar char="•"/>
            </a:pPr>
            <a:r>
              <a:rPr lang="en-US" dirty="0" smtClean="0"/>
              <a:t>Finally, the last part of the triple bottom line triad requires measuring how much value marketing activities create.  This enhanced focus on accountability that typically centers around the calculation off ROI.  The accountability aspect means that marketers must do a better job of proving that marketing activities align to the firm’s overall business objectives, especially since many marketing goals have traditionally been phrased in terms of communication aspects (increase awareness).  While creating awareness and changing attitudes remains an important part task for marketers, marketing’s efforts must also demonstrate tangible benefits in terms of consumer actions – web site visits, product trial, and of course purchases, to name just a few.</a:t>
            </a:r>
            <a:endParaRPr lang="en-US" dirty="0"/>
          </a:p>
        </p:txBody>
      </p:sp>
      <p:sp>
        <p:nvSpPr>
          <p:cNvPr id="4" name="Slide Number Placeholder 3"/>
          <p:cNvSpPr>
            <a:spLocks noGrp="1"/>
          </p:cNvSpPr>
          <p:nvPr>
            <p:ph type="sldNum" sz="quarter" idx="10"/>
          </p:nvPr>
        </p:nvSpPr>
        <p:spPr/>
        <p:txBody>
          <a:bodyPr/>
          <a:lstStyle/>
          <a:p>
            <a:fld id="{B892EDCF-0887-4D81-B98E-0791B0CDFFD8}" type="slidenum">
              <a:rPr lang="en-US" smtClean="0"/>
              <a:t>7</a:t>
            </a:fld>
            <a:endParaRPr lang="en-US" dirty="0"/>
          </a:p>
        </p:txBody>
      </p:sp>
    </p:spTree>
    <p:extLst>
      <p:ext uri="{BB962C8B-B14F-4D97-AF65-F5344CB8AC3E}">
        <p14:creationId xmlns:p14="http://schemas.microsoft.com/office/powerpoint/2010/main" val="343771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dirty="0" smtClean="0"/>
              <a:t>UTILITY is defined on the slide as the sum of the benefits we receive from using a product or service.</a:t>
            </a:r>
          </a:p>
          <a:p>
            <a:pPr eaLnBrk="1" hangingPunct="1">
              <a:buFontTx/>
              <a:buChar char="•"/>
            </a:pPr>
            <a:r>
              <a:rPr lang="en-US" dirty="0" smtClean="0"/>
              <a:t>Marketing can create several different kinds of utility of interest to consumers:</a:t>
            </a:r>
          </a:p>
          <a:p>
            <a:pPr eaLnBrk="1" hangingPunct="1">
              <a:buFontTx/>
              <a:buChar char="•"/>
            </a:pPr>
            <a:r>
              <a:rPr lang="en-US" dirty="0" smtClean="0"/>
              <a:t>FORM UTILITY:  benefit provided by marketing when raw materials are transformed into finished goods; e.g., oats transformed into oatmeal; rubber into tires.  (Relates to PRODUCT portion of marketing mix.)</a:t>
            </a:r>
          </a:p>
          <a:p>
            <a:pPr eaLnBrk="1" hangingPunct="1">
              <a:buFontTx/>
              <a:buChar char="•"/>
            </a:pPr>
            <a:r>
              <a:rPr lang="en-US" dirty="0" smtClean="0"/>
              <a:t>PLACE UTILITY:  benefit provided when marketing makes goods available where customers want them; e.g., many things can be purchased over the Internet.  (Relates to DISTIBUTION/PLACE portion of marketing mix.)</a:t>
            </a:r>
          </a:p>
          <a:p>
            <a:pPr eaLnBrk="1" hangingPunct="1">
              <a:buFontTx/>
              <a:buChar char="•"/>
            </a:pPr>
            <a:r>
              <a:rPr lang="en-US" dirty="0" smtClean="0"/>
              <a:t>TIME UTILITY:  benefit provided by marketing when products are stored (or inventoried) until they are needed.  Stores inventory products, as do wholesalers/distributors, and the manufacturers themselves.  (Relates again to DISTRIBUTION/PLACE portion of marketing mix.)</a:t>
            </a:r>
          </a:p>
          <a:p>
            <a:pPr eaLnBrk="1" hangingPunct="1">
              <a:buFontTx/>
              <a:buChar char="•"/>
            </a:pPr>
            <a:r>
              <a:rPr lang="en-US" dirty="0" smtClean="0"/>
              <a:t>POSSESSION UTILITY:  benefit marketing provides by allowing the consumer to own, use, and enjoy the product.  Promotional plans that offered deferred payment or even those which feature a sale may be exactly what the consumer needs to own a product. Retail stores and websites offer access to a bewildering array of products.</a:t>
            </a:r>
            <a:endParaRPr lang="en-US" dirty="0"/>
          </a:p>
        </p:txBody>
      </p:sp>
      <p:sp>
        <p:nvSpPr>
          <p:cNvPr id="4" name="Slide Number Placeholder 3"/>
          <p:cNvSpPr>
            <a:spLocks noGrp="1"/>
          </p:cNvSpPr>
          <p:nvPr>
            <p:ph type="sldNum" sz="quarter" idx="10"/>
          </p:nvPr>
        </p:nvSpPr>
        <p:spPr/>
        <p:txBody>
          <a:bodyPr/>
          <a:lstStyle/>
          <a:p>
            <a:fld id="{B892EDCF-0887-4D81-B98E-0791B0CDFFD8}" type="slidenum">
              <a:rPr lang="en-US" smtClean="0"/>
              <a:t>9</a:t>
            </a:fld>
            <a:endParaRPr lang="en-US" dirty="0"/>
          </a:p>
        </p:txBody>
      </p:sp>
    </p:spTree>
    <p:extLst>
      <p:ext uri="{BB962C8B-B14F-4D97-AF65-F5344CB8AC3E}">
        <p14:creationId xmlns:p14="http://schemas.microsoft.com/office/powerpoint/2010/main" val="560525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2EDCF-0887-4D81-B98E-0791B0CDFFD8}" type="slidenum">
              <a:rPr lang="en-US" smtClean="0"/>
              <a:t>10</a:t>
            </a:fld>
            <a:endParaRPr lang="en-US" dirty="0"/>
          </a:p>
        </p:txBody>
      </p:sp>
    </p:spTree>
    <p:extLst>
      <p:ext uri="{BB962C8B-B14F-4D97-AF65-F5344CB8AC3E}">
        <p14:creationId xmlns:p14="http://schemas.microsoft.com/office/powerpoint/2010/main" val="106839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2EDCF-0887-4D81-B98E-0791B0CDFFD8}" type="slidenum">
              <a:rPr lang="en-US" smtClean="0"/>
              <a:t>11</a:t>
            </a:fld>
            <a:endParaRPr lang="en-US" dirty="0"/>
          </a:p>
        </p:txBody>
      </p:sp>
    </p:spTree>
    <p:extLst>
      <p:ext uri="{BB962C8B-B14F-4D97-AF65-F5344CB8AC3E}">
        <p14:creationId xmlns:p14="http://schemas.microsoft.com/office/powerpoint/2010/main" val="163523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dirty="0" smtClean="0"/>
              <a:t>Value is in the eye of the beholder because it’s not just about price, and its not just about quality. Value is really a combination of factors, such as price, quality, convenience, delivery/credit, before and after the sale service, etc.  Different buyers weight the importance of each element differently, so while some consumers find price more important the before or after the sale service for certain items, other consumers may feel just the opposite. </a:t>
            </a:r>
          </a:p>
          <a:p>
            <a:pPr eaLnBrk="1" hangingPunct="1">
              <a:buFontTx/>
              <a:buChar char="•"/>
            </a:pPr>
            <a:r>
              <a:rPr lang="en-US" dirty="0" smtClean="0"/>
              <a:t>Marketers need to understand which factors are important to the majority of their customers, so that they can present a strong value proposition (defined on the slide).  A major task faced by marketers is convincing consumers that their brand’s value proposition is superior to that of the competition.</a:t>
            </a:r>
          </a:p>
          <a:p>
            <a:pPr eaLnBrk="1" hangingPunct="1">
              <a:buFontTx/>
              <a:buChar char="•"/>
            </a:pPr>
            <a:r>
              <a:rPr lang="en-US" dirty="0" smtClean="0"/>
              <a:t>Perspectives of value differ between customers, sellers, and society</a:t>
            </a:r>
          </a:p>
          <a:p>
            <a:pPr eaLnBrk="1" hangingPunct="1"/>
            <a:endParaRPr lang="en-US" dirty="0" smtClean="0"/>
          </a:p>
          <a:p>
            <a:pPr eaLnBrk="1" hangingPunct="1">
              <a:buFontTx/>
              <a:buChar char="•"/>
            </a:pPr>
            <a:r>
              <a:rPr lang="en-US" dirty="0" smtClean="0"/>
              <a:t>Value for the seller takes many forms:</a:t>
            </a:r>
          </a:p>
          <a:p>
            <a:pPr lvl="1" eaLnBrk="1" hangingPunct="1">
              <a:buFontTx/>
              <a:buChar char="•"/>
            </a:pPr>
            <a:r>
              <a:rPr lang="en-US" dirty="0" smtClean="0"/>
              <a:t>Making a profitable exchange</a:t>
            </a:r>
          </a:p>
          <a:p>
            <a:pPr lvl="1" eaLnBrk="1" hangingPunct="1">
              <a:buFontTx/>
              <a:buChar char="•"/>
            </a:pPr>
            <a:r>
              <a:rPr lang="en-US" dirty="0" smtClean="0"/>
              <a:t>Earning prestige among rivals</a:t>
            </a:r>
          </a:p>
          <a:p>
            <a:pPr lvl="1" eaLnBrk="1" hangingPunct="1">
              <a:buFontTx/>
              <a:buChar char="•"/>
            </a:pPr>
            <a:r>
              <a:rPr lang="en-US" dirty="0" smtClean="0"/>
              <a:t>Taking pride in doing what a company does well</a:t>
            </a:r>
          </a:p>
          <a:p>
            <a:pPr lvl="1" eaLnBrk="1" hangingPunct="1">
              <a:buFontTx/>
              <a:buChar char="•"/>
            </a:pPr>
            <a:r>
              <a:rPr lang="en-US" dirty="0" smtClean="0"/>
              <a:t>Nonprofits: motivating, educating, or delighting the public</a:t>
            </a:r>
          </a:p>
          <a:p>
            <a:pPr eaLnBrk="1" hangingPunct="1">
              <a:buFontTx/>
              <a:buChar char="•"/>
            </a:pPr>
            <a:r>
              <a:rPr lang="en-US" dirty="0" smtClean="0"/>
              <a:t>Customers should be regarded by marketers as partners, rather than as victims.  This mentality has led firms to host events, sometimes called brand fests, to thank customers for their loyalty.  For example, Triton Boats hosted a fishing contest and invited all bass boat owners to attend free of charge.  </a:t>
            </a:r>
          </a:p>
          <a:p>
            <a:pPr eaLnBrk="1" hangingPunct="1">
              <a:buFontTx/>
              <a:buChar char="•"/>
            </a:pPr>
            <a:r>
              <a:rPr lang="en-US" dirty="0" smtClean="0"/>
              <a:t>It’s important that marketers recognize the value of customers – it is much more costly to replace a customer than it is take the actions necessary to retain them.  </a:t>
            </a:r>
          </a:p>
          <a:p>
            <a:pPr lvl="1" eaLnBrk="1" hangingPunct="1"/>
            <a:endParaRPr lang="en-US" dirty="0" smtClean="0"/>
          </a:p>
        </p:txBody>
      </p:sp>
      <p:sp>
        <p:nvSpPr>
          <p:cNvPr id="4" name="Slide Number Placeholder 3"/>
          <p:cNvSpPr>
            <a:spLocks noGrp="1"/>
          </p:cNvSpPr>
          <p:nvPr>
            <p:ph type="sldNum" sz="quarter" idx="10"/>
          </p:nvPr>
        </p:nvSpPr>
        <p:spPr/>
        <p:txBody>
          <a:bodyPr/>
          <a:lstStyle/>
          <a:p>
            <a:fld id="{B892EDCF-0887-4D81-B98E-0791B0CDFFD8}" type="slidenum">
              <a:rPr lang="en-US" smtClean="0"/>
              <a:t>12</a:t>
            </a:fld>
            <a:endParaRPr lang="en-US" dirty="0"/>
          </a:p>
        </p:txBody>
      </p:sp>
    </p:spTree>
    <p:extLst>
      <p:ext uri="{BB962C8B-B14F-4D97-AF65-F5344CB8AC3E}">
        <p14:creationId xmlns:p14="http://schemas.microsoft.com/office/powerpoint/2010/main" val="416594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F744C1-68F1-4D89-835C-28253B068779}"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1F7688-3A7B-418E-9E39-5D60C3D607F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744C1-68F1-4D89-835C-28253B068779}"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1F7688-3A7B-418E-9E39-5D60C3D607F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744C1-68F1-4D89-835C-28253B068779}"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1F7688-3A7B-418E-9E39-5D60C3D607F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90600" y="1828800"/>
            <a:ext cx="3810000" cy="4114800"/>
          </a:xfrm>
        </p:spPr>
        <p:txBody>
          <a:bodyPr/>
          <a:lstStyle/>
          <a:p>
            <a:endParaRPr lang="en-US" dirty="0"/>
          </a:p>
        </p:txBody>
      </p:sp>
      <p:sp>
        <p:nvSpPr>
          <p:cNvPr id="4" name="Text Placeholder 3"/>
          <p:cNvSpPr>
            <a:spLocks noGrp="1"/>
          </p:cNvSpPr>
          <p:nvPr>
            <p:ph type="body" sz="half" idx="2"/>
          </p:nvPr>
        </p:nvSpPr>
        <p:spPr>
          <a:xfrm>
            <a:off x="4953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90600" y="6096000"/>
            <a:ext cx="1905000" cy="45720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429000" y="6096000"/>
            <a:ext cx="2895600" cy="45720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858000" y="6096000"/>
            <a:ext cx="1905000" cy="457200"/>
          </a:xfrm>
        </p:spPr>
        <p:txBody>
          <a:bodyPr/>
          <a:lstStyle>
            <a:lvl1pPr>
              <a:defRPr/>
            </a:lvl1pPr>
          </a:lstStyle>
          <a:p>
            <a:fld id="{55CF06B6-D79B-418E-A52B-E2FA42752806}" type="slidenum">
              <a:rPr lang="en-US" altLang="en-US"/>
              <a:pPr/>
              <a:t>‹#›</a:t>
            </a:fld>
            <a:endParaRPr lang="en-US" altLang="en-US" dirty="0"/>
          </a:p>
        </p:txBody>
      </p:sp>
    </p:spTree>
    <p:extLst>
      <p:ext uri="{BB962C8B-B14F-4D97-AF65-F5344CB8AC3E}">
        <p14:creationId xmlns:p14="http://schemas.microsoft.com/office/powerpoint/2010/main" val="191155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185733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3058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84237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85964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84932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7753253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0561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744C1-68F1-4D89-835C-28253B068779}"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1F7688-3A7B-418E-9E39-5D60C3D607F0}"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98653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743139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0949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71018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71095D-7184-4677-BFF8-AF6BD3526A8D}" type="datetimeFigureOut">
              <a:rPr lang="en-US" smtClean="0">
                <a:solidFill>
                  <a:srgbClr val="CAF278"/>
                </a:solidFill>
              </a:rPr>
              <a:pPr/>
              <a:t>5/26/2015</a:t>
            </a:fld>
            <a:endParaRPr lang="en-US" dirty="0">
              <a:solidFill>
                <a:srgbClr val="CAF278"/>
              </a:solidFill>
            </a:endParaRPr>
          </a:p>
        </p:txBody>
      </p:sp>
      <p:sp>
        <p:nvSpPr>
          <p:cNvPr id="5" name="Footer Placeholder 4"/>
          <p:cNvSpPr>
            <a:spLocks noGrp="1"/>
          </p:cNvSpPr>
          <p:nvPr>
            <p:ph type="ftr" sz="quarter" idx="11"/>
          </p:nvPr>
        </p:nvSpPr>
        <p:spPr/>
        <p:txBody>
          <a:bodyPr/>
          <a:lstStyle/>
          <a:p>
            <a:endParaRPr lang="en-US" dirty="0">
              <a:solidFill>
                <a:srgbClr val="CAF278"/>
              </a:solidFill>
            </a:endParaRPr>
          </a:p>
        </p:txBody>
      </p:sp>
      <p:sp>
        <p:nvSpPr>
          <p:cNvPr id="6" name="Slide Number Placeholder 5"/>
          <p:cNvSpPr>
            <a:spLocks noGrp="1"/>
          </p:cNvSpPr>
          <p:nvPr>
            <p:ph type="sldNum" sz="quarter" idx="12"/>
          </p:nvPr>
        </p:nvSpPr>
        <p:spPr/>
        <p:txBody>
          <a:bodyPr/>
          <a:lstStyle/>
          <a:p>
            <a:fld id="{28D57319-A800-4325-8D04-0732FEB660C9}" type="slidenum">
              <a:rPr lang="en-US" smtClean="0"/>
              <a:pPr/>
              <a:t>‹#›</a:t>
            </a:fld>
            <a:endParaRPr lang="en-US" dirty="0"/>
          </a:p>
        </p:txBody>
      </p:sp>
    </p:spTree>
    <p:extLst>
      <p:ext uri="{BB962C8B-B14F-4D97-AF65-F5344CB8AC3E}">
        <p14:creationId xmlns:p14="http://schemas.microsoft.com/office/powerpoint/2010/main" val="1657574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1095D-7184-4677-BFF8-AF6BD3526A8D}" type="datetimeFigureOut">
              <a:rPr lang="en-US" smtClean="0">
                <a:solidFill>
                  <a:srgbClr val="CAF278"/>
                </a:solidFill>
              </a:rPr>
              <a:pPr/>
              <a:t>5/26/2015</a:t>
            </a:fld>
            <a:endParaRPr lang="en-US" dirty="0">
              <a:solidFill>
                <a:srgbClr val="CAF278"/>
              </a:solidFill>
            </a:endParaRPr>
          </a:p>
        </p:txBody>
      </p:sp>
      <p:sp>
        <p:nvSpPr>
          <p:cNvPr id="5" name="Footer Placeholder 4"/>
          <p:cNvSpPr>
            <a:spLocks noGrp="1"/>
          </p:cNvSpPr>
          <p:nvPr>
            <p:ph type="ftr" sz="quarter" idx="11"/>
          </p:nvPr>
        </p:nvSpPr>
        <p:spPr/>
        <p:txBody>
          <a:bodyPr/>
          <a:lstStyle/>
          <a:p>
            <a:endParaRPr lang="en-US" dirty="0">
              <a:solidFill>
                <a:srgbClr val="CAF278"/>
              </a:solidFill>
            </a:endParaRPr>
          </a:p>
        </p:txBody>
      </p:sp>
      <p:sp>
        <p:nvSpPr>
          <p:cNvPr id="6" name="Slide Number Placeholder 5"/>
          <p:cNvSpPr>
            <a:spLocks noGrp="1"/>
          </p:cNvSpPr>
          <p:nvPr>
            <p:ph type="sldNum" sz="quarter" idx="12"/>
          </p:nvPr>
        </p:nvSpPr>
        <p:spPr/>
        <p:txBody>
          <a:bodyPr/>
          <a:lstStyle/>
          <a:p>
            <a:fld id="{28D57319-A800-4325-8D04-0732FEB660C9}" type="slidenum">
              <a:rPr lang="en-US" smtClean="0"/>
              <a:pPr/>
              <a:t>‹#›</a:t>
            </a:fld>
            <a:endParaRPr lang="en-US" dirty="0"/>
          </a:p>
        </p:txBody>
      </p:sp>
    </p:spTree>
    <p:extLst>
      <p:ext uri="{BB962C8B-B14F-4D97-AF65-F5344CB8AC3E}">
        <p14:creationId xmlns:p14="http://schemas.microsoft.com/office/powerpoint/2010/main" val="2611486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1095D-7184-4677-BFF8-AF6BD3526A8D}" type="datetimeFigureOut">
              <a:rPr lang="en-US" smtClean="0">
                <a:solidFill>
                  <a:srgbClr val="CAF278"/>
                </a:solidFill>
              </a:rPr>
              <a:pPr/>
              <a:t>5/26/2015</a:t>
            </a:fld>
            <a:endParaRPr lang="en-US" dirty="0">
              <a:solidFill>
                <a:srgbClr val="CAF278"/>
              </a:solidFill>
            </a:endParaRPr>
          </a:p>
        </p:txBody>
      </p:sp>
      <p:sp>
        <p:nvSpPr>
          <p:cNvPr id="5" name="Footer Placeholder 4"/>
          <p:cNvSpPr>
            <a:spLocks noGrp="1"/>
          </p:cNvSpPr>
          <p:nvPr>
            <p:ph type="ftr" sz="quarter" idx="11"/>
          </p:nvPr>
        </p:nvSpPr>
        <p:spPr/>
        <p:txBody>
          <a:bodyPr/>
          <a:lstStyle/>
          <a:p>
            <a:endParaRPr lang="en-US" dirty="0">
              <a:solidFill>
                <a:srgbClr val="CAF278"/>
              </a:solidFill>
            </a:endParaRPr>
          </a:p>
        </p:txBody>
      </p:sp>
      <p:sp>
        <p:nvSpPr>
          <p:cNvPr id="6" name="Slide Number Placeholder 5"/>
          <p:cNvSpPr>
            <a:spLocks noGrp="1"/>
          </p:cNvSpPr>
          <p:nvPr>
            <p:ph type="sldNum" sz="quarter" idx="12"/>
          </p:nvPr>
        </p:nvSpPr>
        <p:spPr/>
        <p:txBody>
          <a:bodyPr/>
          <a:lstStyle/>
          <a:p>
            <a:fld id="{28D57319-A800-4325-8D04-0732FEB660C9}" type="slidenum">
              <a:rPr lang="en-US" smtClean="0"/>
              <a:pPr/>
              <a:t>‹#›</a:t>
            </a:fld>
            <a:endParaRPr lang="en-US" dirty="0"/>
          </a:p>
        </p:txBody>
      </p:sp>
    </p:spTree>
    <p:extLst>
      <p:ext uri="{BB962C8B-B14F-4D97-AF65-F5344CB8AC3E}">
        <p14:creationId xmlns:p14="http://schemas.microsoft.com/office/powerpoint/2010/main" val="659225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71095D-7184-4677-BFF8-AF6BD3526A8D}" type="datetimeFigureOut">
              <a:rPr lang="en-US" smtClean="0">
                <a:solidFill>
                  <a:srgbClr val="CAF278"/>
                </a:solidFill>
              </a:rPr>
              <a:pPr/>
              <a:t>5/26/2015</a:t>
            </a:fld>
            <a:endParaRPr lang="en-US" dirty="0">
              <a:solidFill>
                <a:srgbClr val="CAF278"/>
              </a:solidFill>
            </a:endParaRPr>
          </a:p>
        </p:txBody>
      </p:sp>
      <p:sp>
        <p:nvSpPr>
          <p:cNvPr id="6" name="Footer Placeholder 5"/>
          <p:cNvSpPr>
            <a:spLocks noGrp="1"/>
          </p:cNvSpPr>
          <p:nvPr>
            <p:ph type="ftr" sz="quarter" idx="11"/>
          </p:nvPr>
        </p:nvSpPr>
        <p:spPr/>
        <p:txBody>
          <a:bodyPr/>
          <a:lstStyle/>
          <a:p>
            <a:endParaRPr lang="en-US" dirty="0">
              <a:solidFill>
                <a:srgbClr val="CAF278"/>
              </a:solidFill>
            </a:endParaRPr>
          </a:p>
        </p:txBody>
      </p:sp>
      <p:sp>
        <p:nvSpPr>
          <p:cNvPr id="7" name="Slide Number Placeholder 6"/>
          <p:cNvSpPr>
            <a:spLocks noGrp="1"/>
          </p:cNvSpPr>
          <p:nvPr>
            <p:ph type="sldNum" sz="quarter" idx="12"/>
          </p:nvPr>
        </p:nvSpPr>
        <p:spPr/>
        <p:txBody>
          <a:bodyPr/>
          <a:lstStyle/>
          <a:p>
            <a:fld id="{28D57319-A800-4325-8D04-0732FEB660C9}" type="slidenum">
              <a:rPr lang="en-US" smtClean="0"/>
              <a:pPr/>
              <a:t>‹#›</a:t>
            </a:fld>
            <a:endParaRPr lang="en-US" dirty="0"/>
          </a:p>
        </p:txBody>
      </p:sp>
    </p:spTree>
    <p:extLst>
      <p:ext uri="{BB962C8B-B14F-4D97-AF65-F5344CB8AC3E}">
        <p14:creationId xmlns:p14="http://schemas.microsoft.com/office/powerpoint/2010/main" val="3907534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71095D-7184-4677-BFF8-AF6BD3526A8D}" type="datetimeFigureOut">
              <a:rPr lang="en-US" smtClean="0">
                <a:solidFill>
                  <a:srgbClr val="CAF278"/>
                </a:solidFill>
              </a:rPr>
              <a:pPr/>
              <a:t>5/26/2015</a:t>
            </a:fld>
            <a:endParaRPr lang="en-US" dirty="0">
              <a:solidFill>
                <a:srgbClr val="CAF278"/>
              </a:solidFill>
            </a:endParaRPr>
          </a:p>
        </p:txBody>
      </p:sp>
      <p:sp>
        <p:nvSpPr>
          <p:cNvPr id="8" name="Footer Placeholder 7"/>
          <p:cNvSpPr>
            <a:spLocks noGrp="1"/>
          </p:cNvSpPr>
          <p:nvPr>
            <p:ph type="ftr" sz="quarter" idx="11"/>
          </p:nvPr>
        </p:nvSpPr>
        <p:spPr/>
        <p:txBody>
          <a:bodyPr/>
          <a:lstStyle/>
          <a:p>
            <a:endParaRPr lang="en-US" dirty="0">
              <a:solidFill>
                <a:srgbClr val="CAF278"/>
              </a:solidFill>
            </a:endParaRPr>
          </a:p>
        </p:txBody>
      </p:sp>
      <p:sp>
        <p:nvSpPr>
          <p:cNvPr id="9" name="Slide Number Placeholder 8"/>
          <p:cNvSpPr>
            <a:spLocks noGrp="1"/>
          </p:cNvSpPr>
          <p:nvPr>
            <p:ph type="sldNum" sz="quarter" idx="12"/>
          </p:nvPr>
        </p:nvSpPr>
        <p:spPr/>
        <p:txBody>
          <a:bodyPr/>
          <a:lstStyle/>
          <a:p>
            <a:fld id="{28D57319-A800-4325-8D04-0732FEB660C9}" type="slidenum">
              <a:rPr lang="en-US" smtClean="0"/>
              <a:pPr/>
              <a:t>‹#›</a:t>
            </a:fld>
            <a:endParaRPr lang="en-US" dirty="0"/>
          </a:p>
        </p:txBody>
      </p:sp>
    </p:spTree>
    <p:extLst>
      <p:ext uri="{BB962C8B-B14F-4D97-AF65-F5344CB8AC3E}">
        <p14:creationId xmlns:p14="http://schemas.microsoft.com/office/powerpoint/2010/main" val="1858545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71095D-7184-4677-BFF8-AF6BD3526A8D}" type="datetimeFigureOut">
              <a:rPr lang="en-US" smtClean="0">
                <a:solidFill>
                  <a:srgbClr val="CAF278"/>
                </a:solidFill>
              </a:rPr>
              <a:pPr/>
              <a:t>5/26/2015</a:t>
            </a:fld>
            <a:endParaRPr lang="en-US" dirty="0">
              <a:solidFill>
                <a:srgbClr val="CAF278"/>
              </a:solidFill>
            </a:endParaRPr>
          </a:p>
        </p:txBody>
      </p:sp>
      <p:sp>
        <p:nvSpPr>
          <p:cNvPr id="4" name="Footer Placeholder 3"/>
          <p:cNvSpPr>
            <a:spLocks noGrp="1"/>
          </p:cNvSpPr>
          <p:nvPr>
            <p:ph type="ftr" sz="quarter" idx="11"/>
          </p:nvPr>
        </p:nvSpPr>
        <p:spPr/>
        <p:txBody>
          <a:bodyPr/>
          <a:lstStyle/>
          <a:p>
            <a:endParaRPr lang="en-US" dirty="0">
              <a:solidFill>
                <a:srgbClr val="CAF278"/>
              </a:solidFill>
            </a:endParaRPr>
          </a:p>
        </p:txBody>
      </p:sp>
      <p:sp>
        <p:nvSpPr>
          <p:cNvPr id="5" name="Slide Number Placeholder 4"/>
          <p:cNvSpPr>
            <a:spLocks noGrp="1"/>
          </p:cNvSpPr>
          <p:nvPr>
            <p:ph type="sldNum" sz="quarter" idx="12"/>
          </p:nvPr>
        </p:nvSpPr>
        <p:spPr/>
        <p:txBody>
          <a:bodyPr/>
          <a:lstStyle/>
          <a:p>
            <a:fld id="{28D57319-A800-4325-8D04-0732FEB660C9}" type="slidenum">
              <a:rPr lang="en-US" smtClean="0"/>
              <a:pPr/>
              <a:t>‹#›</a:t>
            </a:fld>
            <a:endParaRPr lang="en-US" dirty="0"/>
          </a:p>
        </p:txBody>
      </p:sp>
    </p:spTree>
    <p:extLst>
      <p:ext uri="{BB962C8B-B14F-4D97-AF65-F5344CB8AC3E}">
        <p14:creationId xmlns:p14="http://schemas.microsoft.com/office/powerpoint/2010/main" val="113510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744C1-68F1-4D89-835C-28253B068779}"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1F7688-3A7B-418E-9E39-5D60C3D607F0}"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1095D-7184-4677-BFF8-AF6BD3526A8D}" type="datetimeFigureOut">
              <a:rPr lang="en-US" smtClean="0">
                <a:solidFill>
                  <a:srgbClr val="CAF278"/>
                </a:solidFill>
              </a:rPr>
              <a:pPr/>
              <a:t>5/26/2015</a:t>
            </a:fld>
            <a:endParaRPr lang="en-US" dirty="0">
              <a:solidFill>
                <a:srgbClr val="CAF278"/>
              </a:solidFill>
            </a:endParaRPr>
          </a:p>
        </p:txBody>
      </p:sp>
      <p:sp>
        <p:nvSpPr>
          <p:cNvPr id="3" name="Footer Placeholder 2"/>
          <p:cNvSpPr>
            <a:spLocks noGrp="1"/>
          </p:cNvSpPr>
          <p:nvPr>
            <p:ph type="ftr" sz="quarter" idx="11"/>
          </p:nvPr>
        </p:nvSpPr>
        <p:spPr/>
        <p:txBody>
          <a:bodyPr/>
          <a:lstStyle/>
          <a:p>
            <a:endParaRPr lang="en-US" dirty="0">
              <a:solidFill>
                <a:srgbClr val="CAF278"/>
              </a:solidFill>
            </a:endParaRPr>
          </a:p>
        </p:txBody>
      </p:sp>
      <p:sp>
        <p:nvSpPr>
          <p:cNvPr id="4" name="Slide Number Placeholder 3"/>
          <p:cNvSpPr>
            <a:spLocks noGrp="1"/>
          </p:cNvSpPr>
          <p:nvPr>
            <p:ph type="sldNum" sz="quarter" idx="12"/>
          </p:nvPr>
        </p:nvSpPr>
        <p:spPr/>
        <p:txBody>
          <a:bodyPr/>
          <a:lstStyle/>
          <a:p>
            <a:fld id="{28D57319-A800-4325-8D04-0732FEB660C9}" type="slidenum">
              <a:rPr lang="en-US" smtClean="0"/>
              <a:pPr/>
              <a:t>‹#›</a:t>
            </a:fld>
            <a:endParaRPr lang="en-US" dirty="0"/>
          </a:p>
        </p:txBody>
      </p:sp>
    </p:spTree>
    <p:extLst>
      <p:ext uri="{BB962C8B-B14F-4D97-AF65-F5344CB8AC3E}">
        <p14:creationId xmlns:p14="http://schemas.microsoft.com/office/powerpoint/2010/main" val="235624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1095D-7184-4677-BFF8-AF6BD3526A8D}" type="datetimeFigureOut">
              <a:rPr lang="en-US" smtClean="0">
                <a:solidFill>
                  <a:srgbClr val="CAF278"/>
                </a:solidFill>
              </a:rPr>
              <a:pPr/>
              <a:t>5/26/2015</a:t>
            </a:fld>
            <a:endParaRPr lang="en-US" dirty="0">
              <a:solidFill>
                <a:srgbClr val="CAF278"/>
              </a:solidFill>
            </a:endParaRPr>
          </a:p>
        </p:txBody>
      </p:sp>
      <p:sp>
        <p:nvSpPr>
          <p:cNvPr id="6" name="Footer Placeholder 5"/>
          <p:cNvSpPr>
            <a:spLocks noGrp="1"/>
          </p:cNvSpPr>
          <p:nvPr>
            <p:ph type="ftr" sz="quarter" idx="11"/>
          </p:nvPr>
        </p:nvSpPr>
        <p:spPr/>
        <p:txBody>
          <a:bodyPr/>
          <a:lstStyle/>
          <a:p>
            <a:endParaRPr lang="en-US" dirty="0">
              <a:solidFill>
                <a:srgbClr val="CAF278"/>
              </a:solidFill>
            </a:endParaRPr>
          </a:p>
        </p:txBody>
      </p:sp>
      <p:sp>
        <p:nvSpPr>
          <p:cNvPr id="7" name="Slide Number Placeholder 6"/>
          <p:cNvSpPr>
            <a:spLocks noGrp="1"/>
          </p:cNvSpPr>
          <p:nvPr>
            <p:ph type="sldNum" sz="quarter" idx="12"/>
          </p:nvPr>
        </p:nvSpPr>
        <p:spPr/>
        <p:txBody>
          <a:bodyPr/>
          <a:lstStyle/>
          <a:p>
            <a:fld id="{28D57319-A800-4325-8D04-0732FEB660C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81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571095D-7184-4677-BFF8-AF6BD3526A8D}" type="datetimeFigureOut">
              <a:rPr lang="en-US" smtClean="0">
                <a:solidFill>
                  <a:srgbClr val="CAF278"/>
                </a:solidFill>
              </a:rPr>
              <a:pPr/>
              <a:t>5/26/2015</a:t>
            </a:fld>
            <a:endParaRPr lang="en-US" dirty="0">
              <a:solidFill>
                <a:srgbClr val="CAF278"/>
              </a:solidFill>
            </a:endParaRPr>
          </a:p>
        </p:txBody>
      </p:sp>
      <p:sp>
        <p:nvSpPr>
          <p:cNvPr id="9" name="Slide Number Placeholder 8"/>
          <p:cNvSpPr>
            <a:spLocks noGrp="1"/>
          </p:cNvSpPr>
          <p:nvPr>
            <p:ph type="sldNum" sz="quarter" idx="11"/>
          </p:nvPr>
        </p:nvSpPr>
        <p:spPr/>
        <p:txBody>
          <a:bodyPr/>
          <a:lstStyle/>
          <a:p>
            <a:fld id="{28D57319-A800-4325-8D04-0732FEB660C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CAF278"/>
              </a:solidFill>
            </a:endParaRPr>
          </a:p>
        </p:txBody>
      </p:sp>
    </p:spTree>
    <p:extLst>
      <p:ext uri="{BB962C8B-B14F-4D97-AF65-F5344CB8AC3E}">
        <p14:creationId xmlns:p14="http://schemas.microsoft.com/office/powerpoint/2010/main" val="159249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1095D-7184-4677-BFF8-AF6BD3526A8D}" type="datetimeFigureOut">
              <a:rPr lang="en-US" smtClean="0">
                <a:solidFill>
                  <a:srgbClr val="CAF278"/>
                </a:solidFill>
              </a:rPr>
              <a:pPr/>
              <a:t>5/26/2015</a:t>
            </a:fld>
            <a:endParaRPr lang="en-US" dirty="0">
              <a:solidFill>
                <a:srgbClr val="CAF278"/>
              </a:solidFill>
            </a:endParaRPr>
          </a:p>
        </p:txBody>
      </p:sp>
      <p:sp>
        <p:nvSpPr>
          <p:cNvPr id="5" name="Footer Placeholder 4"/>
          <p:cNvSpPr>
            <a:spLocks noGrp="1"/>
          </p:cNvSpPr>
          <p:nvPr>
            <p:ph type="ftr" sz="quarter" idx="11"/>
          </p:nvPr>
        </p:nvSpPr>
        <p:spPr/>
        <p:txBody>
          <a:bodyPr/>
          <a:lstStyle/>
          <a:p>
            <a:endParaRPr lang="en-US" dirty="0">
              <a:solidFill>
                <a:srgbClr val="CAF278"/>
              </a:solidFill>
            </a:endParaRPr>
          </a:p>
        </p:txBody>
      </p:sp>
      <p:sp>
        <p:nvSpPr>
          <p:cNvPr id="6" name="Slide Number Placeholder 5"/>
          <p:cNvSpPr>
            <a:spLocks noGrp="1"/>
          </p:cNvSpPr>
          <p:nvPr>
            <p:ph type="sldNum" sz="quarter" idx="12"/>
          </p:nvPr>
        </p:nvSpPr>
        <p:spPr/>
        <p:txBody>
          <a:bodyPr/>
          <a:lstStyle/>
          <a:p>
            <a:fld id="{28D57319-A800-4325-8D04-0732FEB660C9}" type="slidenum">
              <a:rPr lang="en-US" smtClean="0"/>
              <a:pPr/>
              <a:t>‹#›</a:t>
            </a:fld>
            <a:endParaRPr lang="en-US" dirty="0"/>
          </a:p>
        </p:txBody>
      </p:sp>
    </p:spTree>
    <p:extLst>
      <p:ext uri="{BB962C8B-B14F-4D97-AF65-F5344CB8AC3E}">
        <p14:creationId xmlns:p14="http://schemas.microsoft.com/office/powerpoint/2010/main" val="1492584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1095D-7184-4677-BFF8-AF6BD3526A8D}" type="datetimeFigureOut">
              <a:rPr lang="en-US" smtClean="0">
                <a:solidFill>
                  <a:srgbClr val="CAF278"/>
                </a:solidFill>
              </a:rPr>
              <a:pPr/>
              <a:t>5/26/2015</a:t>
            </a:fld>
            <a:endParaRPr lang="en-US" dirty="0">
              <a:solidFill>
                <a:srgbClr val="CAF278"/>
              </a:solidFill>
            </a:endParaRPr>
          </a:p>
        </p:txBody>
      </p:sp>
      <p:sp>
        <p:nvSpPr>
          <p:cNvPr id="5" name="Footer Placeholder 4"/>
          <p:cNvSpPr>
            <a:spLocks noGrp="1"/>
          </p:cNvSpPr>
          <p:nvPr>
            <p:ph type="ftr" sz="quarter" idx="11"/>
          </p:nvPr>
        </p:nvSpPr>
        <p:spPr/>
        <p:txBody>
          <a:bodyPr/>
          <a:lstStyle/>
          <a:p>
            <a:endParaRPr lang="en-US" dirty="0">
              <a:solidFill>
                <a:srgbClr val="CAF278"/>
              </a:solidFill>
            </a:endParaRPr>
          </a:p>
        </p:txBody>
      </p:sp>
      <p:sp>
        <p:nvSpPr>
          <p:cNvPr id="6" name="Slide Number Placeholder 5"/>
          <p:cNvSpPr>
            <a:spLocks noGrp="1"/>
          </p:cNvSpPr>
          <p:nvPr>
            <p:ph type="sldNum" sz="quarter" idx="12"/>
          </p:nvPr>
        </p:nvSpPr>
        <p:spPr/>
        <p:txBody>
          <a:bodyPr/>
          <a:lstStyle/>
          <a:p>
            <a:fld id="{28D57319-A800-4325-8D04-0732FEB660C9}" type="slidenum">
              <a:rPr lang="en-US" smtClean="0"/>
              <a:pPr/>
              <a:t>‹#›</a:t>
            </a:fld>
            <a:endParaRPr lang="en-US" dirty="0"/>
          </a:p>
        </p:txBody>
      </p:sp>
    </p:spTree>
    <p:extLst>
      <p:ext uri="{BB962C8B-B14F-4D97-AF65-F5344CB8AC3E}">
        <p14:creationId xmlns:p14="http://schemas.microsoft.com/office/powerpoint/2010/main" val="101783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F744C1-68F1-4D89-835C-28253B068779}" type="datetimeFigureOut">
              <a:rPr lang="en-US" smtClean="0"/>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1F7688-3A7B-418E-9E39-5D60C3D607F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744C1-68F1-4D89-835C-28253B068779}" type="datetimeFigureOut">
              <a:rPr lang="en-US" smtClean="0"/>
              <a:t>5/26/2015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1F7688-3A7B-418E-9E39-5D60C3D607F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744C1-68F1-4D89-835C-28253B068779}" type="datetimeFigureOut">
              <a:rPr lang="en-US" smtClean="0"/>
              <a:t>5/26/2015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1F7688-3A7B-418E-9E39-5D60C3D607F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744C1-68F1-4D89-835C-28253B068779}" type="datetimeFigureOut">
              <a:rPr lang="en-US" smtClean="0"/>
              <a:t>5/26/2015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1F7688-3A7B-418E-9E39-5D60C3D607F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744C1-68F1-4D89-835C-28253B068779}" type="datetimeFigureOut">
              <a:rPr lang="en-US" smtClean="0"/>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1F7688-3A7B-418E-9E39-5D60C3D607F0}"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5F744C1-68F1-4D89-835C-28253B068779}" type="datetimeFigureOut">
              <a:rPr lang="en-US" smtClean="0"/>
              <a:t>5/26/2015</a:t>
            </a:fld>
            <a:endParaRPr lang="en-US" dirty="0"/>
          </a:p>
        </p:txBody>
      </p:sp>
      <p:sp>
        <p:nvSpPr>
          <p:cNvPr id="9" name="Slide Number Placeholder 8"/>
          <p:cNvSpPr>
            <a:spLocks noGrp="1"/>
          </p:cNvSpPr>
          <p:nvPr>
            <p:ph type="sldNum" sz="quarter" idx="11"/>
          </p:nvPr>
        </p:nvSpPr>
        <p:spPr/>
        <p:txBody>
          <a:bodyPr/>
          <a:lstStyle/>
          <a:p>
            <a:fld id="{291F7688-3A7B-418E-9E39-5D60C3D607F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91F7688-3A7B-418E-9E39-5D60C3D607F0}"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5F744C1-68F1-4D89-835C-28253B068779}" type="datetimeFigureOut">
              <a:rPr lang="en-US" smtClean="0"/>
              <a:t>5/26/2015</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0"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6058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pitchFamily="-107" charset="0"/>
        </a:defRPr>
      </a:lvl1pPr>
      <a:lvl2pPr algn="ctr" rtl="0" eaLnBrk="0" fontAlgn="base" hangingPunct="0">
        <a:spcBef>
          <a:spcPct val="0"/>
        </a:spcBef>
        <a:spcAft>
          <a:spcPct val="0"/>
        </a:spcAft>
        <a:defRPr sz="5600">
          <a:solidFill>
            <a:schemeClr val="tx1"/>
          </a:solidFill>
          <a:latin typeface="Gill Sans" charset="0"/>
          <a:ea typeface="ヒラギノ角ゴ ProN W3" charset="-128"/>
          <a:cs typeface="ヒラギノ角ゴ ProN W3" charset="-128"/>
          <a:sym typeface="Gill Sans" pitchFamily="-107" charset="0"/>
        </a:defRPr>
      </a:lvl2pPr>
      <a:lvl3pPr algn="ctr" rtl="0" eaLnBrk="0" fontAlgn="base" hangingPunct="0">
        <a:spcBef>
          <a:spcPct val="0"/>
        </a:spcBef>
        <a:spcAft>
          <a:spcPct val="0"/>
        </a:spcAft>
        <a:defRPr sz="5600">
          <a:solidFill>
            <a:schemeClr val="tx1"/>
          </a:solidFill>
          <a:latin typeface="Gill Sans" charset="0"/>
          <a:ea typeface="ヒラギノ角ゴ ProN W3" charset="-128"/>
          <a:cs typeface="ヒラギノ角ゴ ProN W3" charset="-128"/>
          <a:sym typeface="Gill Sans" pitchFamily="-107" charset="0"/>
        </a:defRPr>
      </a:lvl3pPr>
      <a:lvl4pPr algn="ctr" rtl="0" eaLnBrk="0" fontAlgn="base" hangingPunct="0">
        <a:spcBef>
          <a:spcPct val="0"/>
        </a:spcBef>
        <a:spcAft>
          <a:spcPct val="0"/>
        </a:spcAft>
        <a:defRPr sz="5600">
          <a:solidFill>
            <a:schemeClr val="tx1"/>
          </a:solidFill>
          <a:latin typeface="Gill Sans" charset="0"/>
          <a:ea typeface="ヒラギノ角ゴ ProN W3" charset="-128"/>
          <a:cs typeface="ヒラギノ角ゴ ProN W3" charset="-128"/>
          <a:sym typeface="Gill Sans" pitchFamily="-107" charset="0"/>
        </a:defRPr>
      </a:lvl4pPr>
      <a:lvl5pPr algn="ctr" rtl="0" eaLnBrk="0" fontAlgn="base" hangingPunct="0">
        <a:spcBef>
          <a:spcPct val="0"/>
        </a:spcBef>
        <a:spcAft>
          <a:spcPct val="0"/>
        </a:spcAft>
        <a:defRPr sz="5600">
          <a:solidFill>
            <a:schemeClr val="tx1"/>
          </a:solidFill>
          <a:latin typeface="Gill Sans" charset="0"/>
          <a:ea typeface="ヒラギノ角ゴ ProN W3" charset="-128"/>
          <a:cs typeface="ヒラギノ角ゴ ProN W3" charset="-128"/>
          <a:sym typeface="Gill Sans" pitchFamily="-107" charset="0"/>
        </a:defRPr>
      </a:lvl5pPr>
      <a:lvl6pPr marL="457200" algn="ctr" rtl="0" fontAlgn="base">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9pPr>
    </p:titleStyle>
    <p:bodyStyle>
      <a:lvl1pPr marL="698500" indent="-444500" algn="l" rtl="0" eaLnBrk="0" fontAlgn="base" hangingPunct="0">
        <a:spcBef>
          <a:spcPts val="1600"/>
        </a:spcBef>
        <a:spcAft>
          <a:spcPct val="0"/>
        </a:spcAft>
        <a:buSzPct val="171000"/>
        <a:buFont typeface="Gill Sans" pitchFamily="-107" charset="0"/>
        <a:buChar char="•"/>
        <a:defRPr sz="2800">
          <a:solidFill>
            <a:schemeClr val="tx1"/>
          </a:solidFill>
          <a:latin typeface="+mn-lt"/>
          <a:ea typeface="+mn-ea"/>
          <a:cs typeface="+mn-cs"/>
          <a:sym typeface="Gill Sans" pitchFamily="-107" charset="0"/>
        </a:defRPr>
      </a:lvl1pPr>
      <a:lvl2pPr marL="1041400" indent="-444500" algn="l" rtl="0" eaLnBrk="0" fontAlgn="base" hangingPunct="0">
        <a:spcBef>
          <a:spcPts val="1600"/>
        </a:spcBef>
        <a:spcAft>
          <a:spcPct val="0"/>
        </a:spcAft>
        <a:buSzPct val="171000"/>
        <a:buFont typeface="Gill Sans" pitchFamily="-107" charset="0"/>
        <a:buChar char="•"/>
        <a:defRPr sz="2800">
          <a:solidFill>
            <a:schemeClr val="tx1"/>
          </a:solidFill>
          <a:latin typeface="+mn-lt"/>
          <a:ea typeface="+mn-ea"/>
          <a:cs typeface="+mn-cs"/>
          <a:sym typeface="Gill Sans" pitchFamily="-107" charset="0"/>
        </a:defRPr>
      </a:lvl2pPr>
      <a:lvl3pPr marL="1384300" indent="-444500" algn="l" rtl="0" eaLnBrk="0" fontAlgn="base" hangingPunct="0">
        <a:spcBef>
          <a:spcPts val="1600"/>
        </a:spcBef>
        <a:spcAft>
          <a:spcPct val="0"/>
        </a:spcAft>
        <a:buSzPct val="171000"/>
        <a:buFont typeface="Gill Sans" pitchFamily="-107" charset="0"/>
        <a:buChar char="•"/>
        <a:defRPr sz="2800">
          <a:solidFill>
            <a:schemeClr val="tx1"/>
          </a:solidFill>
          <a:latin typeface="+mn-lt"/>
          <a:ea typeface="+mn-ea"/>
          <a:cs typeface="+mn-cs"/>
          <a:sym typeface="Gill Sans" pitchFamily="-107" charset="0"/>
        </a:defRPr>
      </a:lvl3pPr>
      <a:lvl4pPr marL="1739900" indent="-444500" algn="l" rtl="0" eaLnBrk="0" fontAlgn="base" hangingPunct="0">
        <a:spcBef>
          <a:spcPts val="1600"/>
        </a:spcBef>
        <a:spcAft>
          <a:spcPct val="0"/>
        </a:spcAft>
        <a:buSzPct val="171000"/>
        <a:buFont typeface="Gill Sans" pitchFamily="-107" charset="0"/>
        <a:buChar char="•"/>
        <a:defRPr sz="2800">
          <a:solidFill>
            <a:schemeClr val="tx1"/>
          </a:solidFill>
          <a:latin typeface="+mn-lt"/>
          <a:ea typeface="+mn-ea"/>
          <a:cs typeface="+mn-cs"/>
          <a:sym typeface="Gill Sans" pitchFamily="-107" charset="0"/>
        </a:defRPr>
      </a:lvl4pPr>
      <a:lvl5pPr marL="2082800" indent="-444500" algn="l" rtl="0" eaLnBrk="0" fontAlgn="base" hangingPunct="0">
        <a:spcBef>
          <a:spcPts val="1600"/>
        </a:spcBef>
        <a:spcAft>
          <a:spcPct val="0"/>
        </a:spcAft>
        <a:buSzPct val="171000"/>
        <a:buFont typeface="Gill Sans" pitchFamily="-107" charset="0"/>
        <a:buChar char="•"/>
        <a:defRPr sz="2800">
          <a:solidFill>
            <a:schemeClr val="tx1"/>
          </a:solidFill>
          <a:latin typeface="+mn-lt"/>
          <a:ea typeface="+mn-ea"/>
          <a:cs typeface="+mn-cs"/>
          <a:sym typeface="Gill Sans" pitchFamily="-107"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8D57319-A800-4325-8D04-0732FEB660C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CAF278"/>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571095D-7184-4677-BFF8-AF6BD3526A8D}" type="datetimeFigureOut">
              <a:rPr lang="en-US" smtClean="0">
                <a:solidFill>
                  <a:srgbClr val="CAF278"/>
                </a:solidFill>
              </a:rPr>
              <a:pPr/>
              <a:t>5/26/2015</a:t>
            </a:fld>
            <a:endParaRPr lang="en-US" dirty="0">
              <a:solidFill>
                <a:srgbClr val="CAF278"/>
              </a:solidFill>
            </a:endParaRPr>
          </a:p>
        </p:txBody>
      </p:sp>
    </p:spTree>
    <p:extLst>
      <p:ext uri="{BB962C8B-B14F-4D97-AF65-F5344CB8AC3E}">
        <p14:creationId xmlns:p14="http://schemas.microsoft.com/office/powerpoint/2010/main" val="38901013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6.xml"/><Relationship Id="rId7"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6.emf"/><Relationship Id="rId5" Type="http://schemas.openxmlformats.org/officeDocument/2006/relationships/image" Target="../media/image28.jpeg"/><Relationship Id="rId10" Type="http://schemas.openxmlformats.org/officeDocument/2006/relationships/oleObject" Target="../embeddings/oleObject7.bin"/><Relationship Id="rId4" Type="http://schemas.openxmlformats.org/officeDocument/2006/relationships/image" Target="../media/image27.jpeg"/><Relationship Id="rId9" Type="http://schemas.openxmlformats.org/officeDocument/2006/relationships/image" Target="../media/image2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Introduction to Marketing Concepts</a:t>
            </a:r>
            <a:endParaRPr lang="en-US" dirty="0"/>
          </a:p>
        </p:txBody>
      </p:sp>
      <p:sp>
        <p:nvSpPr>
          <p:cNvPr id="3" name="Subtitle 2"/>
          <p:cNvSpPr>
            <a:spLocks noGrp="1"/>
          </p:cNvSpPr>
          <p:nvPr>
            <p:ph type="subTitle" idx="1"/>
          </p:nvPr>
        </p:nvSpPr>
        <p:spPr/>
        <p:txBody>
          <a:bodyPr/>
          <a:lstStyle/>
          <a:p>
            <a:r>
              <a:rPr lang="en-US" dirty="0" smtClean="0"/>
              <a:t>Create and Deliver </a:t>
            </a:r>
            <a:r>
              <a:rPr lang="en-US" dirty="0" smtClean="0"/>
              <a:t>Value</a:t>
            </a:r>
          </a:p>
          <a:p>
            <a:r>
              <a:rPr lang="en-US" dirty="0" smtClean="0"/>
              <a:t>5/26/15</a:t>
            </a:r>
            <a:endParaRPr lang="en-US" dirty="0"/>
          </a:p>
        </p:txBody>
      </p:sp>
    </p:spTree>
    <p:extLst>
      <p:ext uri="{BB962C8B-B14F-4D97-AF65-F5344CB8AC3E}">
        <p14:creationId xmlns:p14="http://schemas.microsoft.com/office/powerpoint/2010/main" val="3016778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1716254" y="3075056"/>
            <a:ext cx="4750018" cy="707886"/>
          </a:xfrm>
          <a:prstGeom prst="rect">
            <a:avLst/>
          </a:prstGeom>
          <a:noFill/>
        </p:spPr>
        <p:txBody>
          <a:bodyPr wrap="none" lIns="91440" tIns="45720" rIns="91440" bIns="45720">
            <a:spAutoFit/>
          </a:bodyPr>
          <a:lstStyle/>
          <a:p>
            <a:pPr algn="ctr"/>
            <a:r>
              <a:rPr lang="en-US" sz="4000" b="1" dirty="0" smtClean="0">
                <a:ln w="17780" cmpd="sng">
                  <a:solidFill>
                    <a:schemeClr val="tx1"/>
                  </a:solidFill>
                  <a:prstDash val="solid"/>
                  <a:miter lim="800000"/>
                </a:ln>
                <a:solidFill>
                  <a:srgbClr val="C9925B"/>
                </a:solidFill>
                <a:effectLst>
                  <a:outerShdw blurRad="50800" algn="tl" rotWithShape="0">
                    <a:srgbClr val="000000"/>
                  </a:outerShdw>
                  <a:reflection blurRad="6350" stA="50000" endA="300" endPos="50000" dist="29997" dir="5400000" sy="-100000" algn="bl" rotWithShape="0"/>
                </a:effectLst>
              </a:rPr>
              <a:t>WHAT IS MARKETED?</a:t>
            </a:r>
            <a:endParaRPr lang="en-US" sz="4000" b="1" dirty="0">
              <a:ln w="17780" cmpd="sng">
                <a:solidFill>
                  <a:schemeClr val="tx1"/>
                </a:solidFill>
                <a:prstDash val="solid"/>
                <a:miter lim="800000"/>
              </a:ln>
              <a:solidFill>
                <a:srgbClr val="C9925B"/>
              </a:solidFill>
              <a:effectLst>
                <a:outerShdw blurRad="50800" algn="tl" rotWithShape="0">
                  <a:srgbClr val="000000"/>
                </a:outerShdw>
                <a:reflection blurRad="6350" stA="50000" endA="300" endPos="50000" dist="29997" dir="5400000" sy="-100000" algn="bl" rotWithShape="0"/>
              </a:effectLst>
            </a:endParaRPr>
          </a:p>
        </p:txBody>
      </p:sp>
      <p:sp>
        <p:nvSpPr>
          <p:cNvPr id="2" name="TextBox 1"/>
          <p:cNvSpPr txBox="1"/>
          <p:nvPr/>
        </p:nvSpPr>
        <p:spPr>
          <a:xfrm>
            <a:off x="2286000" y="838200"/>
            <a:ext cx="2819400" cy="707886"/>
          </a:xfrm>
          <a:prstGeom prst="rect">
            <a:avLst/>
          </a:prstGeom>
          <a:noFill/>
        </p:spPr>
        <p:txBody>
          <a:bodyPr wrap="square" rtlCol="0">
            <a:spAutoFit/>
          </a:bodyPr>
          <a:lstStyle/>
          <a:p>
            <a:r>
              <a:rPr lang="en-US" sz="4000" dirty="0" smtClean="0">
                <a:solidFill>
                  <a:schemeClr val="bg2"/>
                </a:solidFill>
              </a:rPr>
              <a:t>GOODS</a:t>
            </a:r>
            <a:endParaRPr lang="en-US" sz="4000" dirty="0">
              <a:solidFill>
                <a:schemeClr val="bg2"/>
              </a:solidFill>
            </a:endParaRPr>
          </a:p>
        </p:txBody>
      </p:sp>
      <p:sp>
        <p:nvSpPr>
          <p:cNvPr id="6" name="TextBox 5"/>
          <p:cNvSpPr txBox="1"/>
          <p:nvPr/>
        </p:nvSpPr>
        <p:spPr>
          <a:xfrm>
            <a:off x="3957636" y="1553467"/>
            <a:ext cx="3200400" cy="923330"/>
          </a:xfrm>
          <a:prstGeom prst="rect">
            <a:avLst/>
          </a:prstGeom>
          <a:noFill/>
        </p:spPr>
        <p:txBody>
          <a:bodyPr wrap="square" rtlCol="0">
            <a:spAutoFit/>
          </a:bodyPr>
          <a:lstStyle/>
          <a:p>
            <a:r>
              <a:rPr lang="en-US" sz="5400" dirty="0" smtClean="0">
                <a:solidFill>
                  <a:schemeClr val="bg2">
                    <a:lumMod val="90000"/>
                  </a:schemeClr>
                </a:solidFill>
              </a:rPr>
              <a:t>SERVICES</a:t>
            </a:r>
            <a:endParaRPr lang="en-US" sz="5400" dirty="0">
              <a:solidFill>
                <a:schemeClr val="bg2">
                  <a:lumMod val="90000"/>
                </a:schemeClr>
              </a:solidFill>
            </a:endParaRPr>
          </a:p>
        </p:txBody>
      </p:sp>
      <p:sp>
        <p:nvSpPr>
          <p:cNvPr id="7" name="TextBox 6"/>
          <p:cNvSpPr txBox="1"/>
          <p:nvPr/>
        </p:nvSpPr>
        <p:spPr>
          <a:xfrm>
            <a:off x="6477000" y="2585591"/>
            <a:ext cx="2133600" cy="707886"/>
          </a:xfrm>
          <a:prstGeom prst="rect">
            <a:avLst/>
          </a:prstGeom>
          <a:noFill/>
        </p:spPr>
        <p:txBody>
          <a:bodyPr wrap="square" rtlCol="0">
            <a:spAutoFit/>
          </a:bodyPr>
          <a:lstStyle/>
          <a:p>
            <a:r>
              <a:rPr lang="en-US" sz="4000" dirty="0" smtClean="0">
                <a:solidFill>
                  <a:schemeClr val="bg2">
                    <a:lumMod val="75000"/>
                  </a:schemeClr>
                </a:solidFill>
              </a:rPr>
              <a:t>EVENTS</a:t>
            </a:r>
            <a:endParaRPr lang="en-US" sz="4000" dirty="0">
              <a:solidFill>
                <a:schemeClr val="bg2">
                  <a:lumMod val="75000"/>
                </a:schemeClr>
              </a:solidFill>
            </a:endParaRPr>
          </a:p>
        </p:txBody>
      </p:sp>
      <p:sp>
        <p:nvSpPr>
          <p:cNvPr id="8" name="TextBox 7"/>
          <p:cNvSpPr txBox="1"/>
          <p:nvPr/>
        </p:nvSpPr>
        <p:spPr>
          <a:xfrm>
            <a:off x="1866900" y="2471945"/>
            <a:ext cx="3505200" cy="646331"/>
          </a:xfrm>
          <a:prstGeom prst="rect">
            <a:avLst/>
          </a:prstGeom>
          <a:noFill/>
        </p:spPr>
        <p:txBody>
          <a:bodyPr wrap="square" rtlCol="0">
            <a:spAutoFit/>
          </a:bodyPr>
          <a:lstStyle/>
          <a:p>
            <a:r>
              <a:rPr lang="en-US" sz="3600" dirty="0" smtClean="0">
                <a:solidFill>
                  <a:schemeClr val="bg2">
                    <a:lumMod val="90000"/>
                  </a:schemeClr>
                </a:solidFill>
              </a:rPr>
              <a:t>EXPERIENCES</a:t>
            </a:r>
            <a:endParaRPr lang="en-US" sz="3600" dirty="0">
              <a:solidFill>
                <a:schemeClr val="bg2">
                  <a:lumMod val="90000"/>
                </a:schemeClr>
              </a:solidFill>
            </a:endParaRPr>
          </a:p>
        </p:txBody>
      </p:sp>
      <p:sp>
        <p:nvSpPr>
          <p:cNvPr id="9" name="TextBox 8"/>
          <p:cNvSpPr txBox="1"/>
          <p:nvPr/>
        </p:nvSpPr>
        <p:spPr>
          <a:xfrm>
            <a:off x="4000500" y="3293477"/>
            <a:ext cx="3657600" cy="830997"/>
          </a:xfrm>
          <a:prstGeom prst="rect">
            <a:avLst/>
          </a:prstGeom>
          <a:noFill/>
        </p:spPr>
        <p:txBody>
          <a:bodyPr wrap="square" rtlCol="0">
            <a:spAutoFit/>
          </a:bodyPr>
          <a:lstStyle/>
          <a:p>
            <a:r>
              <a:rPr lang="en-US" sz="4800" dirty="0" smtClean="0">
                <a:solidFill>
                  <a:schemeClr val="bg2">
                    <a:lumMod val="50000"/>
                  </a:schemeClr>
                </a:solidFill>
              </a:rPr>
              <a:t>PERSONS</a:t>
            </a:r>
            <a:endParaRPr lang="en-US" sz="4800" dirty="0">
              <a:solidFill>
                <a:schemeClr val="bg2">
                  <a:lumMod val="50000"/>
                </a:schemeClr>
              </a:solidFill>
            </a:endParaRPr>
          </a:p>
        </p:txBody>
      </p:sp>
      <p:sp>
        <p:nvSpPr>
          <p:cNvPr id="10" name="TextBox 9"/>
          <p:cNvSpPr txBox="1"/>
          <p:nvPr/>
        </p:nvSpPr>
        <p:spPr>
          <a:xfrm>
            <a:off x="7086600" y="1007477"/>
            <a:ext cx="1600200" cy="461665"/>
          </a:xfrm>
          <a:prstGeom prst="rect">
            <a:avLst/>
          </a:prstGeom>
          <a:noFill/>
        </p:spPr>
        <p:txBody>
          <a:bodyPr wrap="square" rtlCol="0">
            <a:spAutoFit/>
          </a:bodyPr>
          <a:lstStyle/>
          <a:p>
            <a:r>
              <a:rPr lang="en-US" sz="2400" dirty="0" smtClean="0">
                <a:solidFill>
                  <a:schemeClr val="bg2">
                    <a:lumMod val="90000"/>
                  </a:schemeClr>
                </a:solidFill>
              </a:rPr>
              <a:t>PLACES</a:t>
            </a:r>
            <a:endParaRPr lang="en-US" sz="2400" dirty="0">
              <a:solidFill>
                <a:schemeClr val="bg2">
                  <a:lumMod val="90000"/>
                </a:schemeClr>
              </a:solidFill>
            </a:endParaRPr>
          </a:p>
        </p:txBody>
      </p:sp>
      <p:sp>
        <p:nvSpPr>
          <p:cNvPr id="11" name="TextBox 10"/>
          <p:cNvSpPr txBox="1"/>
          <p:nvPr/>
        </p:nvSpPr>
        <p:spPr>
          <a:xfrm>
            <a:off x="2019300" y="4214336"/>
            <a:ext cx="2781300" cy="646331"/>
          </a:xfrm>
          <a:prstGeom prst="rect">
            <a:avLst/>
          </a:prstGeom>
          <a:noFill/>
        </p:spPr>
        <p:txBody>
          <a:bodyPr wrap="square" rtlCol="0">
            <a:spAutoFit/>
          </a:bodyPr>
          <a:lstStyle/>
          <a:p>
            <a:r>
              <a:rPr lang="en-US" sz="3600" dirty="0" smtClean="0">
                <a:solidFill>
                  <a:schemeClr val="bg2">
                    <a:lumMod val="75000"/>
                  </a:schemeClr>
                </a:solidFill>
              </a:rPr>
              <a:t>PROPERTIES</a:t>
            </a:r>
            <a:endParaRPr lang="en-US" sz="3600" dirty="0">
              <a:solidFill>
                <a:schemeClr val="bg2">
                  <a:lumMod val="75000"/>
                </a:schemeClr>
              </a:solidFill>
            </a:endParaRPr>
          </a:p>
        </p:txBody>
      </p:sp>
      <p:sp>
        <p:nvSpPr>
          <p:cNvPr id="12" name="TextBox 11"/>
          <p:cNvSpPr txBox="1"/>
          <p:nvPr/>
        </p:nvSpPr>
        <p:spPr>
          <a:xfrm>
            <a:off x="1914524" y="5509736"/>
            <a:ext cx="4181476" cy="707886"/>
          </a:xfrm>
          <a:prstGeom prst="rect">
            <a:avLst/>
          </a:prstGeom>
          <a:noFill/>
        </p:spPr>
        <p:txBody>
          <a:bodyPr wrap="square" rtlCol="0">
            <a:spAutoFit/>
          </a:bodyPr>
          <a:lstStyle/>
          <a:p>
            <a:r>
              <a:rPr lang="en-US" sz="4000" dirty="0" smtClean="0">
                <a:solidFill>
                  <a:schemeClr val="bg2">
                    <a:lumMod val="50000"/>
                  </a:schemeClr>
                </a:solidFill>
              </a:rPr>
              <a:t>ORGANIZATIONS</a:t>
            </a:r>
            <a:endParaRPr lang="en-US" sz="4000" dirty="0">
              <a:solidFill>
                <a:schemeClr val="bg2">
                  <a:lumMod val="50000"/>
                </a:schemeClr>
              </a:solidFill>
            </a:endParaRPr>
          </a:p>
        </p:txBody>
      </p:sp>
      <p:sp>
        <p:nvSpPr>
          <p:cNvPr id="13" name="TextBox 12"/>
          <p:cNvSpPr txBox="1"/>
          <p:nvPr/>
        </p:nvSpPr>
        <p:spPr>
          <a:xfrm>
            <a:off x="5629274" y="4810780"/>
            <a:ext cx="3057525" cy="523220"/>
          </a:xfrm>
          <a:prstGeom prst="rect">
            <a:avLst/>
          </a:prstGeom>
          <a:noFill/>
        </p:spPr>
        <p:txBody>
          <a:bodyPr wrap="square" rtlCol="0">
            <a:spAutoFit/>
          </a:bodyPr>
          <a:lstStyle/>
          <a:p>
            <a:r>
              <a:rPr lang="en-US" sz="2800" dirty="0" smtClean="0">
                <a:solidFill>
                  <a:schemeClr val="bg2">
                    <a:lumMod val="90000"/>
                  </a:schemeClr>
                </a:solidFill>
              </a:rPr>
              <a:t>INFORMATION</a:t>
            </a:r>
            <a:endParaRPr lang="en-US" sz="2800" dirty="0">
              <a:solidFill>
                <a:schemeClr val="bg2">
                  <a:lumMod val="90000"/>
                </a:schemeClr>
              </a:solidFill>
            </a:endParaRPr>
          </a:p>
        </p:txBody>
      </p:sp>
      <p:sp>
        <p:nvSpPr>
          <p:cNvPr id="14" name="TextBox 13"/>
          <p:cNvSpPr txBox="1"/>
          <p:nvPr/>
        </p:nvSpPr>
        <p:spPr>
          <a:xfrm>
            <a:off x="6129336" y="5721518"/>
            <a:ext cx="2057400" cy="523220"/>
          </a:xfrm>
          <a:prstGeom prst="rect">
            <a:avLst/>
          </a:prstGeom>
          <a:noFill/>
        </p:spPr>
        <p:txBody>
          <a:bodyPr wrap="square" rtlCol="0">
            <a:spAutoFit/>
          </a:bodyPr>
          <a:lstStyle/>
          <a:p>
            <a:r>
              <a:rPr lang="en-US" sz="2800" dirty="0" smtClean="0">
                <a:solidFill>
                  <a:schemeClr val="bg2"/>
                </a:solidFill>
              </a:rPr>
              <a:t>IDEAS </a:t>
            </a:r>
            <a:r>
              <a:rPr lang="en-US" sz="1200" dirty="0" smtClean="0">
                <a:solidFill>
                  <a:schemeClr val="bg2"/>
                </a:solidFill>
              </a:rPr>
              <a:t>(Solomon)</a:t>
            </a:r>
            <a:endParaRPr lang="en-US" sz="1200" dirty="0">
              <a:solidFill>
                <a:schemeClr val="bg2"/>
              </a:solidFill>
            </a:endParaRPr>
          </a:p>
        </p:txBody>
      </p:sp>
    </p:spTree>
    <p:extLst>
      <p:ext uri="{BB962C8B-B14F-4D97-AF65-F5344CB8AC3E}">
        <p14:creationId xmlns:p14="http://schemas.microsoft.com/office/powerpoint/2010/main" val="1407980761"/>
      </p:ext>
    </p:extLst>
  </p:cSld>
  <p:clrMapOvr>
    <a:masterClrMapping/>
  </p:clrMapOvr>
  <mc:AlternateContent xmlns:mc="http://schemas.openxmlformats.org/markup-compatibility/2006" xmlns:p14="http://schemas.microsoft.com/office/powerpoint/2010/main">
    <mc:Choice Requires="p14">
      <p:transition spd="slow" p14:dur="1700">
        <p14:conveyor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smtClean="0"/>
              <a:t>Group Discussion Activity</a:t>
            </a:r>
            <a:endParaRPr lang="en-US" dirty="0"/>
          </a:p>
        </p:txBody>
      </p:sp>
      <p:sp>
        <p:nvSpPr>
          <p:cNvPr id="3" name="Content Placeholder 2"/>
          <p:cNvSpPr>
            <a:spLocks noGrp="1"/>
          </p:cNvSpPr>
          <p:nvPr>
            <p:ph idx="1"/>
          </p:nvPr>
        </p:nvSpPr>
        <p:spPr/>
        <p:txBody>
          <a:bodyPr>
            <a:normAutofit/>
          </a:bodyPr>
          <a:lstStyle/>
          <a:p>
            <a:r>
              <a:rPr lang="en-US" sz="3200" dirty="0" smtClean="0"/>
              <a:t>How does marketing affect you?</a:t>
            </a:r>
          </a:p>
          <a:p>
            <a:pPr lvl="1"/>
            <a:r>
              <a:rPr lang="en-US" sz="3000" dirty="0" smtClean="0"/>
              <a:t>When you buy books, how do you make those decisions?</a:t>
            </a:r>
          </a:p>
          <a:p>
            <a:pPr lvl="1"/>
            <a:r>
              <a:rPr lang="en-US" sz="3000" dirty="0" smtClean="0"/>
              <a:t>When you applied to Butler, how did you market yourself?</a:t>
            </a:r>
            <a:endParaRPr lang="en-US" sz="3000" dirty="0"/>
          </a:p>
        </p:txBody>
      </p:sp>
    </p:spTree>
    <p:extLst>
      <p:ext uri="{BB962C8B-B14F-4D97-AF65-F5344CB8AC3E}">
        <p14:creationId xmlns:p14="http://schemas.microsoft.com/office/powerpoint/2010/main" val="3848726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smtClean="0"/>
              <a:t>The Value Proposition</a:t>
            </a:r>
            <a:endParaRPr lang="en-US" dirty="0"/>
          </a:p>
        </p:txBody>
      </p:sp>
      <p:sp>
        <p:nvSpPr>
          <p:cNvPr id="3" name="Content Placeholder 2"/>
          <p:cNvSpPr>
            <a:spLocks noGrp="1"/>
          </p:cNvSpPr>
          <p:nvPr>
            <p:ph idx="1"/>
          </p:nvPr>
        </p:nvSpPr>
        <p:spPr/>
        <p:txBody>
          <a:bodyPr>
            <a:normAutofit/>
          </a:bodyPr>
          <a:lstStyle/>
          <a:p>
            <a:r>
              <a:rPr lang="en-US" sz="3200" dirty="0" smtClean="0"/>
              <a:t>A way to communicate to customers the benefits that will be realized if a product is purchased or selected</a:t>
            </a:r>
          </a:p>
          <a:p>
            <a:pPr lvl="1"/>
            <a:r>
              <a:rPr lang="en-US" sz="3000" dirty="0" smtClean="0"/>
              <a:t>Customer perspective</a:t>
            </a:r>
          </a:p>
          <a:p>
            <a:pPr lvl="2"/>
            <a:r>
              <a:rPr lang="en-US" sz="2800" dirty="0" smtClean="0"/>
              <a:t>Costs vs. Benefits</a:t>
            </a:r>
          </a:p>
          <a:p>
            <a:pPr lvl="1"/>
            <a:r>
              <a:rPr lang="en-US" sz="3000" dirty="0" smtClean="0"/>
              <a:t>Seller perspective</a:t>
            </a:r>
          </a:p>
          <a:p>
            <a:pPr lvl="2"/>
            <a:r>
              <a:rPr lang="en-US" sz="2800" dirty="0" smtClean="0"/>
              <a:t>Develop Brand Ambassadors</a:t>
            </a:r>
          </a:p>
          <a:p>
            <a:pPr lvl="2"/>
            <a:r>
              <a:rPr lang="en-US" sz="2800" dirty="0" smtClean="0"/>
              <a:t>Lifetime Value of a Customer</a:t>
            </a:r>
            <a:endParaRPr lang="en-US" sz="2800" dirty="0"/>
          </a:p>
        </p:txBody>
      </p:sp>
    </p:spTree>
    <p:extLst>
      <p:ext uri="{BB962C8B-B14F-4D97-AF65-F5344CB8AC3E}">
        <p14:creationId xmlns:p14="http://schemas.microsoft.com/office/powerpoint/2010/main" val="562666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smtClean="0"/>
              <a:t>Marketing Application</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Competitive advantage comes from having distinctive competencies that benefit your clients/customers.</a:t>
            </a:r>
          </a:p>
          <a:p>
            <a:pPr marL="114300" indent="0">
              <a:buNone/>
            </a:pPr>
            <a:r>
              <a:rPr lang="en-US" sz="2800" dirty="0" smtClean="0"/>
              <a:t>  </a:t>
            </a:r>
          </a:p>
          <a:p>
            <a:r>
              <a:rPr lang="en-US" sz="2800" dirty="0" smtClean="0"/>
              <a:t>Consider Butler University.  What distinctive competencies does it have? What differential benefits does it provide for its students? What is its competitive advantage? What are your suggestions to improve Butler’s competitive position?</a:t>
            </a:r>
            <a:endParaRPr lang="en-US" sz="2800" dirty="0"/>
          </a:p>
        </p:txBody>
      </p:sp>
    </p:spTree>
    <p:extLst>
      <p:ext uri="{BB962C8B-B14F-4D97-AF65-F5344CB8AC3E}">
        <p14:creationId xmlns:p14="http://schemas.microsoft.com/office/powerpoint/2010/main" val="3371082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smtClean="0"/>
              <a:t>Marketing as a Process</a:t>
            </a:r>
            <a:endParaRPr lang="en-US" dirty="0"/>
          </a:p>
        </p:txBody>
      </p:sp>
      <p:sp>
        <p:nvSpPr>
          <p:cNvPr id="3" name="Content Placeholder 2"/>
          <p:cNvSpPr>
            <a:spLocks noGrp="1"/>
          </p:cNvSpPr>
          <p:nvPr>
            <p:ph idx="1"/>
          </p:nvPr>
        </p:nvSpPr>
        <p:spPr/>
        <p:txBody>
          <a:bodyPr>
            <a:normAutofit/>
          </a:bodyPr>
          <a:lstStyle/>
          <a:p>
            <a:r>
              <a:rPr lang="en-US" sz="2800" dirty="0" smtClean="0"/>
              <a:t>Marketing planning is a major portion of the process and involves:</a:t>
            </a:r>
          </a:p>
          <a:p>
            <a:pPr lvl="1">
              <a:defRPr/>
            </a:pPr>
            <a:r>
              <a:rPr lang="en-US" sz="2800" dirty="0"/>
              <a:t>Analyzing the marketing environment </a:t>
            </a:r>
          </a:p>
          <a:p>
            <a:pPr lvl="1">
              <a:defRPr/>
            </a:pPr>
            <a:r>
              <a:rPr lang="en-US" sz="2800" dirty="0"/>
              <a:t>Developing a marketing plan</a:t>
            </a:r>
          </a:p>
          <a:p>
            <a:pPr lvl="1">
              <a:defRPr/>
            </a:pPr>
            <a:r>
              <a:rPr lang="en-US" sz="2800" dirty="0"/>
              <a:t>Deciding on a market </a:t>
            </a:r>
            <a:r>
              <a:rPr lang="en-US" sz="2800" dirty="0" smtClean="0"/>
              <a:t>segment – segmenting, targeting, and positioning</a:t>
            </a:r>
            <a:endParaRPr lang="en-US" sz="2800" dirty="0"/>
          </a:p>
          <a:p>
            <a:pPr lvl="1">
              <a:defRPr/>
            </a:pPr>
            <a:r>
              <a:rPr lang="en-US" sz="2800" dirty="0"/>
              <a:t>Choosing the marketing mix</a:t>
            </a:r>
            <a:r>
              <a:rPr lang="en-US" sz="2800" dirty="0">
                <a:cs typeface="Arial" charset="0"/>
              </a:rPr>
              <a:t>—</a:t>
            </a:r>
            <a:r>
              <a:rPr lang="en-US" sz="2800" dirty="0"/>
              <a:t>product, price, promotion, and place</a:t>
            </a:r>
          </a:p>
          <a:p>
            <a:pPr marL="411480" lvl="1" indent="0">
              <a:buNone/>
            </a:pPr>
            <a:endParaRPr lang="en-US" sz="2600" dirty="0"/>
          </a:p>
        </p:txBody>
      </p:sp>
    </p:spTree>
    <p:extLst>
      <p:ext uri="{BB962C8B-B14F-4D97-AF65-F5344CB8AC3E}">
        <p14:creationId xmlns:p14="http://schemas.microsoft.com/office/powerpoint/2010/main" val="1259696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pPr algn="ctr"/>
            <a:r>
              <a:rPr lang="en-US" dirty="0" smtClean="0"/>
              <a:t>A Marketer’s Toolkit: </a:t>
            </a:r>
            <a:r>
              <a:rPr lang="en-US" dirty="0" smtClean="0"/>
              <a:t>4Ps </a:t>
            </a:r>
            <a:r>
              <a:rPr lang="en-US" sz="1200" dirty="0" smtClean="0"/>
              <a:t>(Solomon)</a:t>
            </a:r>
            <a:endParaRPr lang="en-US" dirty="0"/>
          </a:p>
        </p:txBody>
      </p:sp>
      <p:pic>
        <p:nvPicPr>
          <p:cNvPr id="4"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0933" y="1600200"/>
            <a:ext cx="4272534"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201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2771" name="Rectangle 2"/>
          <p:cNvSpPr>
            <a:spLocks/>
          </p:cNvSpPr>
          <p:nvPr/>
        </p:nvSpPr>
        <p:spPr bwMode="auto">
          <a:xfrm>
            <a:off x="5016500" y="6343650"/>
            <a:ext cx="3492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p>
            <a:pPr fontAlgn="base">
              <a:spcBef>
                <a:spcPct val="0"/>
              </a:spcBef>
              <a:spcAft>
                <a:spcPct val="0"/>
              </a:spcAft>
            </a:pPr>
            <a:r>
              <a:rPr lang="en-US" sz="800" dirty="0" smtClean="0">
                <a:solidFill>
                  <a:srgbClr val="191919"/>
                </a:solidFill>
                <a:latin typeface="Arial" pitchFamily="34" charset="0"/>
                <a:cs typeface="Arial" pitchFamily="34" charset="0"/>
                <a:sym typeface="Arial" pitchFamily="34" charset="0"/>
              </a:rPr>
              <a:t>Copyright © 20112Pearson Education, Inc. Publishing as Prentice Hall</a:t>
            </a:r>
          </a:p>
        </p:txBody>
      </p:sp>
    </p:spTree>
    <p:extLst>
      <p:ext uri="{BB962C8B-B14F-4D97-AF65-F5344CB8AC3E}">
        <p14:creationId xmlns:p14="http://schemas.microsoft.com/office/powerpoint/2010/main" val="15753568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ln>
            <a:solidFill>
              <a:srgbClr val="00B050"/>
            </a:solidFill>
          </a:ln>
        </p:spPr>
        <p:txBody>
          <a:bodyPr/>
          <a:lstStyle/>
          <a:p>
            <a:pPr algn="just"/>
            <a:r>
              <a:rPr lang="en-US" sz="3200" dirty="0" smtClean="0">
                <a:solidFill>
                  <a:schemeClr val="accent1">
                    <a:lumMod val="50000"/>
                  </a:schemeClr>
                </a:solidFill>
                <a:latin typeface="Cambria" panose="02040503050406030204" pitchFamily="18" charset="0"/>
              </a:rPr>
              <a:t>Marketer’s Toolkit: Environmental Scan </a:t>
            </a:r>
            <a:r>
              <a:rPr lang="en-US" sz="1400" dirty="0" smtClean="0">
                <a:solidFill>
                  <a:schemeClr val="accent1">
                    <a:lumMod val="50000"/>
                  </a:schemeClr>
                </a:solidFill>
                <a:latin typeface="Cambria" panose="02040503050406030204" pitchFamily="18" charset="0"/>
              </a:rPr>
              <a:t>(Solomon)</a:t>
            </a:r>
            <a:endParaRPr lang="en-US" sz="1400" dirty="0">
              <a:solidFill>
                <a:schemeClr val="accent1">
                  <a:lumMod val="50000"/>
                </a:schemeClr>
              </a:solidFill>
              <a:latin typeface="Cambria" panose="02040503050406030204" pitchFamily="18" charset="0"/>
            </a:endParaRPr>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910453"/>
            <a:ext cx="8229600" cy="390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56276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ChangeArrowheads="1"/>
          </p:cNvSpPr>
          <p:nvPr/>
        </p:nvSpPr>
        <p:spPr bwMode="auto">
          <a:xfrm>
            <a:off x="685800" y="1190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defRPr/>
            </a:pPr>
            <a:r>
              <a:rPr lang="en-US" sz="2800" dirty="0" smtClean="0">
                <a:ea typeface="ＭＳ Ｐゴシック" charset="0"/>
              </a:rPr>
              <a:t>Marketing </a:t>
            </a:r>
            <a:r>
              <a:rPr lang="en-US" sz="2800" dirty="0">
                <a:ea typeface="ＭＳ Ｐゴシック" charset="0"/>
              </a:rPr>
              <a:t>seeks to discover consumer needs through research and then satisfy them with a marketing </a:t>
            </a:r>
            <a:r>
              <a:rPr lang="en-US" sz="2800" dirty="0" smtClean="0">
                <a:ea typeface="ＭＳ Ｐゴシック" charset="0"/>
              </a:rPr>
              <a:t>program </a:t>
            </a:r>
            <a:r>
              <a:rPr lang="en-US" sz="1600" dirty="0" smtClean="0">
                <a:ea typeface="ＭＳ Ｐゴシック" charset="0"/>
              </a:rPr>
              <a:t>(Kerin). </a:t>
            </a:r>
            <a:endParaRPr lang="en-US" sz="1600" dirty="0">
              <a:ea typeface="ＭＳ Ｐゴシック" charset="0"/>
            </a:endParaRPr>
          </a:p>
        </p:txBody>
      </p:sp>
      <p:pic>
        <p:nvPicPr>
          <p:cNvPr id="40962" name="Picture 15" descr="Fig0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1493838"/>
            <a:ext cx="73167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 name="Rectangle 32"/>
          <p:cNvSpPr>
            <a:spLocks noChangeArrowheads="1"/>
          </p:cNvSpPr>
          <p:nvPr/>
        </p:nvSpPr>
        <p:spPr bwMode="auto">
          <a:xfrm>
            <a:off x="8153400" y="6664325"/>
            <a:ext cx="914400"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000" b="1">
                <a:solidFill>
                  <a:schemeClr val="tx1"/>
                </a:solidFill>
                <a:latin typeface="Arial" charset="0"/>
                <a:ea typeface="ＭＳ Ｐゴシック" charset="-128"/>
              </a:defRPr>
            </a:lvl1pPr>
            <a:lvl2pPr marL="742950" indent="-285750" eaLnBrk="0" hangingPunct="0">
              <a:defRPr sz="2000" b="1">
                <a:solidFill>
                  <a:schemeClr val="tx1"/>
                </a:solidFill>
                <a:latin typeface="Arial" charset="0"/>
                <a:ea typeface="ＭＳ Ｐゴシック" charset="-128"/>
              </a:defRPr>
            </a:lvl2pPr>
            <a:lvl3pPr marL="1143000" indent="-228600" eaLnBrk="0" hangingPunct="0">
              <a:defRPr sz="2000" b="1">
                <a:solidFill>
                  <a:schemeClr val="tx1"/>
                </a:solidFill>
                <a:latin typeface="Arial" charset="0"/>
                <a:ea typeface="ＭＳ Ｐゴシック" charset="-128"/>
              </a:defRPr>
            </a:lvl3pPr>
            <a:lvl4pPr marL="1600200" indent="-228600" eaLnBrk="0" hangingPunct="0">
              <a:defRPr sz="2000" b="1">
                <a:solidFill>
                  <a:schemeClr val="tx1"/>
                </a:solidFill>
                <a:latin typeface="Arial" charset="0"/>
                <a:ea typeface="ＭＳ Ｐゴシック" charset="-128"/>
              </a:defRPr>
            </a:lvl4pPr>
            <a:lvl5pPr marL="2057400" indent="-228600" eaLnBrk="0" hangingPunct="0">
              <a:defRPr sz="20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9pPr>
          </a:lstStyle>
          <a:p>
            <a:pPr algn="r">
              <a:lnSpc>
                <a:spcPct val="100000"/>
              </a:lnSpc>
              <a:spcBef>
                <a:spcPct val="0"/>
              </a:spcBef>
            </a:pPr>
            <a:r>
              <a:rPr lang="en-US" altLang="en-US" sz="600" b="0" dirty="0"/>
              <a:t>1-</a:t>
            </a:r>
            <a:fld id="{2F850361-E4FE-4323-A5D2-0A1ADBB29C5F}" type="slidenum">
              <a:rPr lang="en-US" altLang="en-US" sz="600" b="0"/>
              <a:pPr algn="r">
                <a:lnSpc>
                  <a:spcPct val="100000"/>
                </a:lnSpc>
                <a:spcBef>
                  <a:spcPct val="0"/>
                </a:spcBef>
              </a:pPr>
              <a:t>18</a:t>
            </a:fld>
            <a:endParaRPr lang="en-US" altLang="en-US" sz="600" b="0" dirty="0"/>
          </a:p>
        </p:txBody>
      </p:sp>
    </p:spTree>
    <p:extLst>
      <p:ext uri="{BB962C8B-B14F-4D97-AF65-F5344CB8AC3E}">
        <p14:creationId xmlns:p14="http://schemas.microsoft.com/office/powerpoint/2010/main" val="25147435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268562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 for the Morning</a:t>
            </a:r>
            <a:endParaRPr lang="en-US" dirty="0"/>
          </a:p>
        </p:txBody>
      </p:sp>
      <p:sp>
        <p:nvSpPr>
          <p:cNvPr id="3" name="Content Placeholder 2"/>
          <p:cNvSpPr>
            <a:spLocks noGrp="1"/>
          </p:cNvSpPr>
          <p:nvPr>
            <p:ph idx="1"/>
          </p:nvPr>
        </p:nvSpPr>
        <p:spPr/>
        <p:txBody>
          <a:bodyPr/>
          <a:lstStyle/>
          <a:p>
            <a:pPr lvl="1"/>
            <a:r>
              <a:rPr lang="en-US" sz="3200" dirty="0" smtClean="0"/>
              <a:t>Define Marketing</a:t>
            </a:r>
          </a:p>
          <a:p>
            <a:pPr lvl="1"/>
            <a:r>
              <a:rPr lang="en-US" sz="3200" dirty="0" smtClean="0"/>
              <a:t>The Evolution of the Marketing Concept</a:t>
            </a:r>
          </a:p>
          <a:p>
            <a:pPr lvl="1"/>
            <a:r>
              <a:rPr lang="en-US" sz="3200" dirty="0" smtClean="0"/>
              <a:t>Marketing </a:t>
            </a:r>
            <a:r>
              <a:rPr lang="en-US" sz="3200" dirty="0"/>
              <a:t>Creates </a:t>
            </a:r>
            <a:r>
              <a:rPr lang="en-US" sz="3200" dirty="0" smtClean="0"/>
              <a:t>Value</a:t>
            </a:r>
          </a:p>
          <a:p>
            <a:pPr lvl="1"/>
            <a:r>
              <a:rPr lang="en-US" sz="3200" dirty="0" smtClean="0"/>
              <a:t>Marketing as a Process</a:t>
            </a:r>
            <a:endParaRPr lang="en-US" sz="3200" dirty="0"/>
          </a:p>
        </p:txBody>
      </p:sp>
    </p:spTree>
    <p:extLst>
      <p:ext uri="{BB962C8B-B14F-4D97-AF65-F5344CB8AC3E}">
        <p14:creationId xmlns:p14="http://schemas.microsoft.com/office/powerpoint/2010/main" val="3784120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pPr algn="ctr"/>
            <a:r>
              <a:rPr lang="en-US" dirty="0" smtClean="0"/>
              <a:t>The Marketing Process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324600" cy="3815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052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a:ln>
            <a:solidFill>
              <a:srgbClr val="00B050"/>
            </a:solidFill>
          </a:ln>
        </p:spPr>
        <p:txBody>
          <a:bodyPr/>
          <a:lstStyle/>
          <a:p>
            <a:r>
              <a:rPr lang="en-US" sz="4400" dirty="0" smtClean="0">
                <a:latin typeface="Cambria" panose="02040503050406030204" pitchFamily="18" charset="0"/>
              </a:rPr>
              <a:t>Three Levels of </a:t>
            </a:r>
            <a:r>
              <a:rPr lang="en-US" sz="4400" dirty="0" smtClean="0">
                <a:latin typeface="Cambria" panose="02040503050406030204" pitchFamily="18" charset="0"/>
              </a:rPr>
              <a:t>Planning   </a:t>
            </a:r>
            <a:r>
              <a:rPr lang="en-US" sz="1200" dirty="0" smtClean="0"/>
              <a:t>(</a:t>
            </a:r>
            <a:r>
              <a:rPr lang="en-US" sz="1100" dirty="0" smtClean="0"/>
              <a:t>Solomon)</a:t>
            </a:r>
            <a:r>
              <a:rPr lang="en-US" dirty="0" smtClean="0"/>
              <a:t>	</a:t>
            </a:r>
            <a:endParaRPr lang="en-US"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06751"/>
            <a:ext cx="7620000" cy="39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3768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smtClean="0"/>
              <a:t>Steps in Strategic </a:t>
            </a:r>
            <a:r>
              <a:rPr lang="en-US" dirty="0" smtClean="0"/>
              <a:t>Planning</a:t>
            </a:r>
            <a:r>
              <a:rPr lang="en-US" sz="1200" dirty="0" smtClean="0"/>
              <a:t>  (Solomon)</a:t>
            </a:r>
            <a:endParaRPr lang="en-US"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7466" y="1600200"/>
            <a:ext cx="403946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293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63" name="AutoShape 19"/>
          <p:cNvSpPr>
            <a:spLocks noChangeArrowheads="1"/>
          </p:cNvSpPr>
          <p:nvPr/>
        </p:nvSpPr>
        <p:spPr bwMode="auto">
          <a:xfrm>
            <a:off x="533399" y="117475"/>
            <a:ext cx="7316787" cy="914400"/>
          </a:xfrm>
          <a:prstGeom prst="roundRect">
            <a:avLst>
              <a:gd name="adj" fmla="val 16667"/>
            </a:avLst>
          </a:prstGeom>
          <a:solidFill>
            <a:schemeClr val="bg2">
              <a:lumMod val="20000"/>
              <a:lumOff val="80000"/>
            </a:schemeClr>
          </a:solidFill>
          <a:ln w="38100">
            <a:solidFill>
              <a:srgbClr val="00B050"/>
            </a:solidFill>
            <a:round/>
            <a:headEnd/>
            <a:tailEnd/>
          </a:ln>
          <a:effectLst/>
          <a:extLst/>
        </p:spPr>
        <p:txBody>
          <a:bodyPr anchor="ctr" anchorCtr="1"/>
          <a:lstStyle/>
          <a:p>
            <a:pPr algn="ctr" eaLnBrk="0" fontAlgn="base" hangingPunct="0">
              <a:spcBef>
                <a:spcPct val="0"/>
              </a:spcBef>
              <a:spcAft>
                <a:spcPct val="0"/>
              </a:spcAft>
              <a:defRPr/>
            </a:pPr>
            <a:r>
              <a:rPr lang="en-US" sz="2800" b="1" dirty="0" smtClean="0">
                <a:solidFill>
                  <a:srgbClr val="A70532"/>
                </a:solidFill>
              </a:rPr>
              <a:t>Star Trek </a:t>
            </a:r>
            <a:r>
              <a:rPr lang="en-US" sz="2800" b="1" i="1" dirty="0" smtClean="0">
                <a:solidFill>
                  <a:srgbClr val="A70532"/>
                </a:solidFill>
              </a:rPr>
              <a:t>Enterprise</a:t>
            </a:r>
            <a:r>
              <a:rPr lang="en-US" sz="2800" b="1" dirty="0" smtClean="0">
                <a:solidFill>
                  <a:srgbClr val="A70532"/>
                </a:solidFill>
              </a:rPr>
              <a:t> </a:t>
            </a:r>
            <a:br>
              <a:rPr lang="en-US" sz="2800" b="1" dirty="0" smtClean="0">
                <a:solidFill>
                  <a:srgbClr val="A70532"/>
                </a:solidFill>
              </a:rPr>
            </a:br>
            <a:r>
              <a:rPr lang="en-US" sz="2400" b="1" dirty="0" smtClean="0">
                <a:solidFill>
                  <a:srgbClr val="A70532"/>
                </a:solidFill>
              </a:rPr>
              <a:t>Why is a mission statement important?</a:t>
            </a:r>
            <a:endParaRPr lang="en-US" sz="2400" b="1" dirty="0">
              <a:solidFill>
                <a:srgbClr val="A70532"/>
              </a:solidFill>
            </a:endParaRPr>
          </a:p>
        </p:txBody>
      </p:sp>
      <p:pic>
        <p:nvPicPr>
          <p:cNvPr id="30722" name="Picture 16" descr="StarTrek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374775"/>
            <a:ext cx="73167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 name="Rectangle 32"/>
          <p:cNvSpPr>
            <a:spLocks noChangeArrowheads="1"/>
          </p:cNvSpPr>
          <p:nvPr/>
        </p:nvSpPr>
        <p:spPr bwMode="auto">
          <a:xfrm>
            <a:off x="8153400" y="6664325"/>
            <a:ext cx="914400"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9pPr>
          </a:lstStyle>
          <a:p>
            <a:pPr algn="r" fontAlgn="base">
              <a:spcBef>
                <a:spcPct val="0"/>
              </a:spcBef>
              <a:spcAft>
                <a:spcPct val="0"/>
              </a:spcAft>
            </a:pPr>
            <a:r>
              <a:rPr lang="en-US" altLang="en-US" sz="600" b="0" dirty="0" smtClean="0">
                <a:solidFill>
                  <a:srgbClr val="000000"/>
                </a:solidFill>
              </a:rPr>
              <a:t>2-</a:t>
            </a:r>
            <a:fld id="{C1A85514-2571-481D-96D8-24C2DAEC442F}" type="slidenum">
              <a:rPr lang="en-US" altLang="en-US" sz="600" b="0" smtClean="0">
                <a:solidFill>
                  <a:srgbClr val="000000"/>
                </a:solidFill>
              </a:rPr>
              <a:pPr algn="r" fontAlgn="base">
                <a:spcBef>
                  <a:spcPct val="0"/>
                </a:spcBef>
                <a:spcAft>
                  <a:spcPct val="0"/>
                </a:spcAft>
              </a:pPr>
              <a:t>23</a:t>
            </a:fld>
            <a:endParaRPr lang="en-US" altLang="en-US" sz="600" b="0" dirty="0" smtClean="0">
              <a:solidFill>
                <a:srgbClr val="000000"/>
              </a:solidFill>
            </a:endParaRPr>
          </a:p>
        </p:txBody>
      </p:sp>
      <p:sp>
        <p:nvSpPr>
          <p:cNvPr id="2" name="Title 1"/>
          <p:cNvSpPr>
            <a:spLocks noGrp="1"/>
          </p:cNvSpPr>
          <p:nvPr>
            <p:ph type="title"/>
          </p:nvPr>
        </p:nvSpPr>
        <p:spPr>
          <a:xfrm>
            <a:off x="912812" y="117475"/>
            <a:ext cx="7164387" cy="720726"/>
          </a:xfrm>
        </p:spPr>
        <p:txBody>
          <a:bodyPr/>
          <a:lstStyle/>
          <a:p>
            <a:r>
              <a:rPr lang="en-US" sz="1100" dirty="0" smtClean="0"/>
              <a:t>(</a:t>
            </a:r>
            <a:r>
              <a:rPr lang="en-US" sz="1100" dirty="0"/>
              <a:t>Kerin) </a:t>
            </a:r>
            <a:endParaRPr lang="en-US" sz="1100"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a:t>
            </a:r>
            <a:r>
              <a:rPr lang="en-US" dirty="0" smtClean="0"/>
              <a:t>Kerub</a:t>
            </a:r>
            <a:r>
              <a:rPr lang="en-US" dirty="0" smtClean="0"/>
              <a:t>)</a:t>
            </a:r>
            <a:endParaRPr lang="en-US" dirty="0"/>
          </a:p>
        </p:txBody>
      </p:sp>
    </p:spTree>
    <p:extLst>
      <p:ext uri="{BB962C8B-B14F-4D97-AF65-F5344CB8AC3E}">
        <p14:creationId xmlns:p14="http://schemas.microsoft.com/office/powerpoint/2010/main" val="323468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smtClean="0"/>
              <a:t>Step 1          Mission Statement</a:t>
            </a:r>
            <a:endParaRPr lang="en-US" dirty="0"/>
          </a:p>
        </p:txBody>
      </p:sp>
      <p:sp>
        <p:nvSpPr>
          <p:cNvPr id="3" name="Content Placeholder 2"/>
          <p:cNvSpPr>
            <a:spLocks noGrp="1"/>
          </p:cNvSpPr>
          <p:nvPr>
            <p:ph idx="1"/>
          </p:nvPr>
        </p:nvSpPr>
        <p:spPr/>
        <p:txBody>
          <a:bodyPr/>
          <a:lstStyle/>
          <a:p>
            <a:r>
              <a:rPr lang="en-US" sz="2800" dirty="0"/>
              <a:t>Key questions in determining the mission:</a:t>
            </a:r>
          </a:p>
          <a:p>
            <a:pPr lvl="1"/>
            <a:r>
              <a:rPr lang="en-US" sz="2600" dirty="0"/>
              <a:t>What business are we in? </a:t>
            </a:r>
          </a:p>
          <a:p>
            <a:pPr lvl="1"/>
            <a:r>
              <a:rPr lang="en-US" sz="2600" dirty="0"/>
              <a:t>What customers should we serve? </a:t>
            </a:r>
          </a:p>
          <a:p>
            <a:pPr lvl="1"/>
            <a:r>
              <a:rPr lang="en-US" sz="2600" dirty="0"/>
              <a:t>How do we develop firm’s capabilities and focus its efforts?</a:t>
            </a:r>
          </a:p>
          <a:p>
            <a:r>
              <a:rPr lang="en-US" sz="2800" dirty="0"/>
              <a:t>Mission statement</a:t>
            </a:r>
          </a:p>
          <a:p>
            <a:pPr lvl="1"/>
            <a:r>
              <a:rPr lang="en-US" sz="2600" dirty="0"/>
              <a:t>A formal document that describes the firm’s overall purpose and what it hopes to achieve in terms of its customers, products, and resources</a:t>
            </a:r>
          </a:p>
          <a:p>
            <a:endParaRPr lang="en-US" dirty="0"/>
          </a:p>
        </p:txBody>
      </p:sp>
      <p:sp>
        <p:nvSpPr>
          <p:cNvPr id="4" name="Right Arrow 3"/>
          <p:cNvSpPr/>
          <p:nvPr/>
        </p:nvSpPr>
        <p:spPr>
          <a:xfrm>
            <a:off x="2133600" y="6697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1399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Kerin</a:t>
            </a:r>
            <a:endParaRPr lang="en-US" sz="1200"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5715000" cy="6248400"/>
          </a:xfrm>
          <a:prstGeom prst="rect">
            <a:avLst/>
          </a:prstGeom>
          <a:noFill/>
        </p:spPr>
      </p:pic>
    </p:spTree>
    <p:extLst>
      <p:ext uri="{BB962C8B-B14F-4D97-AF65-F5344CB8AC3E}">
        <p14:creationId xmlns:p14="http://schemas.microsoft.com/office/powerpoint/2010/main" val="429982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sz="4000" dirty="0" smtClean="0"/>
              <a:t>Step 2:  Situational Analysis (SWOT)</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21641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382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45" name="Rectangle 13"/>
          <p:cNvSpPr>
            <a:spLocks noChangeArrowheads="1"/>
          </p:cNvSpPr>
          <p:nvPr/>
        </p:nvSpPr>
        <p:spPr bwMode="auto">
          <a:xfrm>
            <a:off x="1741488" y="4114800"/>
            <a:ext cx="351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lnSpc>
                <a:spcPct val="100000"/>
              </a:lnSpc>
              <a:spcBef>
                <a:spcPct val="0"/>
              </a:spcBef>
              <a:buClr>
                <a:schemeClr val="accent2"/>
              </a:buClr>
              <a:buFont typeface="Wingdings" charset="0"/>
              <a:buChar char="§"/>
              <a:defRPr/>
            </a:pPr>
            <a:r>
              <a:rPr lang="en-US" sz="2400" dirty="0">
                <a:ea typeface="ＭＳ Ｐゴシック" charset="0"/>
              </a:rPr>
              <a:t>  Correct a </a:t>
            </a:r>
            <a:r>
              <a:rPr lang="en-US" sz="2400" dirty="0" smtClean="0">
                <a:ea typeface="ＭＳ Ｐゴシック" charset="0"/>
              </a:rPr>
              <a:t>Weakness (Internal)</a:t>
            </a:r>
            <a:endParaRPr lang="en-US" sz="2400" dirty="0">
              <a:ea typeface="ＭＳ Ｐゴシック" charset="0"/>
            </a:endParaRPr>
          </a:p>
        </p:txBody>
      </p:sp>
      <p:sp>
        <p:nvSpPr>
          <p:cNvPr id="581646" name="Rectangle 14"/>
          <p:cNvSpPr>
            <a:spLocks noChangeArrowheads="1"/>
          </p:cNvSpPr>
          <p:nvPr/>
        </p:nvSpPr>
        <p:spPr bwMode="auto">
          <a:xfrm>
            <a:off x="1741488" y="3425825"/>
            <a:ext cx="3427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lnSpc>
                <a:spcPct val="100000"/>
              </a:lnSpc>
              <a:spcBef>
                <a:spcPct val="0"/>
              </a:spcBef>
              <a:buClr>
                <a:schemeClr val="accent2"/>
              </a:buClr>
              <a:buFont typeface="Wingdings" charset="0"/>
              <a:buChar char="§"/>
              <a:defRPr/>
            </a:pPr>
            <a:r>
              <a:rPr lang="en-US" sz="2400" dirty="0">
                <a:ea typeface="ＭＳ Ｐゴシック" charset="0"/>
              </a:rPr>
              <a:t>  Build on a </a:t>
            </a:r>
            <a:r>
              <a:rPr lang="en-US" sz="2400" dirty="0" smtClean="0">
                <a:ea typeface="ＭＳ Ｐゴシック" charset="0"/>
              </a:rPr>
              <a:t>Strength (Internal)</a:t>
            </a:r>
            <a:endParaRPr lang="en-US" sz="2400" dirty="0">
              <a:ea typeface="ＭＳ Ｐゴシック" charset="0"/>
            </a:endParaRPr>
          </a:p>
        </p:txBody>
      </p:sp>
      <p:sp>
        <p:nvSpPr>
          <p:cNvPr id="581647" name="Rectangle 15"/>
          <p:cNvSpPr>
            <a:spLocks noChangeArrowheads="1"/>
          </p:cNvSpPr>
          <p:nvPr/>
        </p:nvSpPr>
        <p:spPr bwMode="auto">
          <a:xfrm>
            <a:off x="1741488" y="5575300"/>
            <a:ext cx="31988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lnSpc>
                <a:spcPct val="100000"/>
              </a:lnSpc>
              <a:spcBef>
                <a:spcPct val="0"/>
              </a:spcBef>
              <a:buClr>
                <a:schemeClr val="accent2"/>
              </a:buClr>
              <a:buFont typeface="Wingdings" charset="0"/>
              <a:buChar char="§"/>
              <a:defRPr/>
            </a:pPr>
            <a:r>
              <a:rPr lang="en-US" sz="2400" dirty="0">
                <a:ea typeface="ＭＳ Ｐゴシック" charset="0"/>
              </a:rPr>
              <a:t>  Avoid a Disaster-</a:t>
            </a:r>
            <a:br>
              <a:rPr lang="en-US" sz="2400" dirty="0">
                <a:ea typeface="ＭＳ Ｐゴシック" charset="0"/>
              </a:rPr>
            </a:br>
            <a:r>
              <a:rPr lang="en-US" sz="2400" dirty="0">
                <a:ea typeface="ＭＳ Ｐゴシック" charset="0"/>
              </a:rPr>
              <a:t>    Laden </a:t>
            </a:r>
            <a:r>
              <a:rPr lang="en-US" sz="2400" dirty="0" smtClean="0">
                <a:ea typeface="ＭＳ Ｐゴシック" charset="0"/>
              </a:rPr>
              <a:t>Threat (External)</a:t>
            </a:r>
            <a:endParaRPr lang="en-US" sz="2400" dirty="0">
              <a:ea typeface="ＭＳ Ｐゴシック" charset="0"/>
            </a:endParaRPr>
          </a:p>
        </p:txBody>
      </p:sp>
      <p:sp>
        <p:nvSpPr>
          <p:cNvPr id="581648" name="Rectangle 16"/>
          <p:cNvSpPr>
            <a:spLocks noChangeArrowheads="1"/>
          </p:cNvSpPr>
          <p:nvPr/>
        </p:nvSpPr>
        <p:spPr bwMode="auto">
          <a:xfrm>
            <a:off x="1741488" y="4802188"/>
            <a:ext cx="3884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lnSpc>
                <a:spcPct val="100000"/>
              </a:lnSpc>
              <a:spcBef>
                <a:spcPct val="0"/>
              </a:spcBef>
              <a:buClr>
                <a:schemeClr val="accent2"/>
              </a:buClr>
              <a:buFont typeface="Wingdings" charset="0"/>
              <a:buChar char="§"/>
              <a:defRPr/>
            </a:pPr>
            <a:r>
              <a:rPr lang="en-US" sz="2400" dirty="0">
                <a:ea typeface="ＭＳ Ｐゴシック" charset="0"/>
              </a:rPr>
              <a:t>  Exploit an </a:t>
            </a:r>
            <a:r>
              <a:rPr lang="en-US" sz="2400" dirty="0" smtClean="0">
                <a:ea typeface="ＭＳ Ｐゴシック" charset="0"/>
              </a:rPr>
              <a:t>Opportunity (External)</a:t>
            </a:r>
            <a:endParaRPr lang="en-US" sz="2400" dirty="0">
              <a:ea typeface="ＭＳ Ｐゴシック" charset="0"/>
            </a:endParaRPr>
          </a:p>
        </p:txBody>
      </p:sp>
      <p:sp>
        <p:nvSpPr>
          <p:cNvPr id="581649" name="Rectangle 17"/>
          <p:cNvSpPr>
            <a:spLocks noChangeArrowheads="1"/>
          </p:cNvSpPr>
          <p:nvPr/>
        </p:nvSpPr>
        <p:spPr bwMode="auto">
          <a:xfrm>
            <a:off x="1166813" y="2746375"/>
            <a:ext cx="457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lgn="l">
              <a:lnSpc>
                <a:spcPct val="100000"/>
              </a:lnSpc>
              <a:spcBef>
                <a:spcPct val="0"/>
              </a:spcBef>
              <a:buClr>
                <a:schemeClr val="accent2"/>
              </a:buClr>
              <a:buFont typeface="Times" charset="0"/>
              <a:buChar char="•"/>
              <a:defRPr/>
            </a:pPr>
            <a:r>
              <a:rPr lang="en-US" dirty="0">
                <a:ea typeface="ＭＳ Ｐゴシック" charset="0"/>
              </a:rPr>
              <a:t>SWOT Analysis Actions</a:t>
            </a:r>
            <a:endParaRPr lang="en-US" dirty="0">
              <a:solidFill>
                <a:srgbClr val="0064FF"/>
              </a:solidFill>
              <a:ea typeface="ＭＳ Ｐゴシック" charset="0"/>
            </a:endParaRPr>
          </a:p>
        </p:txBody>
      </p:sp>
      <p:sp>
        <p:nvSpPr>
          <p:cNvPr id="86022" name="Rectangle 18"/>
          <p:cNvSpPr>
            <a:spLocks noChangeArrowheads="1"/>
          </p:cNvSpPr>
          <p:nvPr/>
        </p:nvSpPr>
        <p:spPr bwMode="auto">
          <a:xfrm>
            <a:off x="590550" y="1828800"/>
            <a:ext cx="731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6075" indent="-346075"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9pPr>
          </a:lstStyle>
          <a:p>
            <a:pPr algn="l" eaLnBrk="1" hangingPunct="1">
              <a:lnSpc>
                <a:spcPct val="90000"/>
              </a:lnSpc>
              <a:buClr>
                <a:schemeClr val="accent2"/>
              </a:buClr>
              <a:buSzPct val="70000"/>
              <a:buFont typeface="Wingdings 3" charset="2"/>
              <a:buChar char=""/>
            </a:pPr>
            <a:r>
              <a:rPr lang="en-US" altLang="en-US" sz="3200" dirty="0" smtClean="0"/>
              <a:t>Situation Analysis (SWOT)</a:t>
            </a:r>
            <a:endParaRPr lang="en-US" altLang="en-US" sz="3200" dirty="0"/>
          </a:p>
        </p:txBody>
      </p:sp>
      <p:pic>
        <p:nvPicPr>
          <p:cNvPr id="86023" name="Picture 19" descr="BJVanillaDarkChoc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744788"/>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52" name="AutoShape 20"/>
          <p:cNvSpPr>
            <a:spLocks noChangeArrowheads="1"/>
          </p:cNvSpPr>
          <p:nvPr/>
        </p:nvSpPr>
        <p:spPr bwMode="auto">
          <a:xfrm>
            <a:off x="257176" y="115888"/>
            <a:ext cx="7315200" cy="1143000"/>
          </a:xfrm>
          <a:prstGeom prst="roundRect">
            <a:avLst>
              <a:gd name="adj" fmla="val 16667"/>
            </a:avLst>
          </a:prstGeom>
          <a:solidFill>
            <a:schemeClr val="bg1">
              <a:alpha val="34000"/>
            </a:schemeClr>
          </a:solidFill>
          <a:ln w="38100">
            <a:solidFill>
              <a:srgbClr val="00B050"/>
            </a:solidFill>
            <a:round/>
            <a:headEnd/>
            <a:tailEnd/>
          </a:ln>
          <a:effectLst/>
          <a:extLst/>
        </p:spPr>
        <p:txBody>
          <a:bodyPr anchor="ctr" anchorCtr="1"/>
          <a:lstStyle/>
          <a:p>
            <a:pPr>
              <a:lnSpc>
                <a:spcPct val="100000"/>
              </a:lnSpc>
              <a:spcBef>
                <a:spcPct val="0"/>
              </a:spcBef>
              <a:defRPr/>
            </a:pPr>
            <a:r>
              <a:rPr lang="en-US" sz="2000" dirty="0">
                <a:solidFill>
                  <a:schemeClr val="accent1">
                    <a:lumMod val="50000"/>
                  </a:schemeClr>
                </a:solidFill>
                <a:ea typeface="ＭＳ Ｐゴシック" charset="0"/>
              </a:rPr>
              <a:t>THE STRATEGIC MARKETING PROCESS</a:t>
            </a:r>
          </a:p>
          <a:p>
            <a:pPr>
              <a:lnSpc>
                <a:spcPct val="100000"/>
              </a:lnSpc>
              <a:spcBef>
                <a:spcPct val="0"/>
              </a:spcBef>
              <a:defRPr/>
            </a:pPr>
            <a:r>
              <a:rPr lang="en-US" sz="2800" dirty="0">
                <a:solidFill>
                  <a:schemeClr val="accent1">
                    <a:lumMod val="50000"/>
                  </a:schemeClr>
                </a:solidFill>
                <a:ea typeface="ＭＳ Ｐゴシック" charset="0"/>
              </a:rPr>
              <a:t>THE PLANNING </a:t>
            </a:r>
            <a:r>
              <a:rPr lang="en-US" sz="2800" dirty="0" smtClean="0">
                <a:solidFill>
                  <a:schemeClr val="accent1">
                    <a:lumMod val="50000"/>
                  </a:schemeClr>
                </a:solidFill>
                <a:ea typeface="ＭＳ Ｐゴシック" charset="0"/>
              </a:rPr>
              <a:t>PHASE </a:t>
            </a:r>
            <a:r>
              <a:rPr lang="en-US" sz="1400" dirty="0" smtClean="0">
                <a:solidFill>
                  <a:schemeClr val="accent1">
                    <a:lumMod val="50000"/>
                  </a:schemeClr>
                </a:solidFill>
                <a:ea typeface="ＭＳ Ｐゴシック" charset="0"/>
              </a:rPr>
              <a:t>(Kerin)</a:t>
            </a:r>
            <a:endParaRPr lang="en-US" sz="1400" dirty="0">
              <a:solidFill>
                <a:schemeClr val="accent1">
                  <a:lumMod val="50000"/>
                </a:schemeClr>
              </a:solidFill>
              <a:ea typeface="ＭＳ Ｐゴシック" charset="0"/>
            </a:endParaRPr>
          </a:p>
        </p:txBody>
      </p:sp>
      <p:pic>
        <p:nvPicPr>
          <p:cNvPr id="86026" name="Picture 23" descr="BJVanillaB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345112"/>
            <a:ext cx="2743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 name="Rectangle 32"/>
          <p:cNvSpPr>
            <a:spLocks noChangeArrowheads="1"/>
          </p:cNvSpPr>
          <p:nvPr/>
        </p:nvSpPr>
        <p:spPr bwMode="auto">
          <a:xfrm>
            <a:off x="8153400" y="6664325"/>
            <a:ext cx="914400"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9pPr>
          </a:lstStyle>
          <a:p>
            <a:pPr algn="r">
              <a:lnSpc>
                <a:spcPct val="100000"/>
              </a:lnSpc>
              <a:spcBef>
                <a:spcPct val="0"/>
              </a:spcBef>
            </a:pPr>
            <a:r>
              <a:rPr lang="en-US" altLang="en-US" sz="600" b="0" dirty="0"/>
              <a:t>2-</a:t>
            </a:r>
            <a:fld id="{B50B4B4E-FB7D-44C9-B05D-97F7D3617E9F}" type="slidenum">
              <a:rPr lang="en-US" altLang="en-US" sz="600" b="0"/>
              <a:pPr algn="r">
                <a:lnSpc>
                  <a:spcPct val="100000"/>
                </a:lnSpc>
                <a:spcBef>
                  <a:spcPct val="0"/>
                </a:spcBef>
              </a:pPr>
              <a:t>27</a:t>
            </a:fld>
            <a:endParaRPr lang="en-US" altLang="en-US" sz="600" b="0" dirty="0"/>
          </a:p>
        </p:txBody>
      </p:sp>
    </p:spTree>
    <p:extLst>
      <p:ext uri="{BB962C8B-B14F-4D97-AF65-F5344CB8AC3E}">
        <p14:creationId xmlns:p14="http://schemas.microsoft.com/office/powerpoint/2010/main" val="422512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ChangeArrowheads="1"/>
          </p:cNvSpPr>
          <p:nvPr/>
        </p:nvSpPr>
        <p:spPr bwMode="auto">
          <a:xfrm>
            <a:off x="304800" y="119063"/>
            <a:ext cx="7848600"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9pPr>
          </a:lstStyle>
          <a:p>
            <a:pPr algn="ctr" eaLnBrk="1" hangingPunct="1"/>
            <a:r>
              <a:rPr lang="en-US" altLang="en-US" dirty="0" smtClean="0"/>
              <a:t>Ben </a:t>
            </a:r>
            <a:r>
              <a:rPr lang="en-US" altLang="en-US" dirty="0"/>
              <a:t>&amp; Jerry</a:t>
            </a:r>
            <a:r>
              <a:rPr lang="ja-JP" altLang="en-US" dirty="0"/>
              <a:t>’</a:t>
            </a:r>
            <a:r>
              <a:rPr lang="en-US" altLang="ja-JP" dirty="0"/>
              <a:t>s SWOT </a:t>
            </a:r>
            <a:r>
              <a:rPr lang="en-US" altLang="ja-JP" dirty="0" smtClean="0"/>
              <a:t>Analysis </a:t>
            </a:r>
            <a:r>
              <a:rPr lang="en-US" altLang="ja-JP" sz="1400" dirty="0" smtClean="0"/>
              <a:t>(Kerin)</a:t>
            </a:r>
            <a:endParaRPr lang="en-US" altLang="en-US" sz="1400" dirty="0"/>
          </a:p>
        </p:txBody>
      </p:sp>
      <p:pic>
        <p:nvPicPr>
          <p:cNvPr id="83970" name="Picture 10" descr="Fig02-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514474"/>
            <a:ext cx="8231187"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 name="Rectangle 32"/>
          <p:cNvSpPr>
            <a:spLocks noChangeArrowheads="1"/>
          </p:cNvSpPr>
          <p:nvPr/>
        </p:nvSpPr>
        <p:spPr bwMode="auto">
          <a:xfrm>
            <a:off x="8153400" y="6664325"/>
            <a:ext cx="914400"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9pPr>
          </a:lstStyle>
          <a:p>
            <a:pPr algn="r">
              <a:lnSpc>
                <a:spcPct val="100000"/>
              </a:lnSpc>
              <a:spcBef>
                <a:spcPct val="0"/>
              </a:spcBef>
            </a:pPr>
            <a:r>
              <a:rPr lang="en-US" altLang="en-US" sz="600" b="0" dirty="0"/>
              <a:t>2-</a:t>
            </a:r>
            <a:fld id="{E4C3B865-1089-49C2-A797-D2788B7110DE}" type="slidenum">
              <a:rPr lang="en-US" altLang="en-US" sz="600" b="0"/>
              <a:pPr algn="r">
                <a:lnSpc>
                  <a:spcPct val="100000"/>
                </a:lnSpc>
                <a:spcBef>
                  <a:spcPct val="0"/>
                </a:spcBef>
              </a:pPr>
              <a:t>28</a:t>
            </a:fld>
            <a:endParaRPr lang="en-US" altLang="en-US" sz="600" b="0" dirty="0"/>
          </a:p>
        </p:txBody>
      </p:sp>
    </p:spTree>
    <p:extLst>
      <p:ext uri="{BB962C8B-B14F-4D97-AF65-F5344CB8AC3E}">
        <p14:creationId xmlns:p14="http://schemas.microsoft.com/office/powerpoint/2010/main" val="132900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smtClean="0"/>
              <a:t>Step 3          Objectives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a:t>Organizational/SBU Objectives:</a:t>
            </a:r>
          </a:p>
          <a:p>
            <a:pPr lvl="1"/>
            <a:r>
              <a:rPr lang="en-US" sz="3000" dirty="0"/>
              <a:t>What the firm hopes to accomplish with long-range business plan</a:t>
            </a:r>
          </a:p>
          <a:p>
            <a:r>
              <a:rPr lang="en-US" sz="3200" dirty="0"/>
              <a:t>Need to be </a:t>
            </a:r>
            <a:r>
              <a:rPr lang="en-US" sz="3200" dirty="0" smtClean="0"/>
              <a:t>SMART-specific</a:t>
            </a:r>
            <a:r>
              <a:rPr lang="en-US" sz="3200" dirty="0"/>
              <a:t>, measurable, </a:t>
            </a:r>
            <a:r>
              <a:rPr lang="en-US" sz="3200" dirty="0" smtClean="0"/>
              <a:t>attainable, relevant, and time-based</a:t>
            </a:r>
            <a:endParaRPr lang="en-US" sz="3200" dirty="0"/>
          </a:p>
          <a:p>
            <a:pPr lvl="1"/>
            <a:r>
              <a:rPr lang="en-US" sz="3000" dirty="0"/>
              <a:t>May be financially focused, or focused on other factors such as </a:t>
            </a:r>
            <a:r>
              <a:rPr lang="en-US" sz="3000" dirty="0" smtClean="0"/>
              <a:t>satisfaction</a:t>
            </a:r>
          </a:p>
          <a:p>
            <a:pPr lvl="2"/>
            <a:r>
              <a:rPr lang="en-US" sz="2800" dirty="0" smtClean="0"/>
              <a:t>Gain 5% market share in Southwest region in 2016</a:t>
            </a:r>
          </a:p>
          <a:p>
            <a:pPr lvl="2"/>
            <a:r>
              <a:rPr lang="en-US" sz="2800" dirty="0" smtClean="0"/>
              <a:t>Develop Twitter campaign to generate new flavors</a:t>
            </a:r>
            <a:endParaRPr lang="en-US" sz="2800" dirty="0"/>
          </a:p>
          <a:p>
            <a:endParaRPr lang="en-US" sz="3200" dirty="0"/>
          </a:p>
        </p:txBody>
      </p:sp>
      <p:sp>
        <p:nvSpPr>
          <p:cNvPr id="4" name="Right Arrow 3"/>
          <p:cNvSpPr/>
          <p:nvPr/>
        </p:nvSpPr>
        <p:spPr>
          <a:xfrm>
            <a:off x="2133600" y="651891"/>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8151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50000"/>
              </a:schemeClr>
            </a:solidFill>
          </a:ln>
        </p:spPr>
        <p:txBody>
          <a:bodyPr/>
          <a:lstStyle/>
          <a:p>
            <a:pPr algn="ctr"/>
            <a:r>
              <a:rPr lang="en-US" dirty="0" smtClean="0"/>
              <a:t>What’s Marketing to You?</a:t>
            </a:r>
            <a:endParaRPr lang="en-US" dirty="0"/>
          </a:p>
        </p:txBody>
      </p:sp>
      <p:sp>
        <p:nvSpPr>
          <p:cNvPr id="3" name="Content Placeholder 2"/>
          <p:cNvSpPr>
            <a:spLocks noGrp="1"/>
          </p:cNvSpPr>
          <p:nvPr>
            <p:ph idx="1"/>
          </p:nvPr>
        </p:nvSpPr>
        <p:spPr/>
        <p:txBody>
          <a:bodyPr>
            <a:normAutofit/>
          </a:bodyPr>
          <a:lstStyle/>
          <a:p>
            <a:r>
              <a:rPr lang="en-US" sz="3200" dirty="0"/>
              <a:t>Marketing is the process of planning and executing the conception, pricing, promotion and distribution of ideas, goods and services to create exchanges that satisfy individual and organizational objectives (AMA).</a:t>
            </a:r>
          </a:p>
          <a:p>
            <a:endParaRPr lang="en-US" sz="3200" dirty="0"/>
          </a:p>
        </p:txBody>
      </p:sp>
    </p:spTree>
    <p:extLst>
      <p:ext uri="{BB962C8B-B14F-4D97-AF65-F5344CB8AC3E}">
        <p14:creationId xmlns:p14="http://schemas.microsoft.com/office/powerpoint/2010/main" val="20205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a:ln>
            <a:solidFill>
              <a:srgbClr val="00B050"/>
            </a:solidFill>
          </a:ln>
        </p:spPr>
        <p:txBody>
          <a:bodyPr/>
          <a:lstStyle/>
          <a:p>
            <a:r>
              <a:rPr lang="en-US" dirty="0" smtClean="0"/>
              <a:t>Step 4             Business Portfolio</a:t>
            </a:r>
            <a:endParaRPr lang="en-US" dirty="0"/>
          </a:p>
        </p:txBody>
      </p:sp>
      <p:sp>
        <p:nvSpPr>
          <p:cNvPr id="3" name="Content Placeholder 2"/>
          <p:cNvSpPr>
            <a:spLocks noGrp="1"/>
          </p:cNvSpPr>
          <p:nvPr>
            <p:ph idx="1"/>
          </p:nvPr>
        </p:nvSpPr>
        <p:spPr>
          <a:xfrm>
            <a:off x="381000" y="1189482"/>
            <a:ext cx="7620000" cy="4800600"/>
          </a:xfrm>
        </p:spPr>
        <p:txBody>
          <a:bodyPr/>
          <a:lstStyle/>
          <a:p>
            <a:pPr marL="342900" lvl="1">
              <a:buClr>
                <a:schemeClr val="accent1"/>
              </a:buClr>
            </a:pPr>
            <a:r>
              <a:rPr lang="en-US" sz="2400" dirty="0"/>
              <a:t>The group of different </a:t>
            </a:r>
            <a:r>
              <a:rPr lang="en-US" sz="2400" b="1" dirty="0"/>
              <a:t>products</a:t>
            </a:r>
            <a:r>
              <a:rPr lang="en-US" sz="2400" dirty="0"/>
              <a:t> or brands owned by a firm and having different income-generating and growth </a:t>
            </a:r>
            <a:r>
              <a:rPr lang="en-US" sz="2400" dirty="0" smtClean="0"/>
              <a:t>capabilities (BCG </a:t>
            </a:r>
            <a:r>
              <a:rPr lang="en-US" sz="2400" dirty="0" smtClean="0"/>
              <a:t>Matrix, Solomon)</a:t>
            </a:r>
            <a:endParaRPr lang="en-US" sz="2400" dirty="0"/>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2362200"/>
            <a:ext cx="472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314575" y="533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0231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416"/>
            <a:ext cx="7620000" cy="1143000"/>
          </a:xfrm>
          <a:ln>
            <a:solidFill>
              <a:srgbClr val="00B050"/>
            </a:solidFill>
          </a:ln>
        </p:spPr>
        <p:txBody>
          <a:bodyPr/>
          <a:lstStyle/>
          <a:p>
            <a:r>
              <a:rPr lang="en-US" dirty="0" smtClean="0"/>
              <a:t>Step 5            Growth </a:t>
            </a:r>
            <a:r>
              <a:rPr lang="en-US" dirty="0" smtClean="0"/>
              <a:t>Strategies </a:t>
            </a:r>
            <a:r>
              <a:rPr lang="en-US" sz="1100" dirty="0" smtClean="0"/>
              <a:t>(Solomon)</a:t>
            </a:r>
            <a:endParaRPr lang="en-US" sz="1100"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1486" y="1600200"/>
            <a:ext cx="557142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2209800" y="609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8760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rgbClr val="00B050"/>
            </a:solidFill>
          </a:ln>
        </p:spPr>
        <p:txBody>
          <a:bodyPr/>
          <a:lstStyle/>
          <a:p>
            <a:pPr algn="ctr"/>
            <a:r>
              <a:rPr lang="en-US" sz="3600" dirty="0" smtClean="0"/>
              <a:t>Ben &amp; Jerry’s </a:t>
            </a:r>
            <a:br>
              <a:rPr lang="en-US" sz="3600" dirty="0" smtClean="0"/>
            </a:br>
            <a:r>
              <a:rPr lang="en-US" sz="3600" dirty="0" smtClean="0"/>
              <a:t>Growth </a:t>
            </a:r>
            <a:r>
              <a:rPr lang="en-US" sz="3600" dirty="0" smtClean="0"/>
              <a:t>Strategies </a:t>
            </a:r>
            <a:r>
              <a:rPr lang="en-US" sz="1100" dirty="0" smtClean="0"/>
              <a:t> (Kerin)</a:t>
            </a:r>
            <a:r>
              <a:rPr lang="en-US" sz="3600" dirty="0" smtClean="0"/>
              <a:t> </a:t>
            </a:r>
            <a:endParaRPr lang="en-US" sz="3600" dirty="0"/>
          </a:p>
        </p:txBody>
      </p:sp>
      <p:pic>
        <p:nvPicPr>
          <p:cNvPr id="7" name="Content Placeholder 6" descr="Fig02-0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8256"/>
            <a:ext cx="7620000" cy="4024488"/>
          </a:xfrm>
          <a:prstGeom prst="rect">
            <a:avLst/>
          </a:prstGeom>
          <a:noFill/>
          <a:ln>
            <a:noFill/>
          </a:ln>
          <a:extLst/>
        </p:spPr>
      </p:pic>
    </p:spTree>
    <p:extLst>
      <p:ext uri="{BB962C8B-B14F-4D97-AF65-F5344CB8AC3E}">
        <p14:creationId xmlns:p14="http://schemas.microsoft.com/office/powerpoint/2010/main" val="312800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smtClean="0"/>
              <a:t>Steps in Strategic Planning</a:t>
            </a:r>
            <a:endParaRPr lang="en-US"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7466" y="1600200"/>
            <a:ext cx="403946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075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smtClean="0"/>
              <a:t>Three Levels of </a:t>
            </a:r>
            <a:r>
              <a:rPr lang="en-US" dirty="0" smtClean="0"/>
              <a:t>Planning</a:t>
            </a:r>
            <a:r>
              <a:rPr lang="en-US" dirty="0"/>
              <a:t> </a:t>
            </a:r>
            <a:r>
              <a:rPr lang="en-US" dirty="0" smtClean="0"/>
              <a:t> </a:t>
            </a:r>
            <a:r>
              <a:rPr lang="en-US" sz="1100" dirty="0" smtClean="0"/>
              <a:t>(Solomon)</a:t>
            </a:r>
            <a:endParaRPr lang="en-US"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006751"/>
            <a:ext cx="7620000" cy="39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863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smtClean="0"/>
              <a:t>Develop Marketing </a:t>
            </a:r>
            <a:r>
              <a:rPr lang="en-US" dirty="0" smtClean="0"/>
              <a:t>Strategies </a:t>
            </a:r>
            <a:r>
              <a:rPr lang="en-US" sz="1100" dirty="0" smtClean="0"/>
              <a:t>(Solomon)</a:t>
            </a:r>
            <a:endParaRPr lang="en-US" dirty="0"/>
          </a:p>
        </p:txBody>
      </p:sp>
      <p:sp>
        <p:nvSpPr>
          <p:cNvPr id="3" name="Content Placeholder 2"/>
          <p:cNvSpPr>
            <a:spLocks noGrp="1"/>
          </p:cNvSpPr>
          <p:nvPr>
            <p:ph idx="1"/>
          </p:nvPr>
        </p:nvSpPr>
        <p:spPr/>
        <p:txBody>
          <a:bodyPr>
            <a:normAutofit/>
          </a:bodyPr>
          <a:lstStyle/>
          <a:p>
            <a:r>
              <a:rPr lang="en-US" sz="2400" dirty="0"/>
              <a:t>Select target market(s) where the firm’s offerings are best </a:t>
            </a:r>
            <a:r>
              <a:rPr lang="en-US" sz="2400" dirty="0" smtClean="0"/>
              <a:t>suited</a:t>
            </a:r>
          </a:p>
          <a:p>
            <a:pPr lvl="1"/>
            <a:r>
              <a:rPr lang="en-US" sz="2400" dirty="0" smtClean="0"/>
              <a:t>Segmenting-Divide the market</a:t>
            </a:r>
          </a:p>
          <a:p>
            <a:pPr lvl="1"/>
            <a:r>
              <a:rPr lang="en-US" sz="2400" dirty="0" smtClean="0"/>
              <a:t>Targeting-Select a demographic</a:t>
            </a:r>
          </a:p>
          <a:p>
            <a:pPr lvl="1"/>
            <a:r>
              <a:rPr lang="en-US" sz="2400" dirty="0" smtClean="0"/>
              <a:t>Positioning-Identify competitive points of difference</a:t>
            </a:r>
            <a:endParaRPr lang="en-US" sz="2400" dirty="0"/>
          </a:p>
          <a:p>
            <a:r>
              <a:rPr lang="en-US" sz="2400" dirty="0"/>
              <a:t>Develop marketing mix strategies</a:t>
            </a:r>
          </a:p>
          <a:p>
            <a:pPr lvl="1"/>
            <a:r>
              <a:rPr lang="en-US" sz="2400" dirty="0" smtClean="0"/>
              <a:t>Product</a:t>
            </a:r>
          </a:p>
          <a:p>
            <a:pPr lvl="1"/>
            <a:r>
              <a:rPr lang="en-US" sz="2400" dirty="0" smtClean="0"/>
              <a:t>Price</a:t>
            </a:r>
          </a:p>
          <a:p>
            <a:pPr lvl="1"/>
            <a:r>
              <a:rPr lang="en-US" sz="2400" dirty="0" smtClean="0"/>
              <a:t>Promotion</a:t>
            </a:r>
          </a:p>
          <a:p>
            <a:pPr lvl="1"/>
            <a:r>
              <a:rPr lang="en-US" sz="2400" dirty="0" smtClean="0"/>
              <a:t>Placement</a:t>
            </a:r>
            <a:endParaRPr lang="en-US" sz="2400" dirty="0"/>
          </a:p>
        </p:txBody>
      </p:sp>
    </p:spTree>
    <p:extLst>
      <p:ext uri="{BB962C8B-B14F-4D97-AF65-F5344CB8AC3E}">
        <p14:creationId xmlns:p14="http://schemas.microsoft.com/office/powerpoint/2010/main" val="1079325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US" dirty="0" smtClean="0"/>
              <a:t>Implementation &amp; Control</a:t>
            </a:r>
            <a:endParaRPr lang="en-US" dirty="0"/>
          </a:p>
        </p:txBody>
      </p:sp>
      <p:sp>
        <p:nvSpPr>
          <p:cNvPr id="3" name="Content Placeholder 2"/>
          <p:cNvSpPr>
            <a:spLocks noGrp="1"/>
          </p:cNvSpPr>
          <p:nvPr>
            <p:ph idx="1"/>
          </p:nvPr>
        </p:nvSpPr>
        <p:spPr/>
        <p:txBody>
          <a:bodyPr/>
          <a:lstStyle/>
          <a:p>
            <a:pPr>
              <a:lnSpc>
                <a:spcPct val="90000"/>
              </a:lnSpc>
            </a:pPr>
            <a:r>
              <a:rPr lang="en-US" sz="2800" dirty="0"/>
              <a:t>Control: </a:t>
            </a:r>
          </a:p>
          <a:p>
            <a:pPr lvl="1">
              <a:lnSpc>
                <a:spcPct val="90000"/>
              </a:lnSpc>
            </a:pPr>
            <a:r>
              <a:rPr lang="en-US" sz="2800" dirty="0"/>
              <a:t>Measuring actual performance, comparing performance to the objectives, making adjustments</a:t>
            </a:r>
          </a:p>
          <a:p>
            <a:pPr>
              <a:lnSpc>
                <a:spcPct val="90000"/>
              </a:lnSpc>
            </a:pPr>
            <a:r>
              <a:rPr lang="en-US" sz="2800" dirty="0"/>
              <a:t>Marketing metrics: 	</a:t>
            </a:r>
          </a:p>
          <a:p>
            <a:pPr lvl="1">
              <a:lnSpc>
                <a:spcPct val="90000"/>
              </a:lnSpc>
            </a:pPr>
            <a:r>
              <a:rPr lang="en-US" sz="2800" dirty="0"/>
              <a:t>Return on marketing investment (ROMI) </a:t>
            </a:r>
          </a:p>
          <a:p>
            <a:pPr>
              <a:lnSpc>
                <a:spcPct val="90000"/>
              </a:lnSpc>
            </a:pPr>
            <a:r>
              <a:rPr lang="en-US" sz="2800" dirty="0"/>
              <a:t>Action plans:</a:t>
            </a:r>
          </a:p>
          <a:p>
            <a:pPr lvl="1">
              <a:lnSpc>
                <a:spcPct val="90000"/>
              </a:lnSpc>
            </a:pPr>
            <a:r>
              <a:rPr lang="en-US" sz="2800" dirty="0"/>
              <a:t>Support plans that guide the execution and control of marketing strategies at the </a:t>
            </a:r>
            <a:r>
              <a:rPr lang="en-US" sz="2800" i="1" dirty="0"/>
              <a:t>operational level</a:t>
            </a:r>
          </a:p>
          <a:p>
            <a:endParaRPr lang="en-US" dirty="0"/>
          </a:p>
        </p:txBody>
      </p:sp>
    </p:spTree>
    <p:extLst>
      <p:ext uri="{BB962C8B-B14F-4D97-AF65-F5344CB8AC3E}">
        <p14:creationId xmlns:p14="http://schemas.microsoft.com/office/powerpoint/2010/main" val="4141924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pPr algn="ctr"/>
            <a:r>
              <a:rPr lang="en-US" dirty="0" smtClean="0"/>
              <a:t>Marketing Action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2993790"/>
              </p:ext>
            </p:extLst>
          </p:nvPr>
        </p:nvGraphicFramePr>
        <p:xfrm>
          <a:off x="762000" y="1676400"/>
          <a:ext cx="6995160" cy="4668647"/>
        </p:xfrm>
        <a:graphic>
          <a:graphicData uri="http://schemas.openxmlformats.org/drawingml/2006/table">
            <a:tbl>
              <a:tblPr firstRow="1" firstCol="1" bandRow="1">
                <a:tableStyleId>{5C22544A-7EE6-4342-B048-85BDC9FD1C3A}</a:tableStyleId>
              </a:tblPr>
              <a:tblGrid>
                <a:gridCol w="2240280"/>
                <a:gridCol w="4754880"/>
              </a:tblGrid>
              <a:tr h="301247">
                <a:tc>
                  <a:txBody>
                    <a:bodyPr/>
                    <a:lstStyle/>
                    <a:p>
                      <a:pPr marL="0" marR="0">
                        <a:lnSpc>
                          <a:spcPct val="115000"/>
                        </a:lnSpc>
                        <a:spcBef>
                          <a:spcPts val="0"/>
                        </a:spcBef>
                        <a:spcAft>
                          <a:spcPts val="0"/>
                        </a:spcAft>
                      </a:pPr>
                      <a:r>
                        <a:rPr lang="en-US" sz="1200" dirty="0">
                          <a:effectLst/>
                        </a:rPr>
                        <a:t>Element of the Marketing Mix</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Promotion</a:t>
                      </a:r>
                      <a:endParaRPr lang="en-US" sz="1100" dirty="0">
                        <a:effectLst/>
                        <a:latin typeface="Calibri"/>
                        <a:ea typeface="Calibri"/>
                        <a:cs typeface="Times New Roman"/>
                      </a:endParaRPr>
                    </a:p>
                  </a:txBody>
                  <a:tcPr marL="68580" marR="68580" marT="0" marB="0"/>
                </a:tc>
              </a:tr>
              <a:tr h="301247">
                <a:tc>
                  <a:txBody>
                    <a:bodyPr/>
                    <a:lstStyle/>
                    <a:p>
                      <a:pPr marL="0" marR="0">
                        <a:lnSpc>
                          <a:spcPct val="115000"/>
                        </a:lnSpc>
                        <a:spcBef>
                          <a:spcPts val="0"/>
                        </a:spcBef>
                        <a:spcAft>
                          <a:spcPts val="0"/>
                        </a:spcAft>
                      </a:pPr>
                      <a:r>
                        <a:rPr lang="en-US" sz="1200" dirty="0">
                          <a:effectLst/>
                        </a:rPr>
                        <a:t>Objective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Increase awareness of the service</a:t>
                      </a:r>
                      <a:endParaRPr lang="en-US" sz="1100" dirty="0">
                        <a:effectLst/>
                        <a:latin typeface="Calibri"/>
                        <a:ea typeface="Calibri"/>
                        <a:cs typeface="Times New Roman"/>
                      </a:endParaRPr>
                    </a:p>
                  </a:txBody>
                  <a:tcPr marL="68580" marR="68580" marT="0" marB="0"/>
                </a:tc>
              </a:tr>
              <a:tr h="1261217">
                <a:tc>
                  <a:txBody>
                    <a:bodyPr/>
                    <a:lstStyle/>
                    <a:p>
                      <a:pPr marL="0" marR="0">
                        <a:lnSpc>
                          <a:spcPct val="115000"/>
                        </a:lnSpc>
                        <a:spcBef>
                          <a:spcPts val="0"/>
                        </a:spcBef>
                        <a:spcAft>
                          <a:spcPts val="0"/>
                        </a:spcAft>
                      </a:pPr>
                      <a:r>
                        <a:rPr lang="en-US" sz="1200" dirty="0">
                          <a:effectLst/>
                        </a:rPr>
                        <a:t>Action Plan(s)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Advertise on social media sites</a:t>
                      </a:r>
                      <a:endParaRPr lang="en-US" sz="1100" dirty="0">
                        <a:effectLst/>
                      </a:endParaRPr>
                    </a:p>
                    <a:p>
                      <a:pPr marL="342900" marR="0" lvl="0" indent="-342900">
                        <a:lnSpc>
                          <a:spcPct val="115000"/>
                        </a:lnSpc>
                        <a:spcBef>
                          <a:spcPts val="0"/>
                        </a:spcBef>
                        <a:spcAft>
                          <a:spcPts val="0"/>
                        </a:spcAft>
                        <a:buFont typeface="Symbol"/>
                        <a:buChar char=""/>
                      </a:pPr>
                      <a:r>
                        <a:rPr lang="en-US" sz="1200" dirty="0">
                          <a:effectLst/>
                        </a:rPr>
                        <a:t>Buy advertising on Facebook</a:t>
                      </a:r>
                      <a:endParaRPr lang="en-US" sz="1100" dirty="0">
                        <a:effectLst/>
                      </a:endParaRPr>
                    </a:p>
                    <a:p>
                      <a:pPr marL="342900" marR="0" lvl="0" indent="-342900">
                        <a:lnSpc>
                          <a:spcPct val="115000"/>
                        </a:lnSpc>
                        <a:spcBef>
                          <a:spcPts val="0"/>
                        </a:spcBef>
                        <a:spcAft>
                          <a:spcPts val="0"/>
                        </a:spcAft>
                        <a:buFont typeface="Symbol"/>
                        <a:buChar char=""/>
                      </a:pPr>
                      <a:r>
                        <a:rPr lang="en-US" sz="1200" dirty="0">
                          <a:effectLst/>
                        </a:rPr>
                        <a:t>Create a Twitter feed</a:t>
                      </a:r>
                      <a:endParaRPr lang="en-US" sz="1100" dirty="0">
                        <a:effectLst/>
                      </a:endParaRPr>
                    </a:p>
                    <a:p>
                      <a:pPr marL="342900" marR="0" lvl="0" indent="-342900">
                        <a:lnSpc>
                          <a:spcPct val="115000"/>
                        </a:lnSpc>
                        <a:spcBef>
                          <a:spcPts val="0"/>
                        </a:spcBef>
                        <a:spcAft>
                          <a:spcPts val="0"/>
                        </a:spcAft>
                        <a:buFont typeface="Symbol"/>
                        <a:buChar char=""/>
                      </a:pPr>
                      <a:r>
                        <a:rPr lang="en-US" sz="1200" dirty="0">
                          <a:effectLst/>
                        </a:rPr>
                        <a:t>Create a Pinterest page</a:t>
                      </a:r>
                      <a:endParaRPr lang="en-US" sz="1100" dirty="0">
                        <a:effectLst/>
                        <a:latin typeface="Calibri"/>
                        <a:ea typeface="Calibri"/>
                        <a:cs typeface="Times New Roman"/>
                      </a:endParaRPr>
                    </a:p>
                  </a:txBody>
                  <a:tcPr marL="68580" marR="68580" marT="0" marB="0"/>
                </a:tc>
              </a:tr>
              <a:tr h="621237">
                <a:tc>
                  <a:txBody>
                    <a:bodyPr/>
                    <a:lstStyle/>
                    <a:p>
                      <a:pPr marL="0" marR="0">
                        <a:lnSpc>
                          <a:spcPct val="115000"/>
                        </a:lnSpc>
                        <a:spcBef>
                          <a:spcPts val="0"/>
                        </a:spcBef>
                        <a:spcAft>
                          <a:spcPts val="0"/>
                        </a:spcAft>
                      </a:pPr>
                      <a:r>
                        <a:rPr lang="en-US" sz="1200" dirty="0">
                          <a:effectLst/>
                        </a:rPr>
                        <a:t>Responsibility</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Promotion creation - Social media intern</a:t>
                      </a:r>
                      <a:endParaRPr lang="en-US" sz="1100" dirty="0">
                        <a:effectLst/>
                      </a:endParaRPr>
                    </a:p>
                    <a:p>
                      <a:pPr marL="0" marR="0">
                        <a:lnSpc>
                          <a:spcPct val="115000"/>
                        </a:lnSpc>
                        <a:spcBef>
                          <a:spcPts val="0"/>
                        </a:spcBef>
                        <a:spcAft>
                          <a:spcPts val="0"/>
                        </a:spcAft>
                      </a:pPr>
                      <a:r>
                        <a:rPr lang="en-US" sz="1200" dirty="0">
                          <a:effectLst/>
                        </a:rPr>
                        <a:t>Promotion approval &amp; funding – Marketing Manager</a:t>
                      </a:r>
                      <a:endParaRPr lang="en-US" sz="1100" dirty="0">
                        <a:effectLst/>
                        <a:latin typeface="Calibri"/>
                        <a:ea typeface="Calibri"/>
                        <a:cs typeface="Times New Roman"/>
                      </a:endParaRPr>
                    </a:p>
                  </a:txBody>
                  <a:tcPr marL="68580" marR="68580" marT="0" marB="0"/>
                </a:tc>
              </a:tr>
              <a:tr h="941226">
                <a:tc>
                  <a:txBody>
                    <a:bodyPr/>
                    <a:lstStyle/>
                    <a:p>
                      <a:pPr marL="0" marR="0">
                        <a:lnSpc>
                          <a:spcPct val="115000"/>
                        </a:lnSpc>
                        <a:spcBef>
                          <a:spcPts val="0"/>
                        </a:spcBef>
                        <a:spcAft>
                          <a:spcPts val="0"/>
                        </a:spcAft>
                      </a:pPr>
                      <a:r>
                        <a:rPr lang="en-US" sz="1200" dirty="0">
                          <a:effectLst/>
                        </a:rPr>
                        <a:t>Time Line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February 1</a:t>
                      </a:r>
                      <a:r>
                        <a:rPr lang="en-US" sz="1200" baseline="30000" dirty="0">
                          <a:effectLst/>
                        </a:rPr>
                        <a:t>st</a:t>
                      </a:r>
                      <a:r>
                        <a:rPr lang="en-US" sz="1200" dirty="0">
                          <a:effectLst/>
                        </a:rPr>
                        <a:t> – Deadline for creating Twitter feed</a:t>
                      </a:r>
                      <a:endParaRPr lang="en-US" sz="1100" dirty="0">
                        <a:effectLst/>
                      </a:endParaRPr>
                    </a:p>
                    <a:p>
                      <a:pPr marL="0" marR="0">
                        <a:lnSpc>
                          <a:spcPct val="115000"/>
                        </a:lnSpc>
                        <a:spcBef>
                          <a:spcPts val="0"/>
                        </a:spcBef>
                        <a:spcAft>
                          <a:spcPts val="0"/>
                        </a:spcAft>
                      </a:pPr>
                      <a:r>
                        <a:rPr lang="en-US" sz="1200" dirty="0">
                          <a:effectLst/>
                        </a:rPr>
                        <a:t>February 3</a:t>
                      </a:r>
                      <a:r>
                        <a:rPr lang="en-US" sz="1200" baseline="30000" dirty="0">
                          <a:effectLst/>
                        </a:rPr>
                        <a:t>rd</a:t>
                      </a:r>
                      <a:r>
                        <a:rPr lang="en-US" sz="1200" dirty="0">
                          <a:effectLst/>
                        </a:rPr>
                        <a:t> – Deadline for creating Pinterest page</a:t>
                      </a:r>
                      <a:endParaRPr lang="en-US" sz="1100" dirty="0">
                        <a:effectLst/>
                      </a:endParaRPr>
                    </a:p>
                    <a:p>
                      <a:pPr marL="0" marR="0">
                        <a:lnSpc>
                          <a:spcPct val="115000"/>
                        </a:lnSpc>
                        <a:spcBef>
                          <a:spcPts val="0"/>
                        </a:spcBef>
                        <a:spcAft>
                          <a:spcPts val="0"/>
                        </a:spcAft>
                      </a:pPr>
                      <a:r>
                        <a:rPr lang="en-US" sz="1200" dirty="0">
                          <a:effectLst/>
                        </a:rPr>
                        <a:t>February 15</a:t>
                      </a:r>
                      <a:r>
                        <a:rPr lang="en-US" sz="1200" baseline="30000" dirty="0">
                          <a:effectLst/>
                        </a:rPr>
                        <a:t>th</a:t>
                      </a:r>
                      <a:r>
                        <a:rPr lang="en-US" sz="1200" dirty="0">
                          <a:effectLst/>
                        </a:rPr>
                        <a:t> – Deadline for buying advertising on Facebook</a:t>
                      </a:r>
                      <a:endParaRPr lang="en-US" sz="1100" dirty="0">
                        <a:effectLst/>
                        <a:latin typeface="Calibri"/>
                        <a:ea typeface="Calibri"/>
                        <a:cs typeface="Times New Roman"/>
                      </a:endParaRPr>
                    </a:p>
                  </a:txBody>
                  <a:tcPr marL="68580" marR="68580" marT="0" marB="0"/>
                </a:tc>
              </a:tr>
              <a:tr h="301247">
                <a:tc>
                  <a:txBody>
                    <a:bodyPr/>
                    <a:lstStyle/>
                    <a:p>
                      <a:pPr marL="0" marR="0">
                        <a:lnSpc>
                          <a:spcPct val="115000"/>
                        </a:lnSpc>
                        <a:spcBef>
                          <a:spcPts val="0"/>
                        </a:spcBef>
                        <a:spcAft>
                          <a:spcPts val="0"/>
                        </a:spcAft>
                      </a:pPr>
                      <a:r>
                        <a:rPr lang="en-US" sz="1200" dirty="0">
                          <a:effectLst/>
                        </a:rPr>
                        <a:t>Budget</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$150,000 for Advertising on Facebook</a:t>
                      </a:r>
                      <a:endParaRPr lang="en-US" sz="1100" dirty="0">
                        <a:effectLst/>
                        <a:latin typeface="Calibri"/>
                        <a:ea typeface="Calibri"/>
                        <a:cs typeface="Times New Roman"/>
                      </a:endParaRPr>
                    </a:p>
                  </a:txBody>
                  <a:tcPr marL="68580" marR="68580" marT="0" marB="0"/>
                </a:tc>
              </a:tr>
              <a:tr h="941226">
                <a:tc>
                  <a:txBody>
                    <a:bodyPr/>
                    <a:lstStyle/>
                    <a:p>
                      <a:pPr marL="0" marR="0">
                        <a:lnSpc>
                          <a:spcPct val="115000"/>
                        </a:lnSpc>
                        <a:spcBef>
                          <a:spcPts val="0"/>
                        </a:spcBef>
                        <a:spcAft>
                          <a:spcPts val="0"/>
                        </a:spcAft>
                      </a:pPr>
                      <a:r>
                        <a:rPr lang="en-US" sz="1200" dirty="0">
                          <a:effectLst/>
                        </a:rPr>
                        <a:t>Measurement and Control</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Ask customers to complete a brief survey to judge how they heard about the service.</a:t>
                      </a:r>
                      <a:endParaRPr lang="en-US" sz="1100" dirty="0">
                        <a:effectLst/>
                      </a:endParaRPr>
                    </a:p>
                    <a:p>
                      <a:pPr marL="0" marR="0">
                        <a:lnSpc>
                          <a:spcPct val="115000"/>
                        </a:lnSpc>
                        <a:spcBef>
                          <a:spcPts val="0"/>
                        </a:spcBef>
                        <a:spcAft>
                          <a:spcPts val="0"/>
                        </a:spcAft>
                      </a:pPr>
                      <a:r>
                        <a:rPr lang="en-US" sz="1200" dirty="0">
                          <a:effectLst/>
                        </a:rPr>
                        <a:t>Exposure and Click thru rates on Facebook advertising</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05073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AutoShape 2"/>
          <p:cNvSpPr>
            <a:spLocks noChangeArrowheads="1"/>
          </p:cNvSpPr>
          <p:nvPr/>
        </p:nvSpPr>
        <p:spPr bwMode="auto">
          <a:xfrm>
            <a:off x="223838" y="144463"/>
            <a:ext cx="7696200" cy="1143000"/>
          </a:xfrm>
          <a:prstGeom prst="roundRect">
            <a:avLst>
              <a:gd name="adj" fmla="val 16667"/>
            </a:avLst>
          </a:prstGeom>
          <a:gradFill rotWithShape="0">
            <a:gsLst>
              <a:gs pos="0">
                <a:srgbClr val="FFF3CE">
                  <a:alpha val="34000"/>
                </a:srgbClr>
              </a:gs>
              <a:gs pos="100000">
                <a:srgbClr val="FFF3CE">
                  <a:gamma/>
                  <a:shade val="46275"/>
                  <a:invGamma/>
                  <a:alpha val="0"/>
                </a:srgbClr>
              </a:gs>
            </a:gsLst>
            <a:lin ang="5400000" scaled="1"/>
          </a:gradFill>
          <a:ln w="38100">
            <a:solidFill>
              <a:srgbClr val="00B05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9pPr>
          </a:lstStyle>
          <a:p>
            <a:pPr algn="ctr" eaLnBrk="1" hangingPunct="1">
              <a:lnSpc>
                <a:spcPct val="105000"/>
              </a:lnSpc>
            </a:pPr>
            <a:r>
              <a:rPr lang="en-US" altLang="en-US" dirty="0" smtClean="0">
                <a:solidFill>
                  <a:schemeClr val="accent1">
                    <a:lumMod val="50000"/>
                  </a:schemeClr>
                </a:solidFill>
              </a:rPr>
              <a:t>Marketing Metrics</a:t>
            </a:r>
            <a:r>
              <a:rPr lang="en-US" altLang="en-US" dirty="0">
                <a:solidFill>
                  <a:schemeClr val="accent1">
                    <a:lumMod val="50000"/>
                  </a:schemeClr>
                </a:solidFill>
              </a:rPr>
              <a:t/>
            </a:r>
            <a:br>
              <a:rPr lang="en-US" altLang="en-US" dirty="0">
                <a:solidFill>
                  <a:schemeClr val="accent1">
                    <a:lumMod val="50000"/>
                  </a:schemeClr>
                </a:solidFill>
              </a:rPr>
            </a:br>
            <a:r>
              <a:rPr lang="en-US" altLang="en-US" dirty="0">
                <a:solidFill>
                  <a:schemeClr val="accent1">
                    <a:lumMod val="50000"/>
                  </a:schemeClr>
                </a:solidFill>
              </a:rPr>
              <a:t>How Well is Ben &amp; Jerry</a:t>
            </a:r>
            <a:r>
              <a:rPr lang="ja-JP" altLang="en-US" dirty="0">
                <a:solidFill>
                  <a:schemeClr val="accent1">
                    <a:lumMod val="50000"/>
                  </a:schemeClr>
                </a:solidFill>
              </a:rPr>
              <a:t>’</a:t>
            </a:r>
            <a:r>
              <a:rPr lang="en-US" altLang="ja-JP" dirty="0">
                <a:solidFill>
                  <a:schemeClr val="accent1">
                    <a:lumMod val="50000"/>
                  </a:schemeClr>
                </a:solidFill>
              </a:rPr>
              <a:t>s Doing</a:t>
            </a:r>
            <a:r>
              <a:rPr lang="en-US" altLang="ja-JP" dirty="0" smtClean="0">
                <a:solidFill>
                  <a:schemeClr val="accent1">
                    <a:lumMod val="50000"/>
                  </a:schemeClr>
                </a:solidFill>
              </a:rPr>
              <a:t>? </a:t>
            </a:r>
            <a:r>
              <a:rPr lang="en-US" altLang="ja-JP" sz="1100" dirty="0" smtClean="0">
                <a:solidFill>
                  <a:schemeClr val="accent1">
                    <a:lumMod val="50000"/>
                  </a:schemeClr>
                </a:solidFill>
              </a:rPr>
              <a:t>(Kerin)</a:t>
            </a:r>
            <a:endParaRPr lang="en-US" altLang="en-US" dirty="0">
              <a:solidFill>
                <a:schemeClr val="accent1">
                  <a:lumMod val="50000"/>
                </a:schemeClr>
              </a:solidFill>
            </a:endParaRPr>
          </a:p>
        </p:txBody>
      </p:sp>
      <p:sp>
        <p:nvSpPr>
          <p:cNvPr id="688131" name="Text Box 3"/>
          <p:cNvSpPr txBox="1">
            <a:spLocks noChangeArrowheads="1"/>
          </p:cNvSpPr>
          <p:nvPr/>
        </p:nvSpPr>
        <p:spPr bwMode="auto">
          <a:xfrm>
            <a:off x="461963" y="1711325"/>
            <a:ext cx="8226425" cy="228600"/>
          </a:xfrm>
          <a:prstGeom prst="rect">
            <a:avLst/>
          </a:prstGeom>
          <a:noFill/>
          <a:ln>
            <a:noFill/>
          </a:ln>
          <a:effectLst/>
          <a:extLst>
            <a:ext uri="{909E8E84-426E-40DD-AFC4-6F175D3DCCD1}">
              <a14:hiddenFill xmlns:a14="http://schemas.microsoft.com/office/drawing/2010/main">
                <a:solidFill>
                  <a:srgbClr val="C8D9A5"/>
                </a:solidFill>
              </a14:hiddenFill>
            </a:ext>
            <a:ext uri="{91240B29-F687-4F45-9708-019B960494DF}">
              <a14:hiddenLine xmlns:a14="http://schemas.microsoft.com/office/drawing/2010/main" w="28575">
                <a:solidFill>
                  <a:srgbClr val="9A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5000"/>
              </a:lnSpc>
              <a:spcBef>
                <a:spcPct val="50000"/>
              </a:spcBef>
              <a:defRPr/>
            </a:pPr>
            <a:r>
              <a:rPr lang="en-US" sz="2400" dirty="0">
                <a:ea typeface="ＭＳ Ｐゴシック" charset="0"/>
              </a:rPr>
              <a:t>Dollar Sales and Dollar Market Share</a:t>
            </a:r>
          </a:p>
        </p:txBody>
      </p:sp>
      <p:pic>
        <p:nvPicPr>
          <p:cNvPr id="53252" name="Picture 27" descr="MKTDash02BJ$S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435350"/>
            <a:ext cx="3316288" cy="2743200"/>
          </a:xfrm>
          <a:prstGeom prst="rect">
            <a:avLst/>
          </a:prstGeom>
          <a:solidFill>
            <a:schemeClr val="bg2"/>
          </a:solidFill>
          <a:ln>
            <a:noFill/>
          </a:ln>
        </p:spPr>
      </p:pic>
      <p:pic>
        <p:nvPicPr>
          <p:cNvPr id="53253" name="Picture 28" descr="MKTDash02BJ$MktSh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300" y="342582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55" name="Object 1"/>
          <p:cNvGraphicFramePr>
            <a:graphicFrameLocks noChangeAspect="1"/>
          </p:cNvGraphicFramePr>
          <p:nvPr/>
        </p:nvGraphicFramePr>
        <p:xfrm>
          <a:off x="4495800" y="3308350"/>
          <a:ext cx="152400" cy="241300"/>
        </p:xfrm>
        <a:graphic>
          <a:graphicData uri="http://schemas.openxmlformats.org/presentationml/2006/ole">
            <mc:AlternateContent xmlns:mc="http://schemas.openxmlformats.org/markup-compatibility/2006">
              <mc:Choice xmlns:v="urn:schemas-microsoft-com:vml" Requires="v">
                <p:oleObj spid="_x0000_s13344" name="Equation" r:id="rId6" imgW="139700" imgH="228600" progId="Equation.3">
                  <p:embed/>
                </p:oleObj>
              </mc:Choice>
              <mc:Fallback>
                <p:oleObj name="Equation" r:id="rId6" imgW="1397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308350"/>
                        <a:ext cx="152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6" name="Object 3"/>
          <p:cNvGraphicFramePr>
            <a:graphicFrameLocks noChangeAspect="1"/>
          </p:cNvGraphicFramePr>
          <p:nvPr/>
        </p:nvGraphicFramePr>
        <p:xfrm>
          <a:off x="1863725" y="2654300"/>
          <a:ext cx="5422900" cy="635000"/>
        </p:xfrm>
        <a:graphic>
          <a:graphicData uri="http://schemas.openxmlformats.org/presentationml/2006/ole">
            <mc:AlternateContent xmlns:mc="http://schemas.openxmlformats.org/markup-compatibility/2006">
              <mc:Choice xmlns:v="urn:schemas-microsoft-com:vml" Requires="v">
                <p:oleObj spid="_x0000_s13345" name="Microsoft Equation 3.0" r:id="rId8" imgW="5410200" imgH="622300" progId="Equation.3">
                  <p:embed/>
                </p:oleObj>
              </mc:Choice>
              <mc:Fallback>
                <p:oleObj name="Microsoft Equation 3.0" r:id="rId8" imgW="5410200" imgH="622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3725" y="2654300"/>
                        <a:ext cx="5422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7" name="Object 1"/>
          <p:cNvGraphicFramePr>
            <a:graphicFrameLocks noChangeAspect="1"/>
          </p:cNvGraphicFramePr>
          <p:nvPr/>
        </p:nvGraphicFramePr>
        <p:xfrm>
          <a:off x="1924050" y="2203450"/>
          <a:ext cx="5295900" cy="279400"/>
        </p:xfrm>
        <a:graphic>
          <a:graphicData uri="http://schemas.openxmlformats.org/presentationml/2006/ole">
            <mc:AlternateContent xmlns:mc="http://schemas.openxmlformats.org/markup-compatibility/2006">
              <mc:Choice xmlns:v="urn:schemas-microsoft-com:vml" Requires="v">
                <p:oleObj spid="_x0000_s13346" name="Equation" r:id="rId10" imgW="5295900" imgH="279400" progId="Equation.3">
                  <p:embed/>
                </p:oleObj>
              </mc:Choice>
              <mc:Fallback>
                <p:oleObj name="Equation" r:id="rId10" imgW="5295900" imgH="279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4050" y="2203450"/>
                        <a:ext cx="5295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6" name="Rectangle 32"/>
          <p:cNvSpPr>
            <a:spLocks noChangeArrowheads="1"/>
          </p:cNvSpPr>
          <p:nvPr/>
        </p:nvSpPr>
        <p:spPr bwMode="auto">
          <a:xfrm>
            <a:off x="8153400" y="6664325"/>
            <a:ext cx="914400"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800" b="1">
                <a:solidFill>
                  <a:schemeClr val="tx1"/>
                </a:solidFill>
                <a:latin typeface="Arial" charset="0"/>
                <a:ea typeface="ＭＳ Ｐゴシック" charset="-128"/>
              </a:defRPr>
            </a:lvl9pPr>
          </a:lstStyle>
          <a:p>
            <a:pPr algn="r">
              <a:lnSpc>
                <a:spcPct val="100000"/>
              </a:lnSpc>
              <a:spcBef>
                <a:spcPct val="0"/>
              </a:spcBef>
            </a:pPr>
            <a:r>
              <a:rPr lang="en-US" altLang="en-US" sz="600" b="0" dirty="0"/>
              <a:t>2-</a:t>
            </a:r>
            <a:fld id="{CD3F487F-D14B-4FF9-827C-88CB2BD15D0A}" type="slidenum">
              <a:rPr lang="en-US" altLang="en-US" sz="600" b="0"/>
              <a:pPr algn="r">
                <a:lnSpc>
                  <a:spcPct val="100000"/>
                </a:lnSpc>
                <a:spcBef>
                  <a:spcPct val="0"/>
                </a:spcBef>
              </a:pPr>
              <a:t>38</a:t>
            </a:fld>
            <a:endParaRPr lang="en-US" altLang="en-US" sz="600" b="0" dirty="0"/>
          </a:p>
        </p:txBody>
      </p:sp>
    </p:spTree>
    <p:extLst>
      <p:ext uri="{BB962C8B-B14F-4D97-AF65-F5344CB8AC3E}">
        <p14:creationId xmlns:p14="http://schemas.microsoft.com/office/powerpoint/2010/main" val="283387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pPr algn="ctr"/>
            <a:r>
              <a:rPr lang="en-US" dirty="0" smtClean="0"/>
              <a:t>Marketing Application</a:t>
            </a:r>
            <a:endParaRPr lang="en-US" dirty="0"/>
          </a:p>
        </p:txBody>
      </p:sp>
      <p:sp>
        <p:nvSpPr>
          <p:cNvPr id="3" name="Content Placeholder 2"/>
          <p:cNvSpPr>
            <a:spLocks noGrp="1"/>
          </p:cNvSpPr>
          <p:nvPr>
            <p:ph idx="1"/>
          </p:nvPr>
        </p:nvSpPr>
        <p:spPr/>
        <p:txBody>
          <a:bodyPr/>
          <a:lstStyle/>
          <a:p>
            <a:pPr marL="114300" indent="0">
              <a:buNone/>
            </a:pPr>
            <a:r>
              <a:rPr lang="en-US" b="1" dirty="0" smtClean="0"/>
              <a:t>4 </a:t>
            </a:r>
            <a:r>
              <a:rPr lang="en-US" b="1" dirty="0"/>
              <a:t>Ps and SWOT</a:t>
            </a:r>
            <a:endParaRPr lang="en-US" dirty="0"/>
          </a:p>
          <a:p>
            <a:r>
              <a:rPr lang="en-US" dirty="0"/>
              <a:t>The</a:t>
            </a:r>
            <a:r>
              <a:rPr lang="en-US" b="1" dirty="0"/>
              <a:t> </a:t>
            </a:r>
            <a:r>
              <a:rPr lang="en-US" dirty="0"/>
              <a:t>marketing mix is the set of controllable, tactical marketing tools the firm blends to </a:t>
            </a:r>
            <a:r>
              <a:rPr lang="en-US" dirty="0" smtClean="0"/>
              <a:t>produce </a:t>
            </a:r>
            <a:r>
              <a:rPr lang="en-US" dirty="0"/>
              <a:t>the responses it wants from the target market. These marketing tools can all be collected into four sets of variables known as the “four Ps.” Consider Southwest </a:t>
            </a:r>
            <a:r>
              <a:rPr lang="en-US" dirty="0" smtClean="0"/>
              <a:t>Airlines.  Briefly </a:t>
            </a:r>
            <a:r>
              <a:rPr lang="en-US" dirty="0"/>
              <a:t>describe the “four Ps” employed by Southwest.</a:t>
            </a:r>
          </a:p>
          <a:p>
            <a:r>
              <a:rPr lang="en-US" dirty="0"/>
              <a:t>Construct a SWOT for Southwest and identify market </a:t>
            </a:r>
            <a:r>
              <a:rPr lang="en-US" dirty="0" smtClean="0"/>
              <a:t>gaps/opportunities</a:t>
            </a:r>
            <a:r>
              <a:rPr lang="en-US" dirty="0"/>
              <a:t>.</a:t>
            </a:r>
          </a:p>
          <a:p>
            <a:endParaRPr lang="en-US" dirty="0"/>
          </a:p>
        </p:txBody>
      </p:sp>
    </p:spTree>
    <p:extLst>
      <p:ext uri="{BB962C8B-B14F-4D97-AF65-F5344CB8AC3E}">
        <p14:creationId xmlns:p14="http://schemas.microsoft.com/office/powerpoint/2010/main" val="2273378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hlinkClick r:id="" action="ppaction://noaction"/>
          </p:cNvPr>
          <p:cNvSpPr>
            <a:spLocks noChangeArrowheads="1"/>
          </p:cNvSpPr>
          <p:nvPr/>
        </p:nvSpPr>
        <p:spPr bwMode="auto">
          <a:xfrm>
            <a:off x="593725" y="1831975"/>
            <a:ext cx="457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6075" indent="-346075" eaLnBrk="0" hangingPunct="0">
              <a:defRPr sz="2000" b="1">
                <a:solidFill>
                  <a:schemeClr val="tx1"/>
                </a:solidFill>
                <a:latin typeface="Arial" charset="0"/>
                <a:ea typeface="ＭＳ Ｐゴシック" charset="-128"/>
              </a:defRPr>
            </a:lvl1pPr>
            <a:lvl2pPr marL="742950" indent="-285750" eaLnBrk="0" hangingPunct="0">
              <a:defRPr sz="2000" b="1">
                <a:solidFill>
                  <a:schemeClr val="tx1"/>
                </a:solidFill>
                <a:latin typeface="Arial" charset="0"/>
                <a:ea typeface="ＭＳ Ｐゴシック" charset="-128"/>
              </a:defRPr>
            </a:lvl2pPr>
            <a:lvl3pPr marL="1143000" indent="-228600" eaLnBrk="0" hangingPunct="0">
              <a:defRPr sz="2000" b="1">
                <a:solidFill>
                  <a:schemeClr val="tx1"/>
                </a:solidFill>
                <a:latin typeface="Arial" charset="0"/>
                <a:ea typeface="ＭＳ Ｐゴシック" charset="-128"/>
              </a:defRPr>
            </a:lvl3pPr>
            <a:lvl4pPr marL="1600200" indent="-228600" eaLnBrk="0" hangingPunct="0">
              <a:defRPr sz="2000" b="1">
                <a:solidFill>
                  <a:schemeClr val="tx1"/>
                </a:solidFill>
                <a:latin typeface="Arial" charset="0"/>
                <a:ea typeface="ＭＳ Ｐゴシック" charset="-128"/>
              </a:defRPr>
            </a:lvl4pPr>
            <a:lvl5pPr marL="2057400" indent="-228600" eaLnBrk="0" hangingPunct="0">
              <a:defRPr sz="20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9pPr>
          </a:lstStyle>
          <a:p>
            <a:pPr algn="l" eaLnBrk="1" hangingPunct="1">
              <a:lnSpc>
                <a:spcPct val="90000"/>
              </a:lnSpc>
              <a:buClr>
                <a:schemeClr val="accent2"/>
              </a:buClr>
              <a:buSzPct val="70000"/>
              <a:buFont typeface="Wingdings 3" charset="2"/>
              <a:buChar char=""/>
            </a:pPr>
            <a:r>
              <a:rPr lang="en-US" altLang="en-US" sz="3200" dirty="0">
                <a:solidFill>
                  <a:srgbClr val="0070C0"/>
                </a:solidFill>
              </a:rPr>
              <a:t>Marketing</a:t>
            </a:r>
            <a:r>
              <a:rPr lang="en-US" altLang="en-US" sz="3200" dirty="0">
                <a:solidFill>
                  <a:schemeClr val="accent2">
                    <a:lumMod val="75000"/>
                  </a:schemeClr>
                </a:solidFill>
              </a:rPr>
              <a:t> </a:t>
            </a:r>
            <a:r>
              <a:rPr lang="en-US" altLang="en-US" sz="3200" dirty="0"/>
              <a:t>Seeks to:</a:t>
            </a:r>
            <a:endParaRPr lang="en-US" altLang="en-US" sz="3200" dirty="0">
              <a:solidFill>
                <a:srgbClr val="2C455E"/>
              </a:solidFill>
            </a:endParaRPr>
          </a:p>
        </p:txBody>
      </p:sp>
      <p:sp>
        <p:nvSpPr>
          <p:cNvPr id="20482" name="Rectangle 6">
            <a:hlinkClick r:id="rId3" action="ppaction://hlinksldjump"/>
          </p:cNvPr>
          <p:cNvSpPr>
            <a:spLocks noChangeArrowheads="1"/>
          </p:cNvSpPr>
          <p:nvPr/>
        </p:nvSpPr>
        <p:spPr bwMode="auto">
          <a:xfrm>
            <a:off x="593725" y="4456113"/>
            <a:ext cx="274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6075" indent="-346075" eaLnBrk="0" hangingPunct="0">
              <a:defRPr sz="2000" b="1">
                <a:solidFill>
                  <a:schemeClr val="tx1"/>
                </a:solidFill>
                <a:latin typeface="Arial" charset="0"/>
                <a:ea typeface="ＭＳ Ｐゴシック" charset="-128"/>
              </a:defRPr>
            </a:lvl1pPr>
            <a:lvl2pPr marL="742950" indent="-285750" eaLnBrk="0" hangingPunct="0">
              <a:defRPr sz="2000" b="1">
                <a:solidFill>
                  <a:schemeClr val="tx1"/>
                </a:solidFill>
                <a:latin typeface="Arial" charset="0"/>
                <a:ea typeface="ＭＳ Ｐゴシック" charset="-128"/>
              </a:defRPr>
            </a:lvl2pPr>
            <a:lvl3pPr marL="1143000" indent="-228600" eaLnBrk="0" hangingPunct="0">
              <a:defRPr sz="2000" b="1">
                <a:solidFill>
                  <a:schemeClr val="tx1"/>
                </a:solidFill>
                <a:latin typeface="Arial" charset="0"/>
                <a:ea typeface="ＭＳ Ｐゴシック" charset="-128"/>
              </a:defRPr>
            </a:lvl3pPr>
            <a:lvl4pPr marL="1600200" indent="-228600" eaLnBrk="0" hangingPunct="0">
              <a:defRPr sz="2000" b="1">
                <a:solidFill>
                  <a:schemeClr val="tx1"/>
                </a:solidFill>
                <a:latin typeface="Arial" charset="0"/>
                <a:ea typeface="ＭＳ Ｐゴシック" charset="-128"/>
              </a:defRPr>
            </a:lvl4pPr>
            <a:lvl5pPr marL="2057400" indent="-228600" eaLnBrk="0" hangingPunct="0">
              <a:defRPr sz="20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9pPr>
          </a:lstStyle>
          <a:p>
            <a:pPr algn="l" eaLnBrk="1" hangingPunct="1">
              <a:lnSpc>
                <a:spcPct val="90000"/>
              </a:lnSpc>
              <a:buClr>
                <a:schemeClr val="accent2"/>
              </a:buClr>
              <a:buSzPct val="70000"/>
              <a:buFont typeface="Wingdings 3" charset="2"/>
              <a:buChar char=""/>
            </a:pPr>
            <a:r>
              <a:rPr lang="en-US" altLang="en-US" sz="3200" dirty="0">
                <a:solidFill>
                  <a:srgbClr val="005AD7"/>
                </a:solidFill>
              </a:rPr>
              <a:t>Exchange</a:t>
            </a:r>
          </a:p>
        </p:txBody>
      </p:sp>
      <p:sp>
        <p:nvSpPr>
          <p:cNvPr id="587786" name="Rectangle 10"/>
          <p:cNvSpPr>
            <a:spLocks noChangeArrowheads="1"/>
          </p:cNvSpPr>
          <p:nvPr/>
        </p:nvSpPr>
        <p:spPr bwMode="auto">
          <a:xfrm>
            <a:off x="1166813" y="2741613"/>
            <a:ext cx="7313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lgn="l">
              <a:lnSpc>
                <a:spcPct val="100000"/>
              </a:lnSpc>
              <a:spcBef>
                <a:spcPct val="0"/>
              </a:spcBef>
              <a:buClr>
                <a:schemeClr val="accent2"/>
              </a:buClr>
              <a:buFont typeface="Times" charset="0"/>
              <a:buChar char="•"/>
              <a:defRPr/>
            </a:pPr>
            <a:r>
              <a:rPr lang="en-US" sz="2800" dirty="0">
                <a:ea typeface="ＭＳ Ｐゴシック" charset="0"/>
              </a:rPr>
              <a:t>Discover Needs and Wants of Customers</a:t>
            </a:r>
            <a:endParaRPr lang="en-US" sz="2800" dirty="0">
              <a:solidFill>
                <a:srgbClr val="0064FF"/>
              </a:solidFill>
              <a:ea typeface="ＭＳ Ｐゴシック" charset="0"/>
            </a:endParaRPr>
          </a:p>
        </p:txBody>
      </p:sp>
      <p:sp>
        <p:nvSpPr>
          <p:cNvPr id="587787" name="Rectangle 11"/>
          <p:cNvSpPr>
            <a:spLocks noChangeArrowheads="1"/>
          </p:cNvSpPr>
          <p:nvPr/>
        </p:nvSpPr>
        <p:spPr bwMode="auto">
          <a:xfrm>
            <a:off x="1166813" y="3551238"/>
            <a:ext cx="2970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lgn="l">
              <a:lnSpc>
                <a:spcPct val="100000"/>
              </a:lnSpc>
              <a:spcBef>
                <a:spcPct val="0"/>
              </a:spcBef>
              <a:buClr>
                <a:schemeClr val="accent2"/>
              </a:buClr>
              <a:buFont typeface="Times" charset="0"/>
              <a:buChar char="•"/>
              <a:defRPr/>
            </a:pPr>
            <a:r>
              <a:rPr lang="en-US" sz="2800" dirty="0">
                <a:ea typeface="ＭＳ Ｐゴシック" charset="0"/>
              </a:rPr>
              <a:t>Satisfy Them</a:t>
            </a:r>
            <a:endParaRPr lang="en-US" sz="2800" dirty="0">
              <a:solidFill>
                <a:srgbClr val="0064FF"/>
              </a:solidFill>
              <a:ea typeface="ＭＳ Ｐゴシック" charset="0"/>
            </a:endParaRPr>
          </a:p>
        </p:txBody>
      </p:sp>
      <p:sp>
        <p:nvSpPr>
          <p:cNvPr id="587790" name="AutoShape 14"/>
          <p:cNvSpPr>
            <a:spLocks noChangeArrowheads="1"/>
          </p:cNvSpPr>
          <p:nvPr/>
        </p:nvSpPr>
        <p:spPr bwMode="auto">
          <a:xfrm>
            <a:off x="323850" y="115888"/>
            <a:ext cx="7800975" cy="1143000"/>
          </a:xfrm>
          <a:prstGeom prst="roundRect">
            <a:avLst>
              <a:gd name="adj" fmla="val 16667"/>
            </a:avLst>
          </a:prstGeom>
          <a:solidFill>
            <a:schemeClr val="accent2">
              <a:lumMod val="20000"/>
              <a:lumOff val="80000"/>
              <a:alpha val="34000"/>
            </a:schemeClr>
          </a:solidFill>
          <a:ln w="38100">
            <a:solidFill>
              <a:schemeClr val="tx2"/>
            </a:solidFill>
            <a:round/>
            <a:headEnd/>
            <a:tailEnd/>
          </a:ln>
          <a:effectLst/>
          <a:extLst/>
        </p:spPr>
        <p:txBody>
          <a:bodyPr anchor="ctr" anchorCtr="1"/>
          <a:lstStyle/>
          <a:p>
            <a:pPr marL="341313">
              <a:lnSpc>
                <a:spcPct val="100000"/>
              </a:lnSpc>
              <a:spcBef>
                <a:spcPct val="0"/>
              </a:spcBef>
              <a:defRPr/>
            </a:pPr>
            <a:r>
              <a:rPr lang="en-US" sz="3200" b="1" dirty="0">
                <a:solidFill>
                  <a:srgbClr val="0070C0"/>
                </a:solidFill>
                <a:ea typeface="ＭＳ Ｐゴシック" charset="0"/>
              </a:rPr>
              <a:t>WHAT IS MARKETING?</a:t>
            </a:r>
            <a:br>
              <a:rPr lang="en-US" sz="3200" b="1" dirty="0">
                <a:solidFill>
                  <a:srgbClr val="0070C0"/>
                </a:solidFill>
                <a:ea typeface="ＭＳ Ｐゴシック" charset="0"/>
              </a:rPr>
            </a:br>
            <a:r>
              <a:rPr lang="en-US" sz="2200" b="1" dirty="0">
                <a:solidFill>
                  <a:srgbClr val="0070C0"/>
                </a:solidFill>
                <a:ea typeface="ＭＳ Ｐゴシック" charset="0"/>
              </a:rPr>
              <a:t>DELIVERING BENEFITS</a:t>
            </a:r>
            <a:endParaRPr lang="en-US" sz="3600" b="1" dirty="0">
              <a:solidFill>
                <a:srgbClr val="0070C0"/>
              </a:solidFill>
              <a:ea typeface="ＭＳ Ｐゴシック" charset="0"/>
            </a:endParaRPr>
          </a:p>
        </p:txBody>
      </p:sp>
      <p:sp>
        <p:nvSpPr>
          <p:cNvPr id="587792" name="Text Box 16"/>
          <p:cNvSpPr txBox="1">
            <a:spLocks noChangeArrowheads="1"/>
          </p:cNvSpPr>
          <p:nvPr/>
        </p:nvSpPr>
        <p:spPr bwMode="auto">
          <a:xfrm>
            <a:off x="3175000" y="5997575"/>
            <a:ext cx="3584575" cy="350838"/>
          </a:xfrm>
          <a:prstGeom prst="rect">
            <a:avLst/>
          </a:prstGeom>
          <a:noFill/>
          <a:ln>
            <a:noFill/>
          </a:ln>
          <a:effectLst/>
          <a:extLst>
            <a:ext uri="{909E8E84-426E-40DD-AFC4-6F175D3DCCD1}">
              <a14:hiddenFill xmlns:a14="http://schemas.microsoft.com/office/drawing/2010/main">
                <a:gradFill rotWithShape="0">
                  <a:gsLst>
                    <a:gs pos="0">
                      <a:srgbClr val="C1E1EC">
                        <a:alpha val="34000"/>
                      </a:srgbClr>
                    </a:gs>
                    <a:gs pos="100000">
                      <a:srgbClr val="C1E1EC">
                        <a:gamma/>
                        <a:shade val="46275"/>
                        <a:invGamma/>
                        <a:alpha val="0"/>
                      </a:srgbClr>
                    </a:gs>
                  </a:gsLst>
                  <a:lin ang="5400000" scaled="1"/>
                </a:gradFill>
              </a14:hiddenFill>
            </a:ext>
            <a:ext uri="{91240B29-F687-4F45-9708-019B960494DF}">
              <a14:hiddenLine xmlns:a14="http://schemas.microsoft.com/office/drawing/2010/main" w="28575">
                <a:solidFill>
                  <a:srgbClr val="6396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defRPr/>
            </a:pPr>
            <a:r>
              <a:rPr lang="en-US" dirty="0">
                <a:ea typeface="ＭＳ Ｐゴシック" charset="0"/>
              </a:rPr>
              <a:t>AMA Definition of Marketing</a:t>
            </a:r>
            <a:endParaRPr lang="en-US" sz="2800" dirty="0">
              <a:ea typeface="ＭＳ Ｐゴシック" charset="0"/>
            </a:endParaRPr>
          </a:p>
        </p:txBody>
      </p:sp>
      <p:pic>
        <p:nvPicPr>
          <p:cNvPr id="20489" name="Picture 17" descr="AMAlogo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738" y="5716588"/>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 name="Rectangle 32"/>
          <p:cNvSpPr>
            <a:spLocks noChangeArrowheads="1"/>
          </p:cNvSpPr>
          <p:nvPr/>
        </p:nvSpPr>
        <p:spPr bwMode="auto">
          <a:xfrm>
            <a:off x="8153400" y="6664325"/>
            <a:ext cx="914400"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000" b="1">
                <a:solidFill>
                  <a:schemeClr val="tx1"/>
                </a:solidFill>
                <a:latin typeface="Arial" charset="0"/>
                <a:ea typeface="ＭＳ Ｐゴシック" charset="-128"/>
              </a:defRPr>
            </a:lvl1pPr>
            <a:lvl2pPr marL="742950" indent="-285750" eaLnBrk="0" hangingPunct="0">
              <a:defRPr sz="2000" b="1">
                <a:solidFill>
                  <a:schemeClr val="tx1"/>
                </a:solidFill>
                <a:latin typeface="Arial" charset="0"/>
                <a:ea typeface="ＭＳ Ｐゴシック" charset="-128"/>
              </a:defRPr>
            </a:lvl2pPr>
            <a:lvl3pPr marL="1143000" indent="-228600" eaLnBrk="0" hangingPunct="0">
              <a:defRPr sz="2000" b="1">
                <a:solidFill>
                  <a:schemeClr val="tx1"/>
                </a:solidFill>
                <a:latin typeface="Arial" charset="0"/>
                <a:ea typeface="ＭＳ Ｐゴシック" charset="-128"/>
              </a:defRPr>
            </a:lvl3pPr>
            <a:lvl4pPr marL="1600200" indent="-228600" eaLnBrk="0" hangingPunct="0">
              <a:defRPr sz="2000" b="1">
                <a:solidFill>
                  <a:schemeClr val="tx1"/>
                </a:solidFill>
                <a:latin typeface="Arial" charset="0"/>
                <a:ea typeface="ＭＳ Ｐゴシック" charset="-128"/>
              </a:defRPr>
            </a:lvl4pPr>
            <a:lvl5pPr marL="2057400" indent="-228600" eaLnBrk="0" hangingPunct="0">
              <a:defRPr sz="2000" b="1">
                <a:solidFill>
                  <a:schemeClr val="tx1"/>
                </a:solidFill>
                <a:latin typeface="Arial" charset="0"/>
                <a:ea typeface="ＭＳ Ｐゴシック" charset="-128"/>
              </a:defRPr>
            </a:lvl5pPr>
            <a:lvl6pPr marL="25146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6pPr>
            <a:lvl7pPr marL="29718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7pPr>
            <a:lvl8pPr marL="34290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8pPr>
            <a:lvl9pPr marL="3886200" indent="-228600" algn="ctr" eaLnBrk="0" fontAlgn="base" hangingPunct="0">
              <a:lnSpc>
                <a:spcPct val="85000"/>
              </a:lnSpc>
              <a:spcBef>
                <a:spcPct val="30000"/>
              </a:spcBef>
              <a:spcAft>
                <a:spcPct val="0"/>
              </a:spcAft>
              <a:defRPr sz="2000" b="1">
                <a:solidFill>
                  <a:schemeClr val="tx1"/>
                </a:solidFill>
                <a:latin typeface="Arial" charset="0"/>
                <a:ea typeface="ＭＳ Ｐゴシック" charset="-128"/>
              </a:defRPr>
            </a:lvl9pPr>
          </a:lstStyle>
          <a:p>
            <a:pPr algn="r">
              <a:lnSpc>
                <a:spcPct val="100000"/>
              </a:lnSpc>
              <a:spcBef>
                <a:spcPct val="0"/>
              </a:spcBef>
            </a:pPr>
            <a:r>
              <a:rPr lang="en-US" altLang="en-US" sz="600" b="0" dirty="0"/>
              <a:t>1-</a:t>
            </a:r>
            <a:fld id="{7E0B837E-8CF9-4014-BFDF-442C5CE08DA4}" type="slidenum">
              <a:rPr lang="en-US" altLang="en-US" sz="600" b="0"/>
              <a:pPr algn="r">
                <a:lnSpc>
                  <a:spcPct val="100000"/>
                </a:lnSpc>
                <a:spcBef>
                  <a:spcPct val="0"/>
                </a:spcBef>
              </a:pPr>
              <a:t>4</a:t>
            </a:fld>
            <a:endParaRPr lang="en-US" altLang="en-US" sz="600" b="0" dirty="0"/>
          </a:p>
        </p:txBody>
      </p:sp>
    </p:spTree>
    <p:extLst>
      <p:ext uri="{BB962C8B-B14F-4D97-AF65-F5344CB8AC3E}">
        <p14:creationId xmlns:p14="http://schemas.microsoft.com/office/powerpoint/2010/main" val="58979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pPr algn="ctr"/>
            <a:r>
              <a:rPr lang="en-US" dirty="0" smtClean="0"/>
              <a:t>Day 1 Key </a:t>
            </a:r>
            <a:r>
              <a:rPr lang="en-US" dirty="0" smtClean="0"/>
              <a:t>Takeaways</a:t>
            </a:r>
            <a:endParaRPr lang="en-US" dirty="0"/>
          </a:p>
        </p:txBody>
      </p:sp>
      <p:sp>
        <p:nvSpPr>
          <p:cNvPr id="3" name="Content Placeholder 2"/>
          <p:cNvSpPr>
            <a:spLocks noGrp="1"/>
          </p:cNvSpPr>
          <p:nvPr>
            <p:ph idx="1"/>
          </p:nvPr>
        </p:nvSpPr>
        <p:spPr/>
        <p:txBody>
          <a:bodyPr/>
          <a:lstStyle/>
          <a:p>
            <a:r>
              <a:rPr lang="en-US" sz="2800" dirty="0" smtClean="0"/>
              <a:t>Marketing is </a:t>
            </a:r>
            <a:r>
              <a:rPr lang="en-US" sz="2800" dirty="0"/>
              <a:t>Everywhere</a:t>
            </a:r>
          </a:p>
          <a:p>
            <a:r>
              <a:rPr lang="en-US" sz="2800" dirty="0" smtClean="0"/>
              <a:t>Marketing is a Process</a:t>
            </a:r>
          </a:p>
          <a:p>
            <a:r>
              <a:rPr lang="en-US" sz="2800" dirty="0" smtClean="0"/>
              <a:t>Everyone Markets the Firm, (not just the marketers)</a:t>
            </a:r>
          </a:p>
          <a:p>
            <a:r>
              <a:rPr lang="en-US" sz="2800" dirty="0" smtClean="0"/>
              <a:t>Marketing is Coordinated Effort, so Planning is Key</a:t>
            </a:r>
          </a:p>
          <a:p>
            <a:r>
              <a:rPr lang="en-US" sz="2800" dirty="0" smtClean="0"/>
              <a:t>Marketing is Gray</a:t>
            </a:r>
          </a:p>
          <a:p>
            <a:r>
              <a:rPr lang="en-US" sz="2800" dirty="0" smtClean="0"/>
              <a:t>Marketing Seeks to Enhance-Sales, Profits, Relationships, Planet  </a:t>
            </a:r>
          </a:p>
          <a:p>
            <a:pPr marL="114300" indent="0">
              <a:buNone/>
            </a:pPr>
            <a:endParaRPr lang="en-US" dirty="0" smtClean="0"/>
          </a:p>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val="3394726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1000"/>
            <a:ext cx="7772400" cy="1037082"/>
          </a:xfrm>
          <a:ln>
            <a:solidFill>
              <a:schemeClr val="accent1">
                <a:lumMod val="75000"/>
              </a:schemeClr>
            </a:solidFill>
          </a:ln>
        </p:spPr>
        <p:txBody>
          <a:bodyPr/>
          <a:lstStyle/>
          <a:p>
            <a:r>
              <a:rPr lang="en-US" altLang="en-US" b="1" dirty="0" smtClean="0">
                <a:latin typeface="Cambria" panose="02040503050406030204" pitchFamily="18" charset="0"/>
              </a:rPr>
              <a:t>Marketing            Exchange</a:t>
            </a:r>
            <a:endParaRPr lang="en-US" altLang="en-US" b="1" dirty="0">
              <a:latin typeface="Cambria" panose="02040503050406030204" pitchFamily="18" charset="0"/>
            </a:endParaRPr>
          </a:p>
        </p:txBody>
      </p:sp>
      <p:graphicFrame>
        <p:nvGraphicFramePr>
          <p:cNvPr id="8195" name="Object 3"/>
          <p:cNvGraphicFramePr>
            <a:graphicFrameLocks noGrp="1" noChangeAspect="1"/>
          </p:cNvGraphicFramePr>
          <p:nvPr>
            <p:ph type="clipArt" sz="half" idx="1"/>
          </p:nvPr>
        </p:nvGraphicFramePr>
        <p:xfrm>
          <a:off x="1905000" y="1905000"/>
          <a:ext cx="1828800" cy="1828800"/>
        </p:xfrm>
        <a:graphic>
          <a:graphicData uri="http://schemas.openxmlformats.org/presentationml/2006/ole">
            <mc:AlternateContent xmlns:mc="http://schemas.openxmlformats.org/markup-compatibility/2006">
              <mc:Choice xmlns:v="urn:schemas-microsoft-com:vml" Requires="v">
                <p:oleObj spid="_x0000_s12330" name="Clip" r:id="rId3" imgW="300600" imgH="300600" progId="MS_ClipArt_Gallery.2">
                  <p:embed/>
                </p:oleObj>
              </mc:Choice>
              <mc:Fallback>
                <p:oleObj name="Clip" r:id="rId3" imgW="300600" imgH="3006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05000"/>
                        <a:ext cx="1828800" cy="1828800"/>
                      </a:xfrm>
                      <a:prstGeom prst="rect">
                        <a:avLst/>
                      </a:prstGeom>
                    </p:spPr>
                  </p:pic>
                </p:oleObj>
              </mc:Fallback>
            </mc:AlternateContent>
          </a:graphicData>
        </a:graphic>
      </p:graphicFrame>
      <p:sp>
        <p:nvSpPr>
          <p:cNvPr id="8196" name="Rectangle 4"/>
          <p:cNvSpPr>
            <a:spLocks noGrp="1" noChangeArrowheads="1"/>
          </p:cNvSpPr>
          <p:nvPr>
            <p:ph type="body" sz="half" idx="2"/>
          </p:nvPr>
        </p:nvSpPr>
        <p:spPr>
          <a:xfrm>
            <a:off x="5029200" y="1752600"/>
            <a:ext cx="3810000" cy="4114800"/>
          </a:xfrm>
        </p:spPr>
        <p:txBody>
          <a:bodyPr/>
          <a:lstStyle/>
          <a:p>
            <a:r>
              <a:rPr lang="en-US" altLang="en-US" sz="2400" b="1" dirty="0">
                <a:latin typeface="Copperplate Gothic Light" pitchFamily="34" charset="0"/>
              </a:rPr>
              <a:t>What was exchanged?</a:t>
            </a:r>
          </a:p>
          <a:p>
            <a:r>
              <a:rPr lang="en-US" altLang="en-US" sz="2400" b="1" dirty="0">
                <a:latin typeface="Copperplate Gothic Light" pitchFamily="34" charset="0"/>
              </a:rPr>
              <a:t>Who are the parties involved?</a:t>
            </a:r>
          </a:p>
        </p:txBody>
      </p:sp>
      <p:graphicFrame>
        <p:nvGraphicFramePr>
          <p:cNvPr id="8197" name="Object 5"/>
          <p:cNvGraphicFramePr>
            <a:graphicFrameLocks noChangeAspect="1"/>
          </p:cNvGraphicFramePr>
          <p:nvPr/>
        </p:nvGraphicFramePr>
        <p:xfrm>
          <a:off x="4267200" y="3352800"/>
          <a:ext cx="2819400" cy="1243013"/>
        </p:xfrm>
        <a:graphic>
          <a:graphicData uri="http://schemas.openxmlformats.org/presentationml/2006/ole">
            <mc:AlternateContent xmlns:mc="http://schemas.openxmlformats.org/markup-compatibility/2006">
              <mc:Choice xmlns:v="urn:schemas-microsoft-com:vml" Requires="v">
                <p:oleObj spid="_x0000_s12331" name="Clip" r:id="rId5" imgW="1606320" imgH="708120" progId="MS_ClipArt_Gallery.2">
                  <p:embed/>
                </p:oleObj>
              </mc:Choice>
              <mc:Fallback>
                <p:oleObj name="Clip" r:id="rId5" imgW="1606320" imgH="70812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352800"/>
                        <a:ext cx="2819400" cy="1243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1295400" y="4267200"/>
          <a:ext cx="3124200" cy="1816100"/>
        </p:xfrm>
        <a:graphic>
          <a:graphicData uri="http://schemas.openxmlformats.org/presentationml/2006/ole">
            <mc:AlternateContent xmlns:mc="http://schemas.openxmlformats.org/markup-compatibility/2006">
              <mc:Choice xmlns:v="urn:schemas-microsoft-com:vml" Requires="v">
                <p:oleObj spid="_x0000_s12332" name="Clip" r:id="rId7" imgW="3589560" imgH="2085480" progId="MS_ClipArt_Gallery.2">
                  <p:embed/>
                </p:oleObj>
              </mc:Choice>
              <mc:Fallback>
                <p:oleObj name="Clip" r:id="rId7" imgW="3589560" imgH="208548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267200"/>
                        <a:ext cx="3124200" cy="181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726638864"/>
              </p:ext>
            </p:extLst>
          </p:nvPr>
        </p:nvGraphicFramePr>
        <p:xfrm>
          <a:off x="5334000" y="4800600"/>
          <a:ext cx="2743200" cy="1501775"/>
        </p:xfrm>
        <a:graphic>
          <a:graphicData uri="http://schemas.openxmlformats.org/presentationml/2006/ole">
            <mc:AlternateContent xmlns:mc="http://schemas.openxmlformats.org/markup-compatibility/2006">
              <mc:Choice xmlns:v="urn:schemas-microsoft-com:vml" Requires="v">
                <p:oleObj spid="_x0000_s12333" name="Clip" r:id="rId9" imgW="1824840" imgH="999000" progId="MS_ClipArt_Gallery.2">
                  <p:embed/>
                </p:oleObj>
              </mc:Choice>
              <mc:Fallback>
                <p:oleObj name="Clip" r:id="rId9" imgW="1824840" imgH="9990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800600"/>
                        <a:ext cx="2743200" cy="150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ight Arrow 3"/>
          <p:cNvSpPr/>
          <p:nvPr/>
        </p:nvSpPr>
        <p:spPr>
          <a:xfrm>
            <a:off x="3581400" y="748284"/>
            <a:ext cx="609600" cy="351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5891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Marketing </a:t>
            </a:r>
            <a:r>
              <a:rPr lang="en-US" dirty="0" smtClean="0"/>
              <a:t>Concept</a:t>
            </a:r>
            <a:r>
              <a:rPr lang="en-US" sz="1200" dirty="0" smtClean="0"/>
              <a:t>   (Solomon)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5018602"/>
              </p:ext>
            </p:extLst>
          </p:nvPr>
        </p:nvGraphicFramePr>
        <p:xfrm>
          <a:off x="381000" y="1524000"/>
          <a:ext cx="8001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176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2"/>
            </a:solidFill>
          </a:ln>
        </p:spPr>
        <p:txBody>
          <a:bodyPr/>
          <a:lstStyle/>
          <a:p>
            <a:r>
              <a:rPr lang="en-US" dirty="0" smtClean="0"/>
              <a:t>Triple Bottom </a:t>
            </a:r>
            <a:r>
              <a:rPr lang="en-US" dirty="0" smtClean="0"/>
              <a:t>Line-3Ps </a:t>
            </a:r>
            <a:r>
              <a:rPr lang="en-US" sz="1200" dirty="0" smtClean="0"/>
              <a:t>(Solomon)</a:t>
            </a:r>
            <a:endParaRPr lang="en-US" sz="1200" dirty="0"/>
          </a:p>
        </p:txBody>
      </p:sp>
      <p:sp>
        <p:nvSpPr>
          <p:cNvPr id="5" name="Content Placeholder 4"/>
          <p:cNvSpPr>
            <a:spLocks noGrp="1"/>
          </p:cNvSpPr>
          <p:nvPr>
            <p:ph sz="half" idx="2"/>
          </p:nvPr>
        </p:nvSpPr>
        <p:spPr>
          <a:xfrm>
            <a:off x="4419600" y="1536192"/>
            <a:ext cx="3657600" cy="5017008"/>
          </a:xfrm>
          <a:ln>
            <a:solidFill>
              <a:srgbClr val="002060"/>
            </a:solidFill>
          </a:ln>
        </p:spPr>
        <p:txBody>
          <a:bodyPr>
            <a:normAutofit fontScale="92500" lnSpcReduction="10000"/>
          </a:bodyPr>
          <a:lstStyle/>
          <a:p>
            <a:r>
              <a:rPr lang="en-US" dirty="0" smtClean="0"/>
              <a:t>Profit=Financial Bottom Line</a:t>
            </a:r>
          </a:p>
          <a:p>
            <a:pPr lvl="1"/>
            <a:r>
              <a:rPr lang="en-US" dirty="0" smtClean="0"/>
              <a:t>Financial profits to stakeholders</a:t>
            </a:r>
          </a:p>
          <a:p>
            <a:r>
              <a:rPr lang="en-US" dirty="0" smtClean="0"/>
              <a:t>People=Social Bottom Line</a:t>
            </a:r>
          </a:p>
          <a:p>
            <a:pPr lvl="1"/>
            <a:r>
              <a:rPr lang="en-US" dirty="0" smtClean="0"/>
              <a:t>Contributing to the community</a:t>
            </a:r>
          </a:p>
          <a:p>
            <a:pPr lvl="1"/>
            <a:r>
              <a:rPr lang="en-US" dirty="0" smtClean="0"/>
              <a:t>Social marketing</a:t>
            </a:r>
          </a:p>
          <a:p>
            <a:r>
              <a:rPr lang="en-US" dirty="0" smtClean="0"/>
              <a:t>Planet=Environmental Bottom Line</a:t>
            </a:r>
          </a:p>
          <a:p>
            <a:pPr lvl="1"/>
            <a:r>
              <a:rPr lang="en-US" dirty="0" smtClean="0"/>
              <a:t>Sustainability</a:t>
            </a:r>
          </a:p>
          <a:p>
            <a:pPr lvl="1"/>
            <a:r>
              <a:rPr lang="en-US" dirty="0" smtClean="0"/>
              <a:t>Minimizing footprint</a:t>
            </a:r>
            <a:endParaRPr lang="en-US" dirty="0"/>
          </a:p>
        </p:txBody>
      </p:sp>
      <p:pic>
        <p:nvPicPr>
          <p:cNvPr id="3277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3505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771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solidFill>
              <a:srgbClr val="00B050"/>
            </a:solidFill>
          </a:ln>
        </p:spPr>
        <p:txBody>
          <a:bodyPr/>
          <a:lstStyle/>
          <a:p>
            <a:r>
              <a:rPr lang="en-US" sz="3600" dirty="0" smtClean="0"/>
              <a:t>3Ps          People, Planet, Profit Marketers</a:t>
            </a:r>
            <a:endParaRPr lang="en-US" sz="3600" dirty="0"/>
          </a:p>
        </p:txBody>
      </p:sp>
      <p:sp>
        <p:nvSpPr>
          <p:cNvPr id="7" name="Content Placeholder 6"/>
          <p:cNvSpPr>
            <a:spLocks noGrp="1"/>
          </p:cNvSpPr>
          <p:nvPr>
            <p:ph idx="1"/>
          </p:nvPr>
        </p:nvSpPr>
        <p:spPr/>
        <p:txBody>
          <a:bodyPr>
            <a:normAutofit/>
          </a:bodyPr>
          <a:lstStyle/>
          <a:p>
            <a:r>
              <a:rPr lang="en-US" sz="3200" dirty="0" smtClean="0"/>
              <a:t>Warby Parker-4 Founding Fathers</a:t>
            </a:r>
          </a:p>
          <a:p>
            <a:r>
              <a:rPr lang="en-US" sz="3200" dirty="0" smtClean="0"/>
              <a:t>Toms-Blake Mycoskie</a:t>
            </a:r>
          </a:p>
          <a:p>
            <a:r>
              <a:rPr lang="en-US" sz="3200" dirty="0" smtClean="0"/>
              <a:t>Laughing Man Coffee-Hugh Jackman</a:t>
            </a:r>
            <a:endParaRPr lang="en-US" sz="3200" dirty="0"/>
          </a:p>
          <a:p>
            <a:r>
              <a:rPr lang="en-US" sz="3200" dirty="0" smtClean="0"/>
              <a:t>The Honest Company-Jessica Alba</a:t>
            </a:r>
            <a:endParaRPr lang="en-US" sz="3200" dirty="0"/>
          </a:p>
        </p:txBody>
      </p:sp>
      <p:sp>
        <p:nvSpPr>
          <p:cNvPr id="8" name="Right Arrow 7"/>
          <p:cNvSpPr/>
          <p:nvPr/>
        </p:nvSpPr>
        <p:spPr>
          <a:xfrm>
            <a:off x="1371600" y="692658"/>
            <a:ext cx="641604" cy="39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527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30337" cy="995235"/>
          </a:xfrm>
        </p:spPr>
        <p:txBody>
          <a:bodyPr/>
          <a:lstStyle/>
          <a:p>
            <a:pPr algn="ctr"/>
            <a:r>
              <a:rPr lang="en-US" dirty="0" smtClean="0"/>
              <a:t>Marketing             </a:t>
            </a:r>
            <a:r>
              <a:rPr lang="en-US" dirty="0" smtClean="0"/>
              <a:t>Utility </a:t>
            </a:r>
            <a:r>
              <a:rPr lang="en-US" sz="1100" dirty="0" smtClean="0"/>
              <a:t>(Solomon)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4521742"/>
              </p:ext>
            </p:extLst>
          </p:nvPr>
        </p:nvGraphicFramePr>
        <p:xfrm>
          <a:off x="152400" y="1143000"/>
          <a:ext cx="8763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a:off x="4267200" y="5341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46681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Blank">
  <a:themeElements>
    <a:clrScheme name="">
      <a:dk1>
        <a:srgbClr val="000000"/>
      </a:dk1>
      <a:lt1>
        <a:srgbClr val="FFFFFF"/>
      </a:lt1>
      <a:dk2>
        <a:srgbClr val="000000"/>
      </a:dk2>
      <a:lt2>
        <a:srgbClr val="000000"/>
      </a:lt2>
      <a:accent1>
        <a:srgbClr val="1193C8"/>
      </a:accent1>
      <a:accent2>
        <a:srgbClr val="333399"/>
      </a:accent2>
      <a:accent3>
        <a:srgbClr val="FFFFFF"/>
      </a:accent3>
      <a:accent4>
        <a:srgbClr val="000000"/>
      </a:accent4>
      <a:accent5>
        <a:srgbClr val="AAC8E0"/>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9395</TotalTime>
  <Words>3572</Words>
  <Application>Microsoft Office PowerPoint</Application>
  <PresentationFormat>On-screen Show (4:3)</PresentationFormat>
  <Paragraphs>282</Paragraphs>
  <Slides>40</Slides>
  <Notes>26</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40</vt:i4>
      </vt:variant>
    </vt:vector>
  </HeadingPairs>
  <TitlesOfParts>
    <vt:vector size="46" baseType="lpstr">
      <vt:lpstr>Adjacency</vt:lpstr>
      <vt:lpstr>Blank</vt:lpstr>
      <vt:lpstr>1_Adjacency</vt:lpstr>
      <vt:lpstr>Clip</vt:lpstr>
      <vt:lpstr>Equation</vt:lpstr>
      <vt:lpstr>Microsoft Equation 3.0</vt:lpstr>
      <vt:lpstr>Introduction to Marketing Concepts</vt:lpstr>
      <vt:lpstr>Plan for the Morning</vt:lpstr>
      <vt:lpstr>What’s Marketing to You?</vt:lpstr>
      <vt:lpstr>PowerPoint Presentation</vt:lpstr>
      <vt:lpstr>Marketing            Exchange</vt:lpstr>
      <vt:lpstr>Evolution of the Marketing Concept   (Solomon)</vt:lpstr>
      <vt:lpstr>Triple Bottom Line-3Ps (Solomon)</vt:lpstr>
      <vt:lpstr>3Ps          People, Planet, Profit Marketers</vt:lpstr>
      <vt:lpstr>Marketing             Utility (Solomon)</vt:lpstr>
      <vt:lpstr>PowerPoint Presentation</vt:lpstr>
      <vt:lpstr>Group Discussion Activity</vt:lpstr>
      <vt:lpstr>The Value Proposition</vt:lpstr>
      <vt:lpstr>Marketing Application</vt:lpstr>
      <vt:lpstr>Marketing as a Process</vt:lpstr>
      <vt:lpstr>A Marketer’s Toolkit: 4Ps (Solomon)</vt:lpstr>
      <vt:lpstr>PowerPoint Presentation</vt:lpstr>
      <vt:lpstr>Marketer’s Toolkit: Environmental Scan (Solomon)</vt:lpstr>
      <vt:lpstr>PowerPoint Presentation</vt:lpstr>
      <vt:lpstr>PowerPoint Presentation</vt:lpstr>
      <vt:lpstr>The Marketing Process</vt:lpstr>
      <vt:lpstr>Three Levels of Planning   (Solomon) </vt:lpstr>
      <vt:lpstr>Steps in Strategic Planning  (Solomon)</vt:lpstr>
      <vt:lpstr>(Kerin) </vt:lpstr>
      <vt:lpstr>Step 1          Mission Statement</vt:lpstr>
      <vt:lpstr>Kerin</vt:lpstr>
      <vt:lpstr>Step 2:  Situational Analysis (SWOT)</vt:lpstr>
      <vt:lpstr>PowerPoint Presentation</vt:lpstr>
      <vt:lpstr>PowerPoint Presentation</vt:lpstr>
      <vt:lpstr>Step 3          Objectives</vt:lpstr>
      <vt:lpstr>Step 4             Business Portfolio</vt:lpstr>
      <vt:lpstr>Step 5            Growth Strategies (Solomon)</vt:lpstr>
      <vt:lpstr>Ben &amp; Jerry’s  Growth Strategies  (Kerin) </vt:lpstr>
      <vt:lpstr>Steps in Strategic Planning</vt:lpstr>
      <vt:lpstr>Three Levels of Planning  (Solomon)</vt:lpstr>
      <vt:lpstr>Develop Marketing Strategies (Solomon)</vt:lpstr>
      <vt:lpstr>Implementation &amp; Control</vt:lpstr>
      <vt:lpstr>Marketing Action Plan</vt:lpstr>
      <vt:lpstr>PowerPoint Presentation</vt:lpstr>
      <vt:lpstr>Marketing Application</vt:lpstr>
      <vt:lpstr>Day 1 Key Takeaways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World of Marketing</dc:title>
  <dc:creator>lhines</dc:creator>
  <cp:lastModifiedBy>Hines, Lisa</cp:lastModifiedBy>
  <cp:revision>65</cp:revision>
  <dcterms:created xsi:type="dcterms:W3CDTF">2012-08-28T01:44:05Z</dcterms:created>
  <dcterms:modified xsi:type="dcterms:W3CDTF">2015-06-01T16:58:07Z</dcterms:modified>
</cp:coreProperties>
</file>