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3660" r:id="rId3"/>
    <p:sldMasterId id="2147483684" r:id="rId4"/>
    <p:sldMasterId id="2147483672" r:id="rId5"/>
    <p:sldMasterId id="2147483741" r:id="rId6"/>
  </p:sldMasterIdLst>
  <p:notesMasterIdLst>
    <p:notesMasterId r:id="rId59"/>
  </p:notesMasterIdLst>
  <p:handoutMasterIdLst>
    <p:handoutMasterId r:id="rId60"/>
  </p:handoutMasterIdLst>
  <p:sldIdLst>
    <p:sldId id="256" r:id="rId7"/>
    <p:sldId id="261" r:id="rId8"/>
    <p:sldId id="266" r:id="rId9"/>
    <p:sldId id="264" r:id="rId10"/>
    <p:sldId id="263" r:id="rId11"/>
    <p:sldId id="262" r:id="rId12"/>
    <p:sldId id="268" r:id="rId13"/>
    <p:sldId id="269" r:id="rId14"/>
    <p:sldId id="272" r:id="rId15"/>
    <p:sldId id="273" r:id="rId16"/>
    <p:sldId id="275" r:id="rId17"/>
    <p:sldId id="267" r:id="rId18"/>
    <p:sldId id="274" r:id="rId19"/>
    <p:sldId id="271" r:id="rId20"/>
    <p:sldId id="276" r:id="rId21"/>
    <p:sldId id="286" r:id="rId22"/>
    <p:sldId id="287" r:id="rId23"/>
    <p:sldId id="288" r:id="rId24"/>
    <p:sldId id="293" r:id="rId25"/>
    <p:sldId id="333" r:id="rId26"/>
    <p:sldId id="291" r:id="rId27"/>
    <p:sldId id="294" r:id="rId28"/>
    <p:sldId id="292" r:id="rId29"/>
    <p:sldId id="278" r:id="rId30"/>
    <p:sldId id="283" r:id="rId31"/>
    <p:sldId id="280" r:id="rId32"/>
    <p:sldId id="281" r:id="rId33"/>
    <p:sldId id="282" r:id="rId34"/>
    <p:sldId id="301" r:id="rId35"/>
    <p:sldId id="295" r:id="rId36"/>
    <p:sldId id="311" r:id="rId37"/>
    <p:sldId id="310" r:id="rId38"/>
    <p:sldId id="309" r:id="rId39"/>
    <p:sldId id="304" r:id="rId40"/>
    <p:sldId id="305" r:id="rId41"/>
    <p:sldId id="306" r:id="rId42"/>
    <p:sldId id="307" r:id="rId43"/>
    <p:sldId id="308" r:id="rId44"/>
    <p:sldId id="317" r:id="rId45"/>
    <p:sldId id="319" r:id="rId46"/>
    <p:sldId id="312" r:id="rId47"/>
    <p:sldId id="318" r:id="rId48"/>
    <p:sldId id="315" r:id="rId49"/>
    <p:sldId id="323" r:id="rId50"/>
    <p:sldId id="320" r:id="rId51"/>
    <p:sldId id="313" r:id="rId52"/>
    <p:sldId id="324" r:id="rId53"/>
    <p:sldId id="325" r:id="rId54"/>
    <p:sldId id="329" r:id="rId55"/>
    <p:sldId id="330" r:id="rId56"/>
    <p:sldId id="331" r:id="rId57"/>
    <p:sldId id="33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9" autoAdjust="0"/>
    <p:restoredTop sz="94660"/>
  </p:normalViewPr>
  <p:slideViewPr>
    <p:cSldViewPr snapToGrid="0" snapToObjects="1" showGuides="1">
      <p:cViewPr varScale="1">
        <p:scale>
          <a:sx n="104" d="100"/>
          <a:sy n="104" d="100"/>
        </p:scale>
        <p:origin x="-594" y="-78"/>
      </p:cViewPr>
      <p:guideLst>
        <p:guide orient="horz" pos="2160"/>
        <p:guide pos="285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B18C9-01D7-D14A-807F-ADB92785C01D}" type="datetimeFigureOut">
              <a:rPr lang="en-US" smtClean="0"/>
              <a:pPr/>
              <a:t>5/18/2015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CE4DFC-6147-C048-909F-D6B6519E2E61}" type="slidenum">
              <a:rPr lang="en-US" smtClean="0"/>
              <a:pPr/>
              <a:t>‹#›</a:t>
            </a:fld>
            <a:endParaRPr lang="en-US"/>
          </a:p>
        </p:txBody>
      </p:sp>
    </p:spTree>
    <p:extLst>
      <p:ext uri="{BB962C8B-B14F-4D97-AF65-F5344CB8AC3E}">
        <p14:creationId xmlns="" xmlns:p14="http://schemas.microsoft.com/office/powerpoint/2010/main" val="33508788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9B8CE-BE0F-3E4D-A679-A8D638A75D70}" type="datetimeFigureOut">
              <a:rPr lang="en-US" smtClean="0"/>
              <a:pPr/>
              <a:t>5/18/2015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BEC0B-A435-2D4D-8A98-6A627680429E}" type="slidenum">
              <a:rPr lang="en-US" smtClean="0"/>
              <a:pPr/>
              <a:t>‹#›</a:t>
            </a:fld>
            <a:endParaRPr lang="en-US"/>
          </a:p>
        </p:txBody>
      </p:sp>
    </p:spTree>
    <p:extLst>
      <p:ext uri="{BB962C8B-B14F-4D97-AF65-F5344CB8AC3E}">
        <p14:creationId xmlns="" xmlns:p14="http://schemas.microsoft.com/office/powerpoint/2010/main" val="15485005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0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12</a:t>
            </a:r>
          </a:p>
        </p:txBody>
      </p:sp>
      <p:sp>
        <p:nvSpPr>
          <p:cNvPr id="7270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0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271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12</a:t>
            </a:r>
          </a:p>
        </p:txBody>
      </p:sp>
      <p:sp>
        <p:nvSpPr>
          <p:cNvPr id="7271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271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2714" name="Rectangle 10"/>
          <p:cNvSpPr>
            <a:spLocks noChangeArrowheads="1" noTextEdit="1"/>
          </p:cNvSpPr>
          <p:nvPr>
            <p:ph type="sldImg"/>
          </p:nvPr>
        </p:nvSpPr>
        <p:spPr>
          <a:xfrm>
            <a:off x="1150938" y="692150"/>
            <a:ext cx="4556125" cy="3416300"/>
          </a:xfrm>
          <a:ln cap="flat"/>
        </p:spPr>
      </p:sp>
      <p:sp>
        <p:nvSpPr>
          <p:cNvPr id="72715" name="Rectangle 11"/>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C78F17-7807-48C1-88C7-FF31E3E31616}" type="slidenum">
              <a:rPr lang="en-US" smtClean="0"/>
              <a:pPr>
                <a:defRPr/>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499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25</a:t>
            </a:r>
          </a:p>
        </p:txBody>
      </p:sp>
      <p:sp>
        <p:nvSpPr>
          <p:cNvPr id="8499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499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499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499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25</a:t>
            </a:r>
          </a:p>
        </p:txBody>
      </p:sp>
      <p:sp>
        <p:nvSpPr>
          <p:cNvPr id="8500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500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5002" name="Rectangle 10"/>
          <p:cNvSpPr>
            <a:spLocks noGrp="1" noChangeArrowheads="1"/>
          </p:cNvSpPr>
          <p:nvPr>
            <p:ph type="body" idx="1"/>
          </p:nvPr>
        </p:nvSpPr>
        <p:spPr>
          <a:noFill/>
          <a:ln w="9525"/>
        </p:spPr>
        <p:txBody>
          <a:bodyPr/>
          <a:lstStyle/>
          <a:p>
            <a:endParaRPr lang="en-US" smtClean="0"/>
          </a:p>
        </p:txBody>
      </p:sp>
      <p:sp>
        <p:nvSpPr>
          <p:cNvPr id="85003"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704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26</a:t>
            </a:r>
          </a:p>
        </p:txBody>
      </p:sp>
      <p:sp>
        <p:nvSpPr>
          <p:cNvPr id="8704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704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704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704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26</a:t>
            </a:r>
          </a:p>
        </p:txBody>
      </p:sp>
      <p:sp>
        <p:nvSpPr>
          <p:cNvPr id="8704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704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7050" name="Rectangle 10"/>
          <p:cNvSpPr>
            <a:spLocks noGrp="1" noChangeArrowheads="1"/>
          </p:cNvSpPr>
          <p:nvPr>
            <p:ph type="body" idx="1"/>
          </p:nvPr>
        </p:nvSpPr>
        <p:spPr>
          <a:noFill/>
          <a:ln w="9525"/>
        </p:spPr>
        <p:txBody>
          <a:bodyPr/>
          <a:lstStyle/>
          <a:p>
            <a:endParaRPr lang="en-US" smtClean="0"/>
          </a:p>
        </p:txBody>
      </p:sp>
      <p:sp>
        <p:nvSpPr>
          <p:cNvPr id="87051"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47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14</a:t>
            </a:r>
          </a:p>
        </p:txBody>
      </p:sp>
      <p:sp>
        <p:nvSpPr>
          <p:cNvPr id="747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47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475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475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14</a:t>
            </a:r>
          </a:p>
        </p:txBody>
      </p:sp>
      <p:sp>
        <p:nvSpPr>
          <p:cNvPr id="7476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476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4762" name="Rectangle 10"/>
          <p:cNvSpPr>
            <a:spLocks noGrp="1" noChangeArrowheads="1"/>
          </p:cNvSpPr>
          <p:nvPr>
            <p:ph type="body" idx="1"/>
          </p:nvPr>
        </p:nvSpPr>
        <p:spPr>
          <a:noFill/>
          <a:ln w="9525"/>
        </p:spPr>
        <p:txBody>
          <a:bodyPr/>
          <a:lstStyle/>
          <a:p>
            <a:endParaRPr lang="en-US" smtClean="0"/>
          </a:p>
        </p:txBody>
      </p:sp>
      <p:sp>
        <p:nvSpPr>
          <p:cNvPr id="74763"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15</a:t>
            </a:r>
          </a:p>
        </p:txBody>
      </p:sp>
      <p:sp>
        <p:nvSpPr>
          <p:cNvPr id="757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8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15</a:t>
            </a:r>
          </a:p>
        </p:txBody>
      </p:sp>
      <p:sp>
        <p:nvSpPr>
          <p:cNvPr id="7578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6" name="Rectangle 10"/>
          <p:cNvSpPr>
            <a:spLocks noGrp="1" noChangeArrowheads="1"/>
          </p:cNvSpPr>
          <p:nvPr>
            <p:ph type="body" idx="1"/>
          </p:nvPr>
        </p:nvSpPr>
        <p:spPr>
          <a:noFill/>
          <a:ln w="9525"/>
        </p:spPr>
        <p:txBody>
          <a:bodyPr/>
          <a:lstStyle/>
          <a:p>
            <a:endParaRPr lang="en-US" smtClean="0"/>
          </a:p>
        </p:txBody>
      </p:sp>
      <p:sp>
        <p:nvSpPr>
          <p:cNvPr id="75787"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15</a:t>
            </a:r>
          </a:p>
        </p:txBody>
      </p:sp>
      <p:sp>
        <p:nvSpPr>
          <p:cNvPr id="757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578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15</a:t>
            </a:r>
          </a:p>
        </p:txBody>
      </p:sp>
      <p:sp>
        <p:nvSpPr>
          <p:cNvPr id="7578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578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5786" name="Rectangle 10"/>
          <p:cNvSpPr>
            <a:spLocks noGrp="1" noChangeArrowheads="1"/>
          </p:cNvSpPr>
          <p:nvPr>
            <p:ph type="body" idx="1"/>
          </p:nvPr>
        </p:nvSpPr>
        <p:spPr>
          <a:noFill/>
          <a:ln w="9525"/>
        </p:spPr>
        <p:txBody>
          <a:bodyPr/>
          <a:lstStyle/>
          <a:p>
            <a:endParaRPr lang="en-US" smtClean="0"/>
          </a:p>
        </p:txBody>
      </p:sp>
      <p:sp>
        <p:nvSpPr>
          <p:cNvPr id="75787"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C78F17-7807-48C1-88C7-FF31E3E31616}" type="slidenum">
              <a:rPr lang="en-US" smtClean="0"/>
              <a:pPr>
                <a:defRPr/>
              </a:pPr>
              <a:t>40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16</a:t>
            </a:r>
          </a:p>
        </p:txBody>
      </p:sp>
      <p:sp>
        <p:nvSpPr>
          <p:cNvPr id="768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0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t>16</a:t>
            </a:r>
          </a:p>
        </p:txBody>
      </p:sp>
      <p:sp>
        <p:nvSpPr>
          <p:cNvPr id="7680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10" name="Rectangle 10"/>
          <p:cNvSpPr>
            <a:spLocks noGrp="1" noChangeArrowheads="1"/>
          </p:cNvSpPr>
          <p:nvPr>
            <p:ph type="body" idx="1"/>
          </p:nvPr>
        </p:nvSpPr>
        <p:spPr>
          <a:noFill/>
          <a:ln w="9525"/>
        </p:spPr>
        <p:txBody>
          <a:bodyPr/>
          <a:lstStyle/>
          <a:p>
            <a:endParaRPr lang="en-US" smtClean="0"/>
          </a:p>
        </p:txBody>
      </p:sp>
      <p:sp>
        <p:nvSpPr>
          <p:cNvPr id="76811" name="Rectangle 11"/>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EB5DB-5DB7-4CC9-AA30-A1DD89DB9D18}" type="slidenum">
              <a:rPr lang="en-US" smtClean="0"/>
              <a:pPr>
                <a:defRPr/>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502" y="2130425"/>
            <a:ext cx="4894399" cy="1470025"/>
          </a:xfrm>
        </p:spPr>
        <p:txBody>
          <a:bodyPr/>
          <a:lstStyle>
            <a:lvl1pPr>
              <a:defRPr>
                <a:solidFill>
                  <a:srgbClr val="FFFFFF"/>
                </a:solidFill>
                <a:latin typeface="Liberator Heavy"/>
                <a:cs typeface="Liberator Heavy"/>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00173" y="4273542"/>
            <a:ext cx="3665056" cy="1365258"/>
          </a:xfrm>
        </p:spPr>
        <p:txBody>
          <a:bodyPr/>
          <a:lstStyle>
            <a:lvl1pPr marL="0" indent="0" algn="ctr">
              <a:buNone/>
              <a:defRPr b="0" i="0">
                <a:solidFill>
                  <a:srgbClr val="FFFFFF"/>
                </a:solidFill>
                <a:latin typeface="Sentinel Book"/>
                <a:cs typeface="Sentinel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92224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20804"/>
            <a:ext cx="2133600" cy="365125"/>
          </a:xfrm>
        </p:spPr>
        <p:txBody>
          <a:bodyPr/>
          <a:lstStyle>
            <a:lvl1pPr>
              <a:defRPr b="0" i="0">
                <a:latin typeface="Sackers Gothic Std"/>
                <a:cs typeface="Sackers Gothic Std"/>
              </a:defRPr>
            </a:lvl1pPr>
          </a:lstStyle>
          <a:p>
            <a:fld id="{7CAD4994-0127-5E4C-B339-964A536F5067}" type="datetime1">
              <a:rPr lang="en-US" smtClean="0"/>
              <a:pPr/>
              <a:t>5/18/2015</a:t>
            </a:fld>
            <a:endParaRPr lang="en-US" dirty="0"/>
          </a:p>
        </p:txBody>
      </p:sp>
      <p:sp>
        <p:nvSpPr>
          <p:cNvPr id="5"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6" name="Slide Number Placeholder 5"/>
          <p:cNvSpPr>
            <a:spLocks noGrp="1"/>
          </p:cNvSpPr>
          <p:nvPr>
            <p:ph type="sldNum" sz="quarter" idx="12"/>
          </p:nvPr>
        </p:nvSpPr>
        <p:spPr>
          <a:xfrm>
            <a:off x="6329172" y="6220804"/>
            <a:ext cx="2581656"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dirty="0"/>
          </a:p>
        </p:txBody>
      </p:sp>
      <p:sp>
        <p:nvSpPr>
          <p:cNvPr id="7" name="Content Placeholder 2"/>
          <p:cNvSpPr>
            <a:spLocks noGrp="1"/>
          </p:cNvSpPr>
          <p:nvPr>
            <p:ph idx="1"/>
          </p:nvPr>
        </p:nvSpPr>
        <p:spPr>
          <a:xfrm>
            <a:off x="457200" y="1098708"/>
            <a:ext cx="8229600" cy="5027456"/>
          </a:xfrm>
        </p:spPr>
        <p:txBody>
          <a:bodyPr/>
          <a:lstStyle>
            <a:lvl1pPr>
              <a:defRPr b="0" i="0">
                <a:solidFill>
                  <a:srgbClr val="13294B"/>
                </a:solidFill>
                <a:latin typeface="Sentinel Book"/>
                <a:cs typeface="Sentinel Book"/>
              </a:defRPr>
            </a:lvl1pPr>
            <a:lvl2pPr>
              <a:defRPr b="0" i="0">
                <a:solidFill>
                  <a:srgbClr val="13294B"/>
                </a:solidFill>
                <a:latin typeface="Sentinel Book"/>
                <a:cs typeface="Sentinel Book"/>
              </a:defRPr>
            </a:lvl2pPr>
            <a:lvl3pPr>
              <a:defRPr b="0" i="0">
                <a:solidFill>
                  <a:srgbClr val="13294B"/>
                </a:solidFill>
                <a:latin typeface="Sentinel Book"/>
                <a:cs typeface="Sentinel Book"/>
              </a:defRPr>
            </a:lvl3pPr>
            <a:lvl4pPr>
              <a:defRPr b="0" i="0">
                <a:solidFill>
                  <a:srgbClr val="13294B"/>
                </a:solidFill>
                <a:latin typeface="Sentinel Book"/>
                <a:cs typeface="Sentinel Book"/>
              </a:defRPr>
            </a:lvl4pPr>
            <a:lvl5pPr>
              <a:defRPr b="0" i="0">
                <a:solidFill>
                  <a:srgbClr val="13294B"/>
                </a:solidFill>
                <a:latin typeface="Sentinel Book"/>
                <a:cs typeface="Sentinel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2829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98708"/>
            <a:ext cx="4038600" cy="5027456"/>
          </a:xfrm>
        </p:spPr>
        <p:txBody>
          <a:bodyPr/>
          <a:lstStyle>
            <a:lvl1pPr>
              <a:defRPr sz="2800" b="0" i="0">
                <a:solidFill>
                  <a:srgbClr val="13294B"/>
                </a:solidFill>
                <a:latin typeface="Sentinel Book"/>
                <a:cs typeface="Sentinel Book"/>
              </a:defRPr>
            </a:lvl1pPr>
            <a:lvl2pPr>
              <a:defRPr sz="2400" b="0" i="0">
                <a:solidFill>
                  <a:srgbClr val="13294B"/>
                </a:solidFill>
                <a:latin typeface="Sentinel Book"/>
                <a:cs typeface="Sentinel Book"/>
              </a:defRPr>
            </a:lvl2pPr>
            <a:lvl3pPr>
              <a:defRPr sz="2000" b="0" i="0">
                <a:solidFill>
                  <a:srgbClr val="13294B"/>
                </a:solidFill>
                <a:latin typeface="Sentinel Book"/>
                <a:cs typeface="Sentinel Book"/>
              </a:defRPr>
            </a:lvl3pPr>
            <a:lvl4pPr>
              <a:defRPr sz="1800" b="0" i="0">
                <a:solidFill>
                  <a:srgbClr val="13294B"/>
                </a:solidFill>
                <a:latin typeface="Sentinel Book"/>
                <a:cs typeface="Sentinel Book"/>
              </a:defRPr>
            </a:lvl4pPr>
            <a:lvl5pPr>
              <a:defRPr sz="1800" b="0" i="0">
                <a:solidFill>
                  <a:srgbClr val="13294B"/>
                </a:solidFill>
                <a:latin typeface="Sentinel Book"/>
                <a:cs typeface="Sentinel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98708"/>
            <a:ext cx="4038600" cy="5027456"/>
          </a:xfrm>
        </p:spPr>
        <p:txBody>
          <a:bodyPr/>
          <a:lstStyle>
            <a:lvl1pPr>
              <a:defRPr sz="2800" b="0" i="0">
                <a:solidFill>
                  <a:srgbClr val="13294B"/>
                </a:solidFill>
                <a:latin typeface="Sentinel Book"/>
                <a:cs typeface="Sentinel Book"/>
              </a:defRPr>
            </a:lvl1pPr>
            <a:lvl2pPr>
              <a:defRPr sz="2400" b="0" i="0">
                <a:solidFill>
                  <a:srgbClr val="13294B"/>
                </a:solidFill>
                <a:latin typeface="Sentinel Book"/>
                <a:cs typeface="Sentinel Book"/>
              </a:defRPr>
            </a:lvl2pPr>
            <a:lvl3pPr>
              <a:defRPr sz="2000" b="0" i="0">
                <a:solidFill>
                  <a:srgbClr val="13294B"/>
                </a:solidFill>
                <a:latin typeface="Sentinel Book"/>
                <a:cs typeface="Sentinel Book"/>
              </a:defRPr>
            </a:lvl3pPr>
            <a:lvl4pPr>
              <a:defRPr sz="1800" b="0" i="0">
                <a:solidFill>
                  <a:srgbClr val="13294B"/>
                </a:solidFill>
                <a:latin typeface="Sentinel Book"/>
                <a:cs typeface="Sentinel Book"/>
              </a:defRPr>
            </a:lvl4pPr>
            <a:lvl5pPr>
              <a:defRPr sz="1800" b="0" i="0">
                <a:solidFill>
                  <a:srgbClr val="13294B"/>
                </a:solidFill>
                <a:latin typeface="Sentinel Book"/>
                <a:cs typeface="Sentinel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457200" y="6220804"/>
            <a:ext cx="2133600" cy="365125"/>
          </a:xfrm>
        </p:spPr>
        <p:txBody>
          <a:bodyPr/>
          <a:lstStyle>
            <a:lvl1pPr>
              <a:defRPr b="0" i="0">
                <a:latin typeface="Sackers Gothic Std"/>
                <a:cs typeface="Sackers Gothic Std"/>
              </a:defRPr>
            </a:lvl1pPr>
          </a:lstStyle>
          <a:p>
            <a:fld id="{4D4ED04B-D320-EC4C-93C0-723593898931}" type="datetime1">
              <a:rPr lang="en-US" smtClean="0"/>
              <a:pPr/>
              <a:t>5/18/2015</a:t>
            </a:fld>
            <a:endParaRPr lang="en-US" dirty="0"/>
          </a:p>
        </p:txBody>
      </p:sp>
      <p:sp>
        <p:nvSpPr>
          <p:cNvPr id="14"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15" name="Slide Number Placeholder 5"/>
          <p:cNvSpPr>
            <a:spLocks noGrp="1"/>
          </p:cNvSpPr>
          <p:nvPr>
            <p:ph type="sldNum" sz="quarter" idx="12"/>
          </p:nvPr>
        </p:nvSpPr>
        <p:spPr>
          <a:xfrm>
            <a:off x="6329172" y="6220804"/>
            <a:ext cx="2581656"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dirty="0"/>
          </a:p>
        </p:txBody>
      </p:sp>
    </p:spTree>
    <p:extLst>
      <p:ext uri="{BB962C8B-B14F-4D97-AF65-F5344CB8AC3E}">
        <p14:creationId xmlns="" xmlns:p14="http://schemas.microsoft.com/office/powerpoint/2010/main" val="259389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99912"/>
            <a:ext cx="4040188" cy="639762"/>
          </a:xfrm>
        </p:spPr>
        <p:txBody>
          <a:bodyPr anchor="b">
            <a:noAutofit/>
          </a:bodyPr>
          <a:lstStyle>
            <a:lvl1pPr marL="0" indent="0">
              <a:buNone/>
              <a:defRPr sz="2000" b="0" i="0">
                <a:solidFill>
                  <a:srgbClr val="13294B"/>
                </a:solidFill>
                <a:latin typeface="Sackers Gothic Std"/>
                <a:cs typeface="Sackers Gothic St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39674"/>
            <a:ext cx="4040188" cy="4386489"/>
          </a:xfrm>
        </p:spPr>
        <p:txBody>
          <a:bodyPr/>
          <a:lstStyle>
            <a:lvl1pPr>
              <a:defRPr sz="2400" b="0" i="0">
                <a:solidFill>
                  <a:srgbClr val="13294B"/>
                </a:solidFill>
                <a:latin typeface="Sentinel Book"/>
                <a:cs typeface="Sentinel Book"/>
              </a:defRPr>
            </a:lvl1pPr>
            <a:lvl2pPr>
              <a:defRPr sz="2000" b="0" i="0">
                <a:solidFill>
                  <a:srgbClr val="13294B"/>
                </a:solidFill>
                <a:latin typeface="Sentinel Book"/>
                <a:cs typeface="Sentinel Book"/>
              </a:defRPr>
            </a:lvl2pPr>
            <a:lvl3pPr>
              <a:defRPr sz="1800" b="0" i="0">
                <a:solidFill>
                  <a:srgbClr val="13294B"/>
                </a:solidFill>
                <a:latin typeface="Sentinel Book"/>
                <a:cs typeface="Sentinel Book"/>
              </a:defRPr>
            </a:lvl3pPr>
            <a:lvl4pPr>
              <a:defRPr sz="1600" b="0" i="0">
                <a:solidFill>
                  <a:srgbClr val="13294B"/>
                </a:solidFill>
                <a:latin typeface="Sentinel Book"/>
                <a:cs typeface="Sentinel Book"/>
              </a:defRPr>
            </a:lvl4pPr>
            <a:lvl5pPr>
              <a:defRPr sz="1600" b="0" i="0">
                <a:solidFill>
                  <a:srgbClr val="13294B"/>
                </a:solidFill>
                <a:latin typeface="Sentinel Book"/>
                <a:cs typeface="Sentinel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5" y="1098708"/>
            <a:ext cx="4041775" cy="639762"/>
          </a:xfrm>
        </p:spPr>
        <p:txBody>
          <a:bodyPr anchor="b">
            <a:noAutofit/>
          </a:bodyPr>
          <a:lstStyle>
            <a:lvl1pPr marL="0" indent="0">
              <a:buNone/>
              <a:defRPr sz="2000" b="0" i="0">
                <a:solidFill>
                  <a:srgbClr val="13294B"/>
                </a:solidFill>
                <a:latin typeface="Sackers Gothic Std"/>
                <a:cs typeface="Sackers Gothic St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38470"/>
            <a:ext cx="4041775" cy="4387693"/>
          </a:xfrm>
        </p:spPr>
        <p:txBody>
          <a:bodyPr/>
          <a:lstStyle>
            <a:lvl1pPr>
              <a:defRPr sz="2400" b="0" i="0">
                <a:solidFill>
                  <a:srgbClr val="13294B"/>
                </a:solidFill>
                <a:latin typeface="Sentinel Book"/>
                <a:cs typeface="Sentinel Book"/>
              </a:defRPr>
            </a:lvl1pPr>
            <a:lvl2pPr>
              <a:defRPr sz="2000" b="0" i="0">
                <a:solidFill>
                  <a:srgbClr val="13294B"/>
                </a:solidFill>
                <a:latin typeface="Sentinel Book"/>
                <a:cs typeface="Sentinel Book"/>
              </a:defRPr>
            </a:lvl2pPr>
            <a:lvl3pPr>
              <a:defRPr sz="1800" b="0" i="0">
                <a:solidFill>
                  <a:srgbClr val="13294B"/>
                </a:solidFill>
                <a:latin typeface="Sentinel Book"/>
                <a:cs typeface="Sentinel Book"/>
              </a:defRPr>
            </a:lvl3pPr>
            <a:lvl4pPr>
              <a:defRPr sz="1600" b="0" i="0">
                <a:solidFill>
                  <a:srgbClr val="13294B"/>
                </a:solidFill>
                <a:latin typeface="Sentinel Book"/>
                <a:cs typeface="Sentinel Book"/>
              </a:defRPr>
            </a:lvl4pPr>
            <a:lvl5pPr>
              <a:defRPr sz="1600" b="0" i="0">
                <a:solidFill>
                  <a:srgbClr val="13294B"/>
                </a:solidFill>
                <a:latin typeface="Sentinel Book"/>
                <a:cs typeface="Sentinel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
        <p:nvSpPr>
          <p:cNvPr id="16" name="Date Placeholder 3"/>
          <p:cNvSpPr>
            <a:spLocks noGrp="1"/>
          </p:cNvSpPr>
          <p:nvPr>
            <p:ph type="dt" sz="half" idx="10"/>
          </p:nvPr>
        </p:nvSpPr>
        <p:spPr>
          <a:xfrm>
            <a:off x="457200" y="6220804"/>
            <a:ext cx="2133600" cy="365125"/>
          </a:xfrm>
        </p:spPr>
        <p:txBody>
          <a:bodyPr/>
          <a:lstStyle>
            <a:lvl1pPr>
              <a:defRPr b="0" i="0">
                <a:latin typeface="Sackers Gothic Std"/>
                <a:cs typeface="Sackers Gothic Std"/>
              </a:defRPr>
            </a:lvl1pPr>
          </a:lstStyle>
          <a:p>
            <a:fld id="{A9FA8104-3B8D-3046-B170-12F4A4982C86}" type="datetime1">
              <a:rPr lang="en-US" smtClean="0"/>
              <a:pPr/>
              <a:t>5/18/2015</a:t>
            </a:fld>
            <a:endParaRPr lang="en-US" dirty="0"/>
          </a:p>
        </p:txBody>
      </p:sp>
      <p:sp>
        <p:nvSpPr>
          <p:cNvPr id="17"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18" name="Slide Number Placeholder 5"/>
          <p:cNvSpPr>
            <a:spLocks noGrp="1"/>
          </p:cNvSpPr>
          <p:nvPr>
            <p:ph type="sldNum" sz="quarter" idx="12"/>
          </p:nvPr>
        </p:nvSpPr>
        <p:spPr>
          <a:xfrm>
            <a:off x="6329172" y="6220804"/>
            <a:ext cx="2581656"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dirty="0"/>
          </a:p>
        </p:txBody>
      </p:sp>
    </p:spTree>
    <p:extLst>
      <p:ext uri="{BB962C8B-B14F-4D97-AF65-F5344CB8AC3E}">
        <p14:creationId xmlns="" xmlns:p14="http://schemas.microsoft.com/office/powerpoint/2010/main" val="271410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FDEC35-804F-4AC1-A878-9D6AD6EEC4D1}" type="datetimeFigureOut">
              <a:rPr lang="en-US"/>
              <a:pPr>
                <a:defRPr/>
              </a:pPr>
              <a:t>5/20/2015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579F070-4A73-4C0B-B441-9FB7AB956D9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BC18645-EAB9-AC45-AFAB-2A102CC7409E}" type="datetime1">
              <a:rPr lang="en-US" smtClean="0"/>
              <a:pPr/>
              <a:t>5/18/2015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AE3374-EE90-794F-9E8A-914FB65215F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DA4916-3E54-D241-8417-473C5AED20CF}" type="datetime1">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2AE3374-EE90-794F-9E8A-914FB65215F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BC18645-EAB9-AC45-AFAB-2A102CC7409E}" type="datetime1">
              <a:rPr lang="en-US" smtClean="0"/>
              <a:pPr/>
              <a:t>5/18/2015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AE3374-EE90-794F-9E8A-914FB65215F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C18645-EAB9-AC45-AFAB-2A102CC7409E}" type="datetime1">
              <a:rPr lang="en-US" smtClean="0"/>
              <a:pPr/>
              <a:t>5/18/2015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2AE3374-EE90-794F-9E8A-914FB65215F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048398-4D73-C74E-A630-05581CCBCCAE}" type="datetime1">
              <a:rPr lang="en-US" smtClean="0"/>
              <a:pPr/>
              <a:t>5/18/2015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2AE3374-EE90-794F-9E8A-914FB65215F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C18645-EAB9-AC45-AFAB-2A102CC7409E}" type="datetime1">
              <a:rPr lang="en-US" smtClean="0"/>
              <a:pPr/>
              <a:t>5/18/2015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AE3374-EE90-794F-9E8A-914FB65215F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BF04C-23B6-4EA8-BA29-86FC6A64276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BC18645-EAB9-AC45-AFAB-2A102CC7409E}" type="datetime1">
              <a:rPr lang="en-US" smtClean="0"/>
              <a:pPr/>
              <a:t>5/18/2015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AE3374-EE90-794F-9E8A-914FB65215F6}" type="slidenum">
              <a:rPr lang="en-US" smtClean="0"/>
              <a:pPr/>
              <a:t>‹#›</a:t>
            </a:fld>
            <a:endParaRPr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BC18645-EAB9-AC45-AFAB-2A102CC7409E}" type="datetime1">
              <a:rPr lang="en-US" smtClean="0"/>
              <a:pPr/>
              <a:t>5/18/2015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AE3374-EE90-794F-9E8A-914FB65215F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BC18645-EAB9-AC45-AFAB-2A102CC7409E}" type="datetime1">
              <a:rPr lang="en-US" smtClean="0"/>
              <a:pPr/>
              <a:t>5/18/2015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AE3374-EE90-794F-9E8A-914FB65215F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C18645-EAB9-AC45-AFAB-2A102CC7409E}" type="datetime1">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AE3374-EE90-794F-9E8A-914FB65215F6}" type="slidenum">
              <a:rPr lang="en-US" smtClean="0"/>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C18645-EAB9-AC45-AFAB-2A102CC7409E}" type="datetime1">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AE3374-EE90-794F-9E8A-914FB65215F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26E5E6-6671-4806-A9CB-F3EFAB2AB1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lstStyle>
            <a:lvl1pPr>
              <a:defRPr>
                <a:solidFill>
                  <a:srgbClr val="FFFFFF"/>
                </a:solidFill>
                <a:latin typeface="Liberator Heavy"/>
                <a:cs typeface="Liberator Heavy"/>
              </a:defRPr>
            </a:lvl1pPr>
          </a:lstStyle>
          <a:p>
            <a:r>
              <a:rPr lang="en-US" smtClean="0"/>
              <a:t>Click to edit Master title style</a:t>
            </a:r>
            <a:endParaRPr lang="en-US"/>
          </a:p>
        </p:txBody>
      </p:sp>
      <p:sp>
        <p:nvSpPr>
          <p:cNvPr id="8" name="Subtitle 2"/>
          <p:cNvSpPr>
            <a:spLocks noGrp="1"/>
          </p:cNvSpPr>
          <p:nvPr>
            <p:ph type="subTitle" idx="1"/>
          </p:nvPr>
        </p:nvSpPr>
        <p:spPr>
          <a:xfrm>
            <a:off x="1371600" y="3886200"/>
            <a:ext cx="6400800" cy="1752600"/>
          </a:xfrm>
        </p:spPr>
        <p:txBody>
          <a:bodyPr/>
          <a:lstStyle>
            <a:lvl1pPr marL="0" indent="0" algn="ctr">
              <a:buNone/>
              <a:defRPr b="0" i="0">
                <a:solidFill>
                  <a:srgbClr val="FFFFFF"/>
                </a:solidFill>
                <a:latin typeface="Sentinel Book"/>
                <a:cs typeface="Sentinel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42879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lstStyle>
            <a:lvl1pPr>
              <a:defRPr>
                <a:solidFill>
                  <a:srgbClr val="FFFFFF"/>
                </a:solidFill>
                <a:latin typeface="Liberator Heavy"/>
                <a:cs typeface="Liberator Heavy"/>
              </a:defRPr>
            </a:lvl1pPr>
          </a:lstStyle>
          <a:p>
            <a:r>
              <a:rPr lang="en-US" smtClean="0"/>
              <a:t>Click to edit Master title style</a:t>
            </a:r>
            <a:endParaRPr lang="en-US"/>
          </a:p>
        </p:txBody>
      </p:sp>
      <p:sp>
        <p:nvSpPr>
          <p:cNvPr id="8" name="Subtitle 2"/>
          <p:cNvSpPr>
            <a:spLocks noGrp="1"/>
          </p:cNvSpPr>
          <p:nvPr>
            <p:ph type="subTitle" idx="1"/>
          </p:nvPr>
        </p:nvSpPr>
        <p:spPr>
          <a:xfrm>
            <a:off x="1371600" y="3886200"/>
            <a:ext cx="6400800" cy="1752600"/>
          </a:xfrm>
        </p:spPr>
        <p:txBody>
          <a:bodyPr/>
          <a:lstStyle>
            <a:lvl1pPr marL="0" indent="0" algn="ctr">
              <a:buNone/>
              <a:defRPr b="0" i="0">
                <a:solidFill>
                  <a:srgbClr val="FFFFFF"/>
                </a:solidFill>
                <a:latin typeface="Sentinel Book"/>
                <a:cs typeface="Sentinel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14259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7020537" y="6220804"/>
            <a:ext cx="1055935" cy="365125"/>
          </a:xfrm>
        </p:spPr>
        <p:txBody>
          <a:bodyPr/>
          <a:lstStyle>
            <a:lvl1pPr>
              <a:defRPr b="0" i="0">
                <a:latin typeface="Sackers Gothic Std"/>
                <a:cs typeface="Sackers Gothic Std"/>
              </a:defRPr>
            </a:lvl1pPr>
          </a:lstStyle>
          <a:p>
            <a:fld id="{08DA4916-3E54-D241-8417-473C5AED20CF}" type="datetime1">
              <a:rPr lang="en-US" smtClean="0"/>
              <a:pPr/>
              <a:t>5/18/2015</a:t>
            </a:fld>
            <a:endParaRPr lang="en-US"/>
          </a:p>
        </p:txBody>
      </p:sp>
      <p:sp>
        <p:nvSpPr>
          <p:cNvPr id="11"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12" name="Slide Number Placeholder 5"/>
          <p:cNvSpPr>
            <a:spLocks noGrp="1"/>
          </p:cNvSpPr>
          <p:nvPr>
            <p:ph type="sldNum" sz="quarter" idx="12"/>
          </p:nvPr>
        </p:nvSpPr>
        <p:spPr>
          <a:xfrm>
            <a:off x="8176356" y="6220804"/>
            <a:ext cx="734471"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a:p>
        </p:txBody>
      </p:sp>
      <p:sp>
        <p:nvSpPr>
          <p:cNvPr id="14" name="Content Placeholder 2"/>
          <p:cNvSpPr>
            <a:spLocks noGrp="1"/>
          </p:cNvSpPr>
          <p:nvPr>
            <p:ph idx="1"/>
          </p:nvPr>
        </p:nvSpPr>
        <p:spPr>
          <a:xfrm>
            <a:off x="457200" y="1098708"/>
            <a:ext cx="8229600" cy="5027456"/>
          </a:xfrm>
        </p:spPr>
        <p:txBody>
          <a:bodyPr/>
          <a:lstStyle>
            <a:lvl1pPr>
              <a:defRPr b="0" i="0">
                <a:solidFill>
                  <a:srgbClr val="13294B"/>
                </a:solidFill>
                <a:latin typeface="Sentinel Book"/>
                <a:cs typeface="Sentinel Book"/>
              </a:defRPr>
            </a:lvl1pPr>
            <a:lvl2pPr>
              <a:defRPr b="0" i="0">
                <a:solidFill>
                  <a:srgbClr val="13294B"/>
                </a:solidFill>
                <a:latin typeface="Sentinel Book"/>
                <a:cs typeface="Sentinel Book"/>
              </a:defRPr>
            </a:lvl2pPr>
            <a:lvl3pPr>
              <a:defRPr b="0" i="0">
                <a:solidFill>
                  <a:srgbClr val="13294B"/>
                </a:solidFill>
                <a:latin typeface="Sentinel Book"/>
                <a:cs typeface="Sentinel Book"/>
              </a:defRPr>
            </a:lvl3pPr>
            <a:lvl4pPr>
              <a:defRPr b="0" i="0">
                <a:solidFill>
                  <a:srgbClr val="13294B"/>
                </a:solidFill>
                <a:latin typeface="Sentinel Book"/>
                <a:cs typeface="Sentinel Book"/>
              </a:defRPr>
            </a:lvl4pPr>
            <a:lvl5pPr>
              <a:defRPr b="0" i="0">
                <a:solidFill>
                  <a:srgbClr val="13294B"/>
                </a:solidFill>
                <a:latin typeface="Sentinel Book"/>
                <a:cs typeface="Sentinel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5115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
        <p:nvSpPr>
          <p:cNvPr id="13" name="Content Placeholder 2"/>
          <p:cNvSpPr>
            <a:spLocks noGrp="1"/>
          </p:cNvSpPr>
          <p:nvPr>
            <p:ph sz="half" idx="1"/>
          </p:nvPr>
        </p:nvSpPr>
        <p:spPr>
          <a:xfrm>
            <a:off x="457200" y="1098708"/>
            <a:ext cx="4038600" cy="5027456"/>
          </a:xfrm>
        </p:spPr>
        <p:txBody>
          <a:bodyPr/>
          <a:lstStyle>
            <a:lvl1pPr>
              <a:defRPr sz="2800" b="0" i="0">
                <a:solidFill>
                  <a:srgbClr val="13294B"/>
                </a:solidFill>
                <a:latin typeface="Sentinel Book"/>
                <a:cs typeface="Sentinel Book"/>
              </a:defRPr>
            </a:lvl1pPr>
            <a:lvl2pPr>
              <a:defRPr sz="2400" b="0" i="0">
                <a:solidFill>
                  <a:srgbClr val="13294B"/>
                </a:solidFill>
                <a:latin typeface="Sentinel Book"/>
                <a:cs typeface="Sentinel Book"/>
              </a:defRPr>
            </a:lvl2pPr>
            <a:lvl3pPr>
              <a:defRPr sz="2000" b="0" i="0">
                <a:solidFill>
                  <a:srgbClr val="13294B"/>
                </a:solidFill>
                <a:latin typeface="Sentinel Book"/>
                <a:cs typeface="Sentinel Book"/>
              </a:defRPr>
            </a:lvl3pPr>
            <a:lvl4pPr>
              <a:defRPr sz="1800" b="0" i="0">
                <a:solidFill>
                  <a:srgbClr val="13294B"/>
                </a:solidFill>
                <a:latin typeface="Sentinel Book"/>
                <a:cs typeface="Sentinel Book"/>
              </a:defRPr>
            </a:lvl4pPr>
            <a:lvl5pPr>
              <a:defRPr sz="1800" b="0" i="0">
                <a:solidFill>
                  <a:srgbClr val="13294B"/>
                </a:solidFill>
                <a:latin typeface="Sentinel Book"/>
                <a:cs typeface="Sentinel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4648200" y="1098708"/>
            <a:ext cx="4038600" cy="5027456"/>
          </a:xfrm>
        </p:spPr>
        <p:txBody>
          <a:bodyPr/>
          <a:lstStyle>
            <a:lvl1pPr>
              <a:defRPr sz="2800" b="0" i="0">
                <a:solidFill>
                  <a:srgbClr val="13294B"/>
                </a:solidFill>
                <a:latin typeface="Sentinel Book"/>
                <a:cs typeface="Sentinel Book"/>
              </a:defRPr>
            </a:lvl1pPr>
            <a:lvl2pPr>
              <a:defRPr sz="2400" b="0" i="0">
                <a:solidFill>
                  <a:srgbClr val="13294B"/>
                </a:solidFill>
                <a:latin typeface="Sentinel Book"/>
                <a:cs typeface="Sentinel Book"/>
              </a:defRPr>
            </a:lvl2pPr>
            <a:lvl3pPr>
              <a:defRPr sz="2000" b="0" i="0">
                <a:solidFill>
                  <a:srgbClr val="13294B"/>
                </a:solidFill>
                <a:latin typeface="Sentinel Book"/>
                <a:cs typeface="Sentinel Book"/>
              </a:defRPr>
            </a:lvl3pPr>
            <a:lvl4pPr>
              <a:defRPr sz="1800" b="0" i="0">
                <a:solidFill>
                  <a:srgbClr val="13294B"/>
                </a:solidFill>
                <a:latin typeface="Sentinel Book"/>
                <a:cs typeface="Sentinel Book"/>
              </a:defRPr>
            </a:lvl4pPr>
            <a:lvl5pPr>
              <a:defRPr sz="1800" b="0" i="0">
                <a:solidFill>
                  <a:srgbClr val="13294B"/>
                </a:solidFill>
                <a:latin typeface="Sentinel Book"/>
                <a:cs typeface="Sentinel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7020537" y="6220804"/>
            <a:ext cx="1055935" cy="365125"/>
          </a:xfrm>
        </p:spPr>
        <p:txBody>
          <a:bodyPr/>
          <a:lstStyle>
            <a:lvl1pPr>
              <a:defRPr b="0" i="0">
                <a:latin typeface="Sackers Gothic Std"/>
                <a:cs typeface="Sackers Gothic Std"/>
              </a:defRPr>
            </a:lvl1pPr>
          </a:lstStyle>
          <a:p>
            <a:fld id="{06A133E0-F03B-C745-BCED-8FD7A7899E5E}" type="datetime1">
              <a:rPr lang="en-US" smtClean="0"/>
              <a:pPr/>
              <a:t>5/18/2015</a:t>
            </a:fld>
            <a:endParaRPr lang="en-US" dirty="0"/>
          </a:p>
        </p:txBody>
      </p:sp>
      <p:sp>
        <p:nvSpPr>
          <p:cNvPr id="16"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17" name="Slide Number Placeholder 5"/>
          <p:cNvSpPr>
            <a:spLocks noGrp="1"/>
          </p:cNvSpPr>
          <p:nvPr>
            <p:ph type="sldNum" sz="quarter" idx="12"/>
          </p:nvPr>
        </p:nvSpPr>
        <p:spPr>
          <a:xfrm>
            <a:off x="8176356" y="6220804"/>
            <a:ext cx="734471"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a:p>
        </p:txBody>
      </p:sp>
    </p:spTree>
    <p:extLst>
      <p:ext uri="{BB962C8B-B14F-4D97-AF65-F5344CB8AC3E}">
        <p14:creationId xmlns="" xmlns:p14="http://schemas.microsoft.com/office/powerpoint/2010/main" val="117863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p:cNvSpPr>
            <a:spLocks noGrp="1"/>
          </p:cNvSpPr>
          <p:nvPr>
            <p:ph type="title"/>
          </p:nvPr>
        </p:nvSpPr>
        <p:spPr>
          <a:xfrm>
            <a:off x="457200" y="274638"/>
            <a:ext cx="8229600" cy="360329"/>
          </a:xfrm>
        </p:spPr>
        <p:txBody>
          <a:bodyPr>
            <a:noAutofit/>
          </a:bodyPr>
          <a:lstStyle>
            <a:lvl1pPr algn="l">
              <a:defRPr sz="2600">
                <a:solidFill>
                  <a:srgbClr val="13294B"/>
                </a:solidFill>
                <a:latin typeface="Liberator Heavy"/>
                <a:cs typeface="Liberator Heavy"/>
              </a:defRPr>
            </a:lvl1pPr>
          </a:lstStyle>
          <a:p>
            <a:r>
              <a:rPr lang="en-US" dirty="0" smtClean="0"/>
              <a:t>Click to edit Master title style</a:t>
            </a:r>
            <a:endParaRPr lang="en-US" dirty="0"/>
          </a:p>
        </p:txBody>
      </p:sp>
      <p:sp>
        <p:nvSpPr>
          <p:cNvPr id="19" name="Text Placeholder 2"/>
          <p:cNvSpPr>
            <a:spLocks noGrp="1"/>
          </p:cNvSpPr>
          <p:nvPr>
            <p:ph type="body" idx="1" hasCustomPrompt="1"/>
          </p:nvPr>
        </p:nvSpPr>
        <p:spPr>
          <a:xfrm>
            <a:off x="457200" y="1099912"/>
            <a:ext cx="4040188" cy="639762"/>
          </a:xfrm>
        </p:spPr>
        <p:txBody>
          <a:bodyPr anchor="b">
            <a:noAutofit/>
          </a:bodyPr>
          <a:lstStyle>
            <a:lvl1pPr marL="0" indent="0">
              <a:buNone/>
              <a:defRPr sz="2000" b="0" i="0">
                <a:solidFill>
                  <a:srgbClr val="13294B"/>
                </a:solidFill>
                <a:latin typeface="Sackers Gothic Std"/>
                <a:cs typeface="Sackers Gothic St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457200" y="1739674"/>
            <a:ext cx="4040188" cy="4386489"/>
          </a:xfrm>
        </p:spPr>
        <p:txBody>
          <a:bodyPr/>
          <a:lstStyle>
            <a:lvl1pPr>
              <a:defRPr sz="2400" b="0" i="0">
                <a:solidFill>
                  <a:srgbClr val="13294B"/>
                </a:solidFill>
                <a:latin typeface="Sentinel Book"/>
                <a:cs typeface="Sentinel Book"/>
              </a:defRPr>
            </a:lvl1pPr>
            <a:lvl2pPr>
              <a:defRPr sz="2000" b="0" i="0">
                <a:solidFill>
                  <a:srgbClr val="13294B"/>
                </a:solidFill>
                <a:latin typeface="Sentinel Book"/>
                <a:cs typeface="Sentinel Book"/>
              </a:defRPr>
            </a:lvl2pPr>
            <a:lvl3pPr>
              <a:defRPr sz="1800" b="0" i="0">
                <a:solidFill>
                  <a:srgbClr val="13294B"/>
                </a:solidFill>
                <a:latin typeface="Sentinel Book"/>
                <a:cs typeface="Sentinel Book"/>
              </a:defRPr>
            </a:lvl3pPr>
            <a:lvl4pPr>
              <a:defRPr sz="1600" b="0" i="0">
                <a:solidFill>
                  <a:srgbClr val="13294B"/>
                </a:solidFill>
                <a:latin typeface="Sentinel Book"/>
                <a:cs typeface="Sentinel Book"/>
              </a:defRPr>
            </a:lvl4pPr>
            <a:lvl5pPr>
              <a:defRPr sz="1600" b="0" i="0">
                <a:solidFill>
                  <a:srgbClr val="13294B"/>
                </a:solidFill>
                <a:latin typeface="Sentinel Book"/>
                <a:cs typeface="Sentinel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 Placeholder 4"/>
          <p:cNvSpPr>
            <a:spLocks noGrp="1"/>
          </p:cNvSpPr>
          <p:nvPr>
            <p:ph type="body" sz="quarter" idx="3" hasCustomPrompt="1"/>
          </p:nvPr>
        </p:nvSpPr>
        <p:spPr>
          <a:xfrm>
            <a:off x="4645025" y="1098708"/>
            <a:ext cx="4041775" cy="639762"/>
          </a:xfrm>
        </p:spPr>
        <p:txBody>
          <a:bodyPr anchor="b">
            <a:noAutofit/>
          </a:bodyPr>
          <a:lstStyle>
            <a:lvl1pPr marL="0" indent="0">
              <a:buNone/>
              <a:defRPr sz="2000" b="0" i="0">
                <a:solidFill>
                  <a:srgbClr val="13294B"/>
                </a:solidFill>
                <a:latin typeface="Sackers Gothic Std"/>
                <a:cs typeface="Sackers Gothic St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4"/>
          </p:nvPr>
        </p:nvSpPr>
        <p:spPr>
          <a:xfrm>
            <a:off x="4645025" y="1738470"/>
            <a:ext cx="4041775" cy="4387693"/>
          </a:xfrm>
        </p:spPr>
        <p:txBody>
          <a:bodyPr/>
          <a:lstStyle>
            <a:lvl1pPr>
              <a:defRPr sz="2400" b="0" i="0">
                <a:solidFill>
                  <a:srgbClr val="13294B"/>
                </a:solidFill>
                <a:latin typeface="Sentinel Book"/>
                <a:cs typeface="Sentinel Book"/>
              </a:defRPr>
            </a:lvl1pPr>
            <a:lvl2pPr>
              <a:defRPr sz="2000" b="0" i="0">
                <a:solidFill>
                  <a:srgbClr val="13294B"/>
                </a:solidFill>
                <a:latin typeface="Sentinel Book"/>
                <a:cs typeface="Sentinel Book"/>
              </a:defRPr>
            </a:lvl2pPr>
            <a:lvl3pPr>
              <a:defRPr sz="1800" b="0" i="0">
                <a:solidFill>
                  <a:srgbClr val="13294B"/>
                </a:solidFill>
                <a:latin typeface="Sentinel Book"/>
                <a:cs typeface="Sentinel Book"/>
              </a:defRPr>
            </a:lvl3pPr>
            <a:lvl4pPr>
              <a:defRPr sz="1600" b="0" i="0">
                <a:solidFill>
                  <a:srgbClr val="13294B"/>
                </a:solidFill>
                <a:latin typeface="Sentinel Book"/>
                <a:cs typeface="Sentinel Book"/>
              </a:defRPr>
            </a:lvl4pPr>
            <a:lvl5pPr>
              <a:defRPr sz="1600" b="0" i="0">
                <a:solidFill>
                  <a:srgbClr val="13294B"/>
                </a:solidFill>
                <a:latin typeface="Sentinel Book"/>
                <a:cs typeface="Sentinel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Date Placeholder 3"/>
          <p:cNvSpPr>
            <a:spLocks noGrp="1"/>
          </p:cNvSpPr>
          <p:nvPr>
            <p:ph type="dt" sz="half" idx="10"/>
          </p:nvPr>
        </p:nvSpPr>
        <p:spPr>
          <a:xfrm>
            <a:off x="7020537" y="6220804"/>
            <a:ext cx="1055935" cy="365125"/>
          </a:xfrm>
        </p:spPr>
        <p:txBody>
          <a:bodyPr/>
          <a:lstStyle>
            <a:lvl1pPr>
              <a:defRPr b="0" i="0">
                <a:latin typeface="Sackers Gothic Std"/>
                <a:cs typeface="Sackers Gothic Std"/>
              </a:defRPr>
            </a:lvl1pPr>
          </a:lstStyle>
          <a:p>
            <a:fld id="{DB048398-4D73-C74E-A630-05581CCBCCAE}" type="datetime1">
              <a:rPr lang="en-US" smtClean="0"/>
              <a:pPr/>
              <a:t>5/18/2015</a:t>
            </a:fld>
            <a:endParaRPr lang="en-US" dirty="0"/>
          </a:p>
        </p:txBody>
      </p:sp>
      <p:sp>
        <p:nvSpPr>
          <p:cNvPr id="24" name="Footer Placeholder 4"/>
          <p:cNvSpPr>
            <a:spLocks noGrp="1"/>
          </p:cNvSpPr>
          <p:nvPr>
            <p:ph type="ftr" sz="quarter" idx="11"/>
          </p:nvPr>
        </p:nvSpPr>
        <p:spPr>
          <a:xfrm>
            <a:off x="3124200" y="6220804"/>
            <a:ext cx="2895600" cy="365125"/>
          </a:xfrm>
        </p:spPr>
        <p:txBody>
          <a:bodyPr/>
          <a:lstStyle>
            <a:lvl1pPr>
              <a:defRPr b="0" i="0">
                <a:latin typeface="Sackers Gothic Std"/>
                <a:cs typeface="Sackers Gothic Std"/>
              </a:defRPr>
            </a:lvl1pPr>
          </a:lstStyle>
          <a:p>
            <a:endParaRPr lang="en-US" dirty="0"/>
          </a:p>
        </p:txBody>
      </p:sp>
      <p:sp>
        <p:nvSpPr>
          <p:cNvPr id="25" name="Slide Number Placeholder 5"/>
          <p:cNvSpPr>
            <a:spLocks noGrp="1"/>
          </p:cNvSpPr>
          <p:nvPr>
            <p:ph type="sldNum" sz="quarter" idx="12"/>
          </p:nvPr>
        </p:nvSpPr>
        <p:spPr>
          <a:xfrm>
            <a:off x="8176356" y="6220804"/>
            <a:ext cx="734471" cy="365125"/>
          </a:xfrm>
        </p:spPr>
        <p:txBody>
          <a:bodyPr/>
          <a:lstStyle>
            <a:lvl1pPr>
              <a:defRPr b="0" i="0">
                <a:solidFill>
                  <a:schemeClr val="bg1"/>
                </a:solidFill>
                <a:latin typeface="Sackers Gothic Std"/>
                <a:cs typeface="Sackers Gothic Std"/>
              </a:defRPr>
            </a:lvl1pPr>
          </a:lstStyle>
          <a:p>
            <a:fld id="{82AE3374-EE90-794F-9E8A-914FB65215F6}" type="slidenum">
              <a:rPr lang="en-US" smtClean="0"/>
              <a:pPr/>
              <a:t>‹#›</a:t>
            </a:fld>
            <a:endParaRPr lang="en-US"/>
          </a:p>
        </p:txBody>
      </p:sp>
    </p:spTree>
    <p:extLst>
      <p:ext uri="{BB962C8B-B14F-4D97-AF65-F5344CB8AC3E}">
        <p14:creationId xmlns="" xmlns:p14="http://schemas.microsoft.com/office/powerpoint/2010/main" val="81226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FDEC35-804F-4AC1-A878-9D6AD6EEC4D1}" type="datetimeFigureOut">
              <a:rPr lang="en-US"/>
              <a:pPr>
                <a:defRPr/>
              </a:pPr>
              <a:t>5/20/2015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579F070-4A73-4C0B-B441-9FB7AB956D9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42B84-AA90-7E46-B356-4DADD48EDEB7}" type="datetime1">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3374-EE90-794F-9E8A-914FB65215F6}" type="slidenum">
              <a:rPr lang="en-US" smtClean="0"/>
              <a:pPr/>
              <a:t>‹#›</a:t>
            </a:fld>
            <a:endParaRPr lang="en-US"/>
          </a:p>
        </p:txBody>
      </p:sp>
      <p:pic>
        <p:nvPicPr>
          <p:cNvPr id="8" name="Picture 7" descr="butlerPowerPoint_Set2_COB_Wordmark Pg1.jpg"/>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416874186"/>
      </p:ext>
    </p:extLst>
  </p:cSld>
  <p:clrMap bg1="lt1" tx1="dk1" bg2="lt2" tx2="dk2" accent1="accent1" accent2="accent2" accent3="accent3" accent4="accent4" accent5="accent5" accent6="accent6" hlink="hlink" folHlink="folHlink"/>
  <p:sldLayoutIdLst>
    <p:sldLayoutId id="2147483649" r:id="rId1"/>
    <p:sldLayoutId id="2147483753" r:id="rId2"/>
    <p:sldLayoutId id="21474837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5EE0D-6D7D-E44F-9217-62FBCCFB9DF9}" type="datetime1">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3374-EE90-794F-9E8A-914FB65215F6}" type="slidenum">
              <a:rPr lang="en-US" smtClean="0"/>
              <a:pPr/>
              <a:t>‹#›</a:t>
            </a:fld>
            <a:endParaRPr lang="en-US"/>
          </a:p>
        </p:txBody>
      </p:sp>
      <p:pic>
        <p:nvPicPr>
          <p:cNvPr id="8" name="Picture 7" descr="butlerPowerPoint_Set2_COB_Wordmark Pg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100189722"/>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A4513-B28A-974A-939D-72AE5E54FE73}" type="datetime1">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3374-EE90-794F-9E8A-914FB65215F6}" type="slidenum">
              <a:rPr lang="en-US" smtClean="0"/>
              <a:pPr/>
              <a:t>‹#›</a:t>
            </a:fld>
            <a:endParaRPr lang="en-US"/>
          </a:p>
        </p:txBody>
      </p:sp>
      <p:pic>
        <p:nvPicPr>
          <p:cNvPr id="10" name="Picture 9" descr="butlerPowerPoint_Set2_COB_Wordmark Pg3.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13327517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18645-EAB9-AC45-AFAB-2A102CC7409E}" type="datetime1">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3374-EE90-794F-9E8A-914FB65215F6}" type="slidenum">
              <a:rPr lang="en-US" smtClean="0"/>
              <a:pPr/>
              <a:t>‹#›</a:t>
            </a:fld>
            <a:endParaRPr lang="en-US"/>
          </a:p>
        </p:txBody>
      </p:sp>
      <p:pic>
        <p:nvPicPr>
          <p:cNvPr id="10" name="Picture 9" descr="butlerPowerPoint_Set2_COB_Wordmark Pg4.jpg"/>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20276189"/>
      </p:ext>
    </p:extLst>
  </p:cSld>
  <p:clrMap bg1="lt1" tx1="dk1" bg2="lt2" tx2="dk2" accent1="accent1" accent2="accent2" accent3="accent3" accent4="accent4" accent5="accent5" accent6="accent6" hlink="hlink" folHlink="folHlink"/>
  <p:sldLayoutIdLst>
    <p:sldLayoutId id="2147483686" r:id="rId1"/>
    <p:sldLayoutId id="2147483690" r:id="rId2"/>
    <p:sldLayoutId id="2147483689" r:id="rId3"/>
    <p:sldLayoutId id="214748375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569C5-D160-6C4D-B9A5-2E9D36395877}" type="datetime1">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3374-EE90-794F-9E8A-914FB65215F6}" type="slidenum">
              <a:rPr lang="en-US" smtClean="0"/>
              <a:pPr/>
              <a:t>‹#›</a:t>
            </a:fld>
            <a:endParaRPr lang="en-US"/>
          </a:p>
        </p:txBody>
      </p:sp>
      <p:pic>
        <p:nvPicPr>
          <p:cNvPr id="10" name="Picture 9" descr="butlerPowerPoint_Set2_COB_Wordmark Pg5.jpg"/>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272746946"/>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75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4342B84-AA90-7E46-B356-4DADD48EDEB7}" type="datetime1">
              <a:rPr lang="en-US" smtClean="0"/>
              <a:pPr/>
              <a:t>5/18/2015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2AE3374-EE90-794F-9E8A-914FB65215F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8" name="Picture 7" descr="butlerPowerPoint_Set2_COB_Wordmark Pg4.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gif"/><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gif"/><Relationship Id="rId16"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9.jpeg"/><Relationship Id="rId11" Type="http://schemas.openxmlformats.org/officeDocument/2006/relationships/image" Target="../media/image24.gif"/><Relationship Id="rId5" Type="http://schemas.openxmlformats.org/officeDocument/2006/relationships/image" Target="../media/image18.gif"/><Relationship Id="rId15" Type="http://schemas.openxmlformats.org/officeDocument/2006/relationships/image" Target="../media/image28.jpeg"/><Relationship Id="rId10" Type="http://schemas.openxmlformats.org/officeDocument/2006/relationships/image" Target="../media/image23.gif"/><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wmf"/><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02" y="372862"/>
            <a:ext cx="6481628" cy="1470025"/>
          </a:xfrm>
        </p:spPr>
        <p:txBody>
          <a:bodyPr>
            <a:normAutofit/>
          </a:bodyPr>
          <a:lstStyle/>
          <a:p>
            <a:r>
              <a:rPr lang="en-US" sz="4000" dirty="0" smtClean="0"/>
              <a:t>			Summer Fusion 2015</a:t>
            </a:r>
            <a:endParaRPr lang="en-US" sz="4000" dirty="0"/>
          </a:p>
        </p:txBody>
      </p:sp>
      <p:sp>
        <p:nvSpPr>
          <p:cNvPr id="3" name="Subtitle 2"/>
          <p:cNvSpPr>
            <a:spLocks noGrp="1"/>
          </p:cNvSpPr>
          <p:nvPr>
            <p:ph type="subTitle" idx="1"/>
          </p:nvPr>
        </p:nvSpPr>
        <p:spPr>
          <a:xfrm>
            <a:off x="185502" y="2219417"/>
            <a:ext cx="5078956" cy="3419384"/>
          </a:xfrm>
        </p:spPr>
        <p:txBody>
          <a:bodyPr>
            <a:normAutofit/>
          </a:bodyPr>
          <a:lstStyle/>
          <a:p>
            <a:r>
              <a:rPr lang="en-US" sz="6500" dirty="0" smtClean="0"/>
              <a:t>Accounting</a:t>
            </a:r>
          </a:p>
          <a:p>
            <a:r>
              <a:rPr lang="en-US" dirty="0" smtClean="0"/>
              <a:t>The Language of Business</a:t>
            </a:r>
          </a:p>
          <a:p>
            <a:endParaRPr lang="en-US" dirty="0" smtClean="0"/>
          </a:p>
          <a:p>
            <a:r>
              <a:rPr lang="en-US" sz="2400" dirty="0" smtClean="0"/>
              <a:t>Pamela J. Rouse, C.P.A.</a:t>
            </a:r>
          </a:p>
          <a:p>
            <a:r>
              <a:rPr lang="en-US" sz="1800" dirty="0" smtClean="0"/>
              <a:t>Accounting Instructor, College of Business</a:t>
            </a:r>
            <a:endParaRPr lang="en-US" sz="1800" dirty="0"/>
          </a:p>
        </p:txBody>
      </p:sp>
    </p:spTree>
    <p:extLst>
      <p:ext uri="{BB962C8B-B14F-4D97-AF65-F5344CB8AC3E}">
        <p14:creationId xmlns="" xmlns:p14="http://schemas.microsoft.com/office/powerpoint/2010/main" val="1855075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6229" y="1089613"/>
            <a:ext cx="4038600" cy="5027456"/>
          </a:xfrm>
        </p:spPr>
        <p:txBody>
          <a:bodyPr>
            <a:normAutofit fontScale="70000" lnSpcReduction="20000"/>
          </a:bodyPr>
          <a:lstStyle/>
          <a:p>
            <a:endParaRPr lang="en-US" dirty="0" smtClean="0"/>
          </a:p>
          <a:p>
            <a:pPr lvl="3"/>
            <a:endParaRPr lang="en-US" dirty="0" smtClean="0"/>
          </a:p>
          <a:p>
            <a:pPr lvl="3"/>
            <a:endParaRPr lang="en-US" dirty="0" smtClean="0"/>
          </a:p>
          <a:p>
            <a:pPr>
              <a:buNone/>
            </a:pPr>
            <a:r>
              <a:rPr lang="en-US" sz="1800" dirty="0" smtClean="0"/>
              <a:t>		</a:t>
            </a:r>
          </a:p>
          <a:p>
            <a:pPr>
              <a:buNone/>
            </a:pPr>
            <a:r>
              <a:rPr lang="en-US" sz="1800" dirty="0" smtClean="0"/>
              <a:t>	</a:t>
            </a:r>
            <a:r>
              <a:rPr lang="en-US" sz="1800" dirty="0" smtClean="0"/>
              <a:t>			</a:t>
            </a:r>
          </a:p>
          <a:p>
            <a:pPr>
              <a:buNone/>
            </a:pPr>
            <a:r>
              <a:rPr lang="en-US" sz="2300" dirty="0" smtClean="0"/>
              <a:t>Government Agencies</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	</a:t>
            </a:r>
          </a:p>
          <a:p>
            <a:pPr>
              <a:buNone/>
            </a:pPr>
            <a:r>
              <a:rPr lang="en-US" sz="1800" dirty="0" smtClean="0"/>
              <a:t>			</a:t>
            </a:r>
          </a:p>
          <a:p>
            <a:pPr>
              <a:buNone/>
            </a:pPr>
            <a:endParaRPr lang="en-US" sz="1800" dirty="0" smtClean="0"/>
          </a:p>
          <a:p>
            <a:pPr>
              <a:buNone/>
            </a:pPr>
            <a:r>
              <a:rPr lang="en-US" sz="1800" dirty="0" smtClean="0"/>
              <a:t>                    </a:t>
            </a:r>
            <a:r>
              <a:rPr lang="en-US" sz="2300" dirty="0" smtClean="0"/>
              <a:t>Not for profit Organizations</a:t>
            </a:r>
            <a:endParaRPr lang="en-US" sz="2300" dirty="0" smtClean="0"/>
          </a:p>
          <a:p>
            <a:pPr>
              <a:buNone/>
            </a:pPr>
            <a:r>
              <a:rPr lang="en-US" sz="1800" dirty="0" smtClean="0"/>
              <a:t>	</a:t>
            </a:r>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endParaRPr lang="en-US" sz="2000" dirty="0" smtClean="0"/>
          </a:p>
          <a:p>
            <a:pPr>
              <a:buNone/>
            </a:pPr>
            <a:r>
              <a:rPr lang="en-US" sz="2000" dirty="0" smtClean="0"/>
              <a:t>				</a:t>
            </a:r>
            <a:r>
              <a:rPr lang="en-US" sz="2600" dirty="0" smtClean="0"/>
              <a:t>Manufacturing Industry</a:t>
            </a:r>
          </a:p>
          <a:p>
            <a:pPr>
              <a:buNone/>
            </a:pPr>
            <a:endParaRPr lang="en-US" dirty="0"/>
          </a:p>
        </p:txBody>
      </p:sp>
      <p:sp>
        <p:nvSpPr>
          <p:cNvPr id="3" name="Content Placeholder 2"/>
          <p:cNvSpPr>
            <a:spLocks noGrp="1"/>
          </p:cNvSpPr>
          <p:nvPr>
            <p:ph sz="half" idx="2"/>
          </p:nvPr>
        </p:nvSpPr>
        <p:spPr/>
        <p:txBody>
          <a:bodyPr>
            <a:normAutofit fontScale="25000" lnSpcReduction="20000"/>
          </a:bodyPr>
          <a:lstStyle/>
          <a:p>
            <a:pPr>
              <a:buNone/>
            </a:pPr>
            <a:r>
              <a:rPr lang="en-US" dirty="0" smtClean="0"/>
              <a:t>			</a:t>
            </a:r>
          </a:p>
          <a:p>
            <a:pPr>
              <a:buNone/>
            </a:pPr>
            <a:endParaRPr lang="en-US" sz="2900" dirty="0" smtClean="0"/>
          </a:p>
          <a:p>
            <a:pPr>
              <a:buNone/>
            </a:pPr>
            <a:endParaRPr lang="en-US" sz="2900" dirty="0" smtClean="0"/>
          </a:p>
          <a:p>
            <a:pPr>
              <a:buNone/>
            </a:pPr>
            <a:endParaRPr lang="en-US" sz="2900" dirty="0" smtClean="0"/>
          </a:p>
          <a:p>
            <a:pPr>
              <a:buNone/>
            </a:pPr>
            <a:endParaRPr lang="en-US" sz="2900" dirty="0" smtClean="0"/>
          </a:p>
          <a:p>
            <a:pPr>
              <a:buNone/>
            </a:pPr>
            <a:r>
              <a:rPr lang="en-US" sz="2900" dirty="0" smtClean="0"/>
              <a:t>			</a:t>
            </a:r>
          </a:p>
          <a:p>
            <a:pPr>
              <a:buNone/>
            </a:pPr>
            <a:endParaRPr lang="en-US" sz="2900" dirty="0" smtClean="0"/>
          </a:p>
          <a:p>
            <a:pPr>
              <a:buNone/>
            </a:pPr>
            <a:endParaRPr lang="en-US" sz="2900" dirty="0" smtClean="0"/>
          </a:p>
          <a:p>
            <a:pPr>
              <a:buNone/>
            </a:pPr>
            <a:endParaRPr lang="en-US" sz="6400" dirty="0" smtClean="0"/>
          </a:p>
          <a:p>
            <a:pPr>
              <a:buNone/>
            </a:pPr>
            <a:r>
              <a:rPr lang="en-US" sz="6400" dirty="0" smtClean="0"/>
              <a:t>Service Industry</a:t>
            </a:r>
          </a:p>
          <a:p>
            <a:pPr>
              <a:buNone/>
            </a:pPr>
            <a:endParaRPr lang="en-US" sz="6400" dirty="0" smtClean="0"/>
          </a:p>
          <a:p>
            <a:pPr>
              <a:buNone/>
            </a:pPr>
            <a:endParaRPr lang="en-US" sz="3600" dirty="0" smtClean="0"/>
          </a:p>
          <a:p>
            <a:pPr>
              <a:buNone/>
            </a:pPr>
            <a:endParaRPr lang="en-US" dirty="0" smtClean="0"/>
          </a:p>
          <a:p>
            <a:pPr>
              <a:buNone/>
            </a:pPr>
            <a:endParaRPr lang="en-US" dirty="0" smtClean="0"/>
          </a:p>
          <a:p>
            <a:pPr>
              <a:buNone/>
            </a:pPr>
            <a:endParaRPr lang="en-US" sz="3400" dirty="0" smtClean="0"/>
          </a:p>
          <a:p>
            <a:pPr>
              <a:buNone/>
            </a:pPr>
            <a:r>
              <a:rPr lang="en-US" sz="3400" dirty="0" smtClean="0"/>
              <a:t>			</a:t>
            </a:r>
            <a:r>
              <a:rPr lang="en-US" sz="6400" dirty="0" smtClean="0"/>
              <a:t>Technology Industry</a:t>
            </a:r>
          </a:p>
          <a:p>
            <a:pPr>
              <a:buNone/>
            </a:pPr>
            <a:endParaRPr lang="en-US" sz="34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dirty="0" smtClean="0"/>
              <a:t>	</a:t>
            </a:r>
            <a:r>
              <a:rPr lang="en-US" sz="6400" dirty="0" smtClean="0"/>
              <a:t>Sports and Entertainment Industry</a:t>
            </a:r>
          </a:p>
          <a:p>
            <a:pPr>
              <a:buNone/>
            </a:pPr>
            <a:endParaRPr lang="en-US" sz="3600" dirty="0"/>
          </a:p>
        </p:txBody>
      </p:sp>
      <p:sp>
        <p:nvSpPr>
          <p:cNvPr id="4" name="Title 3"/>
          <p:cNvSpPr>
            <a:spLocks noGrp="1"/>
          </p:cNvSpPr>
          <p:nvPr>
            <p:ph type="title"/>
          </p:nvPr>
        </p:nvSpPr>
        <p:spPr>
          <a:xfrm>
            <a:off x="346229" y="124287"/>
            <a:ext cx="8420487" cy="674703"/>
          </a:xfrm>
        </p:spPr>
        <p:txBody>
          <a:bodyPr/>
          <a:lstStyle/>
          <a:p>
            <a:pPr algn="ctr"/>
            <a:r>
              <a:rPr lang="en-US" sz="2000" dirty="0" smtClean="0"/>
              <a:t>Every Business in Industry, Not for Profit organizations, </a:t>
            </a:r>
            <a:br>
              <a:rPr lang="en-US" sz="2000" dirty="0" smtClean="0"/>
            </a:br>
            <a:r>
              <a:rPr lang="en-US" sz="2000" dirty="0" smtClean="0"/>
              <a:t>and Governmental Agencies Need Accountants</a:t>
            </a:r>
            <a:endParaRPr lang="en-US" sz="2000"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10</a:t>
            </a:fld>
            <a:endParaRPr lang="en-US" dirty="0"/>
          </a:p>
        </p:txBody>
      </p:sp>
      <p:pic>
        <p:nvPicPr>
          <p:cNvPr id="5122" name="Picture 2" descr="C:\Users\Rouse\AppData\Local\Microsoft\Windows\Temporary Internet Files\Content.IE5\4WY60V6K\rubon3[1].gif"/>
          <p:cNvPicPr>
            <a:picLocks noChangeAspect="1" noChangeArrowheads="1"/>
          </p:cNvPicPr>
          <p:nvPr/>
        </p:nvPicPr>
        <p:blipFill>
          <a:blip r:embed="rId2"/>
          <a:srcRect/>
          <a:stretch>
            <a:fillRect/>
          </a:stretch>
        </p:blipFill>
        <p:spPr bwMode="auto">
          <a:xfrm>
            <a:off x="6391221" y="4534444"/>
            <a:ext cx="1269401" cy="1082112"/>
          </a:xfrm>
          <a:prstGeom prst="rect">
            <a:avLst/>
          </a:prstGeom>
          <a:noFill/>
        </p:spPr>
      </p:pic>
      <p:pic>
        <p:nvPicPr>
          <p:cNvPr id="5123" name="Picture 3" descr="C:\Users\Rouse\AppData\Local\Microsoft\Windows\Temporary Internet Files\Content.IE5\6H0H21B1\the doctor[1].png"/>
          <p:cNvPicPr>
            <a:picLocks noChangeAspect="1" noChangeArrowheads="1"/>
          </p:cNvPicPr>
          <p:nvPr/>
        </p:nvPicPr>
        <p:blipFill>
          <a:blip r:embed="rId3"/>
          <a:srcRect/>
          <a:stretch>
            <a:fillRect/>
          </a:stretch>
        </p:blipFill>
        <p:spPr bwMode="auto">
          <a:xfrm>
            <a:off x="7350711" y="1089613"/>
            <a:ext cx="1030489" cy="1313770"/>
          </a:xfrm>
          <a:prstGeom prst="rect">
            <a:avLst/>
          </a:prstGeom>
          <a:noFill/>
        </p:spPr>
      </p:pic>
      <p:pic>
        <p:nvPicPr>
          <p:cNvPr id="5124" name="Picture 4" descr="C:\Users\Rouse\AppData\Local\Microsoft\Windows\Temporary Internet Files\Content.IE5\LQRYPWPX\5028781117_095a898e71_z[1].jpg"/>
          <p:cNvPicPr>
            <a:picLocks noChangeAspect="1" noChangeArrowheads="1"/>
          </p:cNvPicPr>
          <p:nvPr/>
        </p:nvPicPr>
        <p:blipFill>
          <a:blip r:embed="rId4"/>
          <a:srcRect/>
          <a:stretch>
            <a:fillRect/>
          </a:stretch>
        </p:blipFill>
        <p:spPr bwMode="auto">
          <a:xfrm>
            <a:off x="4807354" y="3947009"/>
            <a:ext cx="1385560" cy="1847414"/>
          </a:xfrm>
          <a:prstGeom prst="rect">
            <a:avLst/>
          </a:prstGeom>
          <a:noFill/>
        </p:spPr>
      </p:pic>
      <p:pic>
        <p:nvPicPr>
          <p:cNvPr id="5126" name="Picture 6" descr="C:\Users\Rouse\AppData\Local\Microsoft\Windows\Temporary Internet Files\Content.IE5\MCTLPNSO\hollywood[1].gif"/>
          <p:cNvPicPr>
            <a:picLocks noChangeAspect="1" noChangeArrowheads="1"/>
          </p:cNvPicPr>
          <p:nvPr/>
        </p:nvPicPr>
        <p:blipFill>
          <a:blip r:embed="rId5"/>
          <a:srcRect/>
          <a:stretch>
            <a:fillRect/>
          </a:stretch>
        </p:blipFill>
        <p:spPr bwMode="auto">
          <a:xfrm>
            <a:off x="7199839" y="3947009"/>
            <a:ext cx="1416006" cy="532101"/>
          </a:xfrm>
          <a:prstGeom prst="rect">
            <a:avLst/>
          </a:prstGeom>
          <a:noFill/>
        </p:spPr>
      </p:pic>
      <p:pic>
        <p:nvPicPr>
          <p:cNvPr id="5129" name="Picture 9" descr="C:\Users\Rouse\AppData\Local\Microsoft\Windows\Temporary Internet Files\Content.IE5\MCTLPNSO\Lexus-LFA_2011_JAPANESE-CAR-WALLPAPERS_11[1].jpg"/>
          <p:cNvPicPr>
            <a:picLocks noChangeAspect="1" noChangeArrowheads="1"/>
          </p:cNvPicPr>
          <p:nvPr/>
        </p:nvPicPr>
        <p:blipFill>
          <a:blip r:embed="rId6"/>
          <a:srcRect/>
          <a:stretch>
            <a:fillRect/>
          </a:stretch>
        </p:blipFill>
        <p:spPr bwMode="auto">
          <a:xfrm>
            <a:off x="457200" y="4332411"/>
            <a:ext cx="1185672" cy="889255"/>
          </a:xfrm>
          <a:prstGeom prst="rect">
            <a:avLst/>
          </a:prstGeom>
          <a:noFill/>
        </p:spPr>
      </p:pic>
      <p:pic>
        <p:nvPicPr>
          <p:cNvPr id="5130" name="Picture 10" descr="C:\Users\Rouse\AppData\Local\Microsoft\Windows\Temporary Internet Files\Content.IE5\4WY60V6K\irs[1].jpg"/>
          <p:cNvPicPr>
            <a:picLocks noChangeAspect="1" noChangeArrowheads="1"/>
          </p:cNvPicPr>
          <p:nvPr/>
        </p:nvPicPr>
        <p:blipFill>
          <a:blip r:embed="rId7"/>
          <a:srcRect/>
          <a:stretch>
            <a:fillRect/>
          </a:stretch>
        </p:blipFill>
        <p:spPr bwMode="auto">
          <a:xfrm>
            <a:off x="457200" y="1098709"/>
            <a:ext cx="1324645" cy="992206"/>
          </a:xfrm>
          <a:prstGeom prst="rect">
            <a:avLst/>
          </a:prstGeom>
          <a:noFill/>
        </p:spPr>
      </p:pic>
      <p:pic>
        <p:nvPicPr>
          <p:cNvPr id="5131" name="Picture 11" descr="C:\Users\Rouse\AppData\Local\Microsoft\Windows\Temporary Internet Files\Content.IE5\6H0H21B1\pr-cpa[1].jpg"/>
          <p:cNvPicPr>
            <a:picLocks noChangeAspect="1" noChangeArrowheads="1"/>
          </p:cNvPicPr>
          <p:nvPr/>
        </p:nvPicPr>
        <p:blipFill>
          <a:blip r:embed="rId8"/>
          <a:srcRect/>
          <a:stretch>
            <a:fillRect/>
          </a:stretch>
        </p:blipFill>
        <p:spPr bwMode="auto">
          <a:xfrm>
            <a:off x="5035161" y="1089613"/>
            <a:ext cx="1010532" cy="1065588"/>
          </a:xfrm>
          <a:prstGeom prst="rect">
            <a:avLst/>
          </a:prstGeom>
          <a:noFill/>
        </p:spPr>
      </p:pic>
      <p:pic>
        <p:nvPicPr>
          <p:cNvPr id="5133" name="Picture 13" descr="C:\Users\Rouse\AppData\Local\Microsoft\Windows\Temporary Internet Files\Content.IE5\LQRYPWPX\ribbon[1].jpg"/>
          <p:cNvPicPr>
            <a:picLocks noChangeAspect="1" noChangeArrowheads="1"/>
          </p:cNvPicPr>
          <p:nvPr/>
        </p:nvPicPr>
        <p:blipFill>
          <a:blip r:embed="rId9"/>
          <a:srcRect/>
          <a:stretch>
            <a:fillRect/>
          </a:stretch>
        </p:blipFill>
        <p:spPr bwMode="auto">
          <a:xfrm>
            <a:off x="457200" y="2519553"/>
            <a:ext cx="1074702" cy="1091184"/>
          </a:xfrm>
          <a:prstGeom prst="rect">
            <a:avLst/>
          </a:prstGeom>
          <a:noFill/>
        </p:spPr>
      </p:pic>
      <p:pic>
        <p:nvPicPr>
          <p:cNvPr id="5135" name="Picture 15" descr="C:\Users\Rouse\AppData\Local\Microsoft\Windows\Temporary Internet Files\Content.IE5\MCTLPNSO\Indiana[1].gif"/>
          <p:cNvPicPr>
            <a:picLocks noChangeAspect="1" noChangeArrowheads="1"/>
          </p:cNvPicPr>
          <p:nvPr/>
        </p:nvPicPr>
        <p:blipFill>
          <a:blip r:embed="rId10"/>
          <a:srcRect/>
          <a:stretch>
            <a:fillRect/>
          </a:stretch>
        </p:blipFill>
        <p:spPr bwMode="auto">
          <a:xfrm>
            <a:off x="2343706" y="1165794"/>
            <a:ext cx="1995915" cy="937930"/>
          </a:xfrm>
          <a:prstGeom prst="rect">
            <a:avLst/>
          </a:prstGeom>
          <a:noFill/>
        </p:spPr>
      </p:pic>
      <p:pic>
        <p:nvPicPr>
          <p:cNvPr id="5136" name="Picture 16" descr="C:\Users\Rouse\AppData\Local\Microsoft\Windows\Temporary Internet Files\Content.IE5\4WY60V6K\flagsmall[1].gif"/>
          <p:cNvPicPr>
            <a:picLocks noChangeAspect="1" noChangeArrowheads="1"/>
          </p:cNvPicPr>
          <p:nvPr/>
        </p:nvPicPr>
        <p:blipFill>
          <a:blip r:embed="rId11"/>
          <a:srcRect/>
          <a:stretch>
            <a:fillRect/>
          </a:stretch>
        </p:blipFill>
        <p:spPr bwMode="auto">
          <a:xfrm>
            <a:off x="1609737" y="2607476"/>
            <a:ext cx="1595943" cy="951966"/>
          </a:xfrm>
          <a:prstGeom prst="rect">
            <a:avLst/>
          </a:prstGeom>
          <a:noFill/>
        </p:spPr>
      </p:pic>
      <p:pic>
        <p:nvPicPr>
          <p:cNvPr id="5137" name="Picture 17" descr="C:\Users\Rouse\AppData\Local\Microsoft\Windows\Temporary Internet Files\Content.IE5\6H0H21B1\Butler[1].jpg"/>
          <p:cNvPicPr>
            <a:picLocks noChangeAspect="1" noChangeArrowheads="1"/>
          </p:cNvPicPr>
          <p:nvPr/>
        </p:nvPicPr>
        <p:blipFill>
          <a:blip r:embed="rId12"/>
          <a:srcRect/>
          <a:stretch>
            <a:fillRect/>
          </a:stretch>
        </p:blipFill>
        <p:spPr bwMode="auto">
          <a:xfrm>
            <a:off x="3205680" y="2681477"/>
            <a:ext cx="1133941" cy="790041"/>
          </a:xfrm>
          <a:prstGeom prst="rect">
            <a:avLst/>
          </a:prstGeom>
          <a:noFill/>
        </p:spPr>
      </p:pic>
      <p:pic>
        <p:nvPicPr>
          <p:cNvPr id="5138" name="Picture 18" descr="C:\Users\Rouse\AppData\Local\Microsoft\Windows\Temporary Internet Files\Content.IE5\MCTLPNSO\microsoft-logo[1].jpeg"/>
          <p:cNvPicPr>
            <a:picLocks noChangeAspect="1" noChangeArrowheads="1"/>
          </p:cNvPicPr>
          <p:nvPr/>
        </p:nvPicPr>
        <p:blipFill>
          <a:blip r:embed="rId13"/>
          <a:srcRect/>
          <a:stretch>
            <a:fillRect/>
          </a:stretch>
        </p:blipFill>
        <p:spPr bwMode="auto">
          <a:xfrm>
            <a:off x="4572000" y="2519553"/>
            <a:ext cx="1252282" cy="701278"/>
          </a:xfrm>
          <a:prstGeom prst="rect">
            <a:avLst/>
          </a:prstGeom>
          <a:noFill/>
        </p:spPr>
      </p:pic>
      <p:pic>
        <p:nvPicPr>
          <p:cNvPr id="5139" name="Picture 19" descr="C:\Users\Rouse\AppData\Local\Microsoft\Windows\Temporary Internet Files\Content.IE5\LQRYPWPX\AppleMacintoshLogo2[1].jpg"/>
          <p:cNvPicPr>
            <a:picLocks noChangeAspect="1" noChangeArrowheads="1"/>
          </p:cNvPicPr>
          <p:nvPr/>
        </p:nvPicPr>
        <p:blipFill>
          <a:blip r:embed="rId14"/>
          <a:srcRect/>
          <a:stretch>
            <a:fillRect/>
          </a:stretch>
        </p:blipFill>
        <p:spPr bwMode="auto">
          <a:xfrm>
            <a:off x="7784910" y="2607476"/>
            <a:ext cx="720578" cy="779004"/>
          </a:xfrm>
          <a:prstGeom prst="rect">
            <a:avLst/>
          </a:prstGeom>
          <a:noFill/>
        </p:spPr>
      </p:pic>
      <p:pic>
        <p:nvPicPr>
          <p:cNvPr id="5141" name="Picture 21" descr="C:\Users\Rouse\AppData\Local\Microsoft\Windows\Temporary Internet Files\Content.IE5\4WY60V6K\google-france[1].jpg"/>
          <p:cNvPicPr>
            <a:picLocks noChangeAspect="1" noChangeArrowheads="1"/>
          </p:cNvPicPr>
          <p:nvPr/>
        </p:nvPicPr>
        <p:blipFill>
          <a:blip r:embed="rId15"/>
          <a:srcRect/>
          <a:stretch>
            <a:fillRect/>
          </a:stretch>
        </p:blipFill>
        <p:spPr bwMode="auto">
          <a:xfrm>
            <a:off x="4515307" y="3386480"/>
            <a:ext cx="113386" cy="85039"/>
          </a:xfrm>
          <a:prstGeom prst="rect">
            <a:avLst/>
          </a:prstGeom>
          <a:noFill/>
        </p:spPr>
      </p:pic>
      <p:pic>
        <p:nvPicPr>
          <p:cNvPr id="5144" name="Picture 24" descr="C:\Users\Rouse\AppData\Local\Microsoft\Windows\Temporary Internet Files\Content.IE5\6H0H21B1\google-instant[1].png"/>
          <p:cNvPicPr>
            <a:picLocks noChangeAspect="1" noChangeArrowheads="1"/>
          </p:cNvPicPr>
          <p:nvPr/>
        </p:nvPicPr>
        <p:blipFill>
          <a:blip r:embed="rId16"/>
          <a:srcRect/>
          <a:stretch>
            <a:fillRect/>
          </a:stretch>
        </p:blipFill>
        <p:spPr bwMode="auto">
          <a:xfrm>
            <a:off x="6045693" y="2681477"/>
            <a:ext cx="1154146" cy="468531"/>
          </a:xfrm>
          <a:prstGeom prst="rect">
            <a:avLst/>
          </a:prstGeom>
          <a:noFill/>
        </p:spPr>
      </p:pic>
      <p:pic>
        <p:nvPicPr>
          <p:cNvPr id="5145" name="Picture 25" descr="C:\Users\Rouse\AppData\Local\Microsoft\Windows\Temporary Internet Files\Content.IE5\LQRYPWPX\marriott_logo_detalles-550x411[1].png"/>
          <p:cNvPicPr>
            <a:picLocks noChangeAspect="1" noChangeArrowheads="1"/>
          </p:cNvPicPr>
          <p:nvPr/>
        </p:nvPicPr>
        <p:blipFill>
          <a:blip r:embed="rId17"/>
          <a:srcRect/>
          <a:stretch>
            <a:fillRect/>
          </a:stretch>
        </p:blipFill>
        <p:spPr bwMode="auto">
          <a:xfrm>
            <a:off x="6329173" y="1234779"/>
            <a:ext cx="949360" cy="709431"/>
          </a:xfrm>
          <a:prstGeom prst="rect">
            <a:avLst/>
          </a:prstGeom>
          <a:noFill/>
        </p:spPr>
      </p:pic>
      <p:pic>
        <p:nvPicPr>
          <p:cNvPr id="5146" name="Picture 26" descr="C:\Users\Rouse\AppData\Local\Microsoft\Windows\Temporary Internet Files\Content.IE5\6H0H21B1\lilly_and_company_logo_2756[1].gif"/>
          <p:cNvPicPr>
            <a:picLocks noChangeAspect="1" noChangeArrowheads="1"/>
          </p:cNvPicPr>
          <p:nvPr/>
        </p:nvPicPr>
        <p:blipFill>
          <a:blip r:embed="rId18"/>
          <a:srcRect/>
          <a:stretch>
            <a:fillRect/>
          </a:stretch>
        </p:blipFill>
        <p:spPr bwMode="auto">
          <a:xfrm>
            <a:off x="1892845" y="4479110"/>
            <a:ext cx="1098930" cy="598917"/>
          </a:xfrm>
          <a:prstGeom prst="rect">
            <a:avLst/>
          </a:prstGeom>
          <a:noFill/>
        </p:spPr>
      </p:pic>
      <p:pic>
        <p:nvPicPr>
          <p:cNvPr id="5147" name="Picture 27" descr="C:\Users\Rouse\AppData\Local\Microsoft\Windows\Temporary Internet Files\Content.IE5\MCTLPNSO\coach1[1].jpg"/>
          <p:cNvPicPr>
            <a:picLocks noChangeAspect="1" noChangeArrowheads="1"/>
          </p:cNvPicPr>
          <p:nvPr/>
        </p:nvPicPr>
        <p:blipFill>
          <a:blip r:embed="rId19"/>
          <a:srcRect/>
          <a:stretch>
            <a:fillRect/>
          </a:stretch>
        </p:blipFill>
        <p:spPr bwMode="auto">
          <a:xfrm>
            <a:off x="3039863" y="4154856"/>
            <a:ext cx="1186268" cy="12841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Accounting Careers</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sz="4200" dirty="0" smtClean="0">
                <a:solidFill>
                  <a:schemeClr val="accent1">
                    <a:lumMod val="50000"/>
                  </a:schemeClr>
                </a:solidFill>
              </a:rPr>
              <a:t>Business Organizations</a:t>
            </a:r>
          </a:p>
          <a:p>
            <a:pPr>
              <a:buFont typeface="Wingdings" pitchFamily="2" charset="2"/>
              <a:buChar char="q"/>
            </a:pPr>
            <a:r>
              <a:rPr lang="en-US" dirty="0" smtClean="0">
                <a:solidFill>
                  <a:schemeClr val="accent1">
                    <a:lumMod val="50000"/>
                  </a:schemeClr>
                </a:solidFill>
              </a:rPr>
              <a:t>Public Accounting (CPA Firms)</a:t>
            </a:r>
          </a:p>
          <a:p>
            <a:pPr lvl="1"/>
            <a:r>
              <a:rPr lang="en-US" dirty="0" smtClean="0">
                <a:solidFill>
                  <a:schemeClr val="accent1">
                    <a:lumMod val="50000"/>
                  </a:schemeClr>
                </a:solidFill>
              </a:rPr>
              <a:t>Audit</a:t>
            </a:r>
          </a:p>
          <a:p>
            <a:pPr lvl="1"/>
            <a:r>
              <a:rPr lang="en-US" dirty="0" smtClean="0">
                <a:solidFill>
                  <a:schemeClr val="accent1">
                    <a:lumMod val="50000"/>
                  </a:schemeClr>
                </a:solidFill>
              </a:rPr>
              <a:t>Tax</a:t>
            </a:r>
          </a:p>
          <a:p>
            <a:pPr lvl="1"/>
            <a:r>
              <a:rPr lang="en-US" dirty="0" smtClean="0">
                <a:solidFill>
                  <a:schemeClr val="accent1">
                    <a:lumMod val="50000"/>
                  </a:schemeClr>
                </a:solidFill>
              </a:rPr>
              <a:t>Consulting</a:t>
            </a:r>
          </a:p>
          <a:p>
            <a:pPr>
              <a:buFont typeface="Wingdings" pitchFamily="2" charset="2"/>
              <a:buChar char="q"/>
            </a:pPr>
            <a:r>
              <a:rPr lang="en-US" dirty="0" smtClean="0">
                <a:solidFill>
                  <a:schemeClr val="accent1">
                    <a:lumMod val="50000"/>
                  </a:schemeClr>
                </a:solidFill>
              </a:rPr>
              <a:t>Private Accounting (Private Industry)</a:t>
            </a:r>
          </a:p>
          <a:p>
            <a:pPr lvl="1"/>
            <a:r>
              <a:rPr lang="en-US" dirty="0" smtClean="0">
                <a:solidFill>
                  <a:schemeClr val="accent1">
                    <a:lumMod val="50000"/>
                  </a:schemeClr>
                </a:solidFill>
              </a:rPr>
              <a:t>Financial </a:t>
            </a:r>
          </a:p>
          <a:p>
            <a:pPr lvl="1"/>
            <a:r>
              <a:rPr lang="en-US" dirty="0" smtClean="0">
                <a:solidFill>
                  <a:schemeClr val="accent1">
                    <a:lumMod val="50000"/>
                  </a:schemeClr>
                </a:solidFill>
              </a:rPr>
              <a:t>Managerial/Cost</a:t>
            </a:r>
          </a:p>
          <a:p>
            <a:pPr lvl="1"/>
            <a:r>
              <a:rPr lang="en-US" dirty="0" smtClean="0">
                <a:solidFill>
                  <a:schemeClr val="accent1">
                    <a:lumMod val="50000"/>
                  </a:schemeClr>
                </a:solidFill>
              </a:rPr>
              <a:t>Tax</a:t>
            </a:r>
          </a:p>
          <a:p>
            <a:pPr lvl="1"/>
            <a:r>
              <a:rPr lang="en-US" dirty="0" smtClean="0">
                <a:solidFill>
                  <a:schemeClr val="accent1">
                    <a:lumMod val="50000"/>
                  </a:schemeClr>
                </a:solidFill>
              </a:rPr>
              <a:t>Financial Planning and Reporting</a:t>
            </a:r>
          </a:p>
          <a:p>
            <a:pPr lvl="1"/>
            <a:endParaRPr lang="en-US" dirty="0" smtClean="0">
              <a:solidFill>
                <a:schemeClr val="accent1">
                  <a:lumMod val="50000"/>
                </a:schemeClr>
              </a:solidFill>
            </a:endParaRPr>
          </a:p>
          <a:p>
            <a:pPr lvl="1"/>
            <a:endParaRPr lang="en-US" dirty="0" smtClean="0">
              <a:solidFill>
                <a:schemeClr val="accent1">
                  <a:lumMod val="50000"/>
                </a:schemeClr>
              </a:solidFill>
            </a:endParaRPr>
          </a:p>
          <a:p>
            <a:pPr>
              <a:buNone/>
            </a:pPr>
            <a:r>
              <a:rPr lang="en-US" sz="4200" dirty="0" smtClean="0">
                <a:solidFill>
                  <a:schemeClr val="accent1">
                    <a:lumMod val="50000"/>
                  </a:schemeClr>
                </a:solidFill>
              </a:rPr>
              <a:t>Non-Business Organization</a:t>
            </a:r>
          </a:p>
          <a:p>
            <a:pPr>
              <a:buFont typeface="Wingdings" pitchFamily="2" charset="2"/>
              <a:buChar char="q"/>
            </a:pPr>
            <a:r>
              <a:rPr lang="en-US" dirty="0" smtClean="0">
                <a:solidFill>
                  <a:schemeClr val="accent1">
                    <a:lumMod val="50000"/>
                  </a:schemeClr>
                </a:solidFill>
              </a:rPr>
              <a:t>	Governmental Agencies (Federal, State, &amp; Local)</a:t>
            </a:r>
          </a:p>
          <a:p>
            <a:pPr lvl="1"/>
            <a:r>
              <a:rPr lang="en-US" dirty="0" smtClean="0">
                <a:solidFill>
                  <a:schemeClr val="accent1">
                    <a:lumMod val="50000"/>
                  </a:schemeClr>
                </a:solidFill>
              </a:rPr>
              <a:t>IRS</a:t>
            </a:r>
          </a:p>
          <a:p>
            <a:pPr lvl="1"/>
            <a:r>
              <a:rPr lang="en-US" dirty="0" smtClean="0">
                <a:solidFill>
                  <a:schemeClr val="accent1">
                    <a:lumMod val="50000"/>
                  </a:schemeClr>
                </a:solidFill>
              </a:rPr>
              <a:t> Department of Revenue</a:t>
            </a:r>
          </a:p>
          <a:p>
            <a:pPr lvl="1"/>
            <a:r>
              <a:rPr lang="en-US" dirty="0" smtClean="0">
                <a:solidFill>
                  <a:schemeClr val="accent1">
                    <a:lumMod val="50000"/>
                  </a:schemeClr>
                </a:solidFill>
              </a:rPr>
              <a:t>General Accounting Office (GAO)</a:t>
            </a:r>
          </a:p>
          <a:p>
            <a:pPr lvl="1"/>
            <a:r>
              <a:rPr lang="en-US" dirty="0" smtClean="0">
                <a:solidFill>
                  <a:schemeClr val="accent1">
                    <a:lumMod val="50000"/>
                  </a:schemeClr>
                </a:solidFill>
              </a:rPr>
              <a:t>Department of Defense</a:t>
            </a:r>
          </a:p>
          <a:p>
            <a:pPr>
              <a:buFont typeface="Wingdings" pitchFamily="2" charset="2"/>
              <a:buChar char="q"/>
            </a:pPr>
            <a:r>
              <a:rPr lang="en-US" dirty="0" smtClean="0">
                <a:solidFill>
                  <a:schemeClr val="accent1">
                    <a:lumMod val="50000"/>
                  </a:schemeClr>
                </a:solidFill>
              </a:rPr>
              <a:t>Not for Profit Organizations</a:t>
            </a:r>
          </a:p>
          <a:p>
            <a:pPr lvl="1"/>
            <a:r>
              <a:rPr lang="en-US" dirty="0" smtClean="0">
                <a:solidFill>
                  <a:schemeClr val="accent1">
                    <a:lumMod val="50000"/>
                  </a:schemeClr>
                </a:solidFill>
              </a:rPr>
              <a:t>Universities</a:t>
            </a:r>
          </a:p>
          <a:p>
            <a:pPr lvl="1"/>
            <a:r>
              <a:rPr lang="en-US" dirty="0" smtClean="0">
                <a:solidFill>
                  <a:schemeClr val="accent1">
                    <a:lumMod val="50000"/>
                  </a:schemeClr>
                </a:solidFill>
              </a:rPr>
              <a:t>Hospitals</a:t>
            </a:r>
          </a:p>
          <a:p>
            <a:pPr lvl="1"/>
            <a:r>
              <a:rPr lang="en-US" dirty="0" smtClean="0">
                <a:solidFill>
                  <a:schemeClr val="accent1">
                    <a:lumMod val="50000"/>
                  </a:schemeClr>
                </a:solidFill>
              </a:rPr>
              <a:t>Cooperatives </a:t>
            </a:r>
          </a:p>
          <a:p>
            <a:pPr lvl="1"/>
            <a:endParaRPr lang="en-US" dirty="0"/>
          </a:p>
        </p:txBody>
      </p:sp>
      <p:sp>
        <p:nvSpPr>
          <p:cNvPr id="2" name="Slide Number Placeholder 1"/>
          <p:cNvSpPr>
            <a:spLocks noGrp="1"/>
          </p:cNvSpPr>
          <p:nvPr>
            <p:ph type="sldNum" sz="quarter" idx="12"/>
          </p:nvPr>
        </p:nvSpPr>
        <p:spPr/>
        <p:txBody>
          <a:bodyPr/>
          <a:lstStyle/>
          <a:p>
            <a:fld id="{82AE3374-EE90-794F-9E8A-914FB65215F6}" type="slidenum">
              <a:rPr lang="en-US" smtClean="0"/>
              <a:pPr/>
              <a:t>11</a:t>
            </a:fld>
            <a:endParaRPr lang="en-US"/>
          </a:p>
        </p:txBody>
      </p:sp>
      <p:pic>
        <p:nvPicPr>
          <p:cNvPr id="5" name="Content Placeholder 5" descr="C:\Users\Rouse\AppData\Local\Microsoft\Windows\Temporary Internet Files\Content.IE5\6H0H21B1\Pro%20Accountants[1].jpg"/>
          <p:cNvPicPr>
            <a:picLocks noChangeAspect="1" noChangeArrowheads="1"/>
          </p:cNvPicPr>
          <p:nvPr/>
        </p:nvPicPr>
        <p:blipFill>
          <a:blip r:embed="rId2"/>
          <a:srcRect/>
          <a:stretch>
            <a:fillRect/>
          </a:stretch>
        </p:blipFill>
        <p:spPr bwMode="auto">
          <a:xfrm>
            <a:off x="5336600" y="1646237"/>
            <a:ext cx="3302352" cy="24616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sz="4400" b="1" dirty="0" smtClean="0"/>
              <a:t>Purpose </a:t>
            </a:r>
            <a:r>
              <a:rPr lang="en-US" sz="4400" b="1" dirty="0" smtClean="0"/>
              <a:t>of Accounting</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12</a:t>
            </a:fld>
            <a:endParaRPr lang="en-US" dirty="0"/>
          </a:p>
        </p:txBody>
      </p:sp>
      <p:sp>
        <p:nvSpPr>
          <p:cNvPr id="7" name="Content Placeholder 6"/>
          <p:cNvSpPr>
            <a:spLocks noGrp="1"/>
          </p:cNvSpPr>
          <p:nvPr>
            <p:ph idx="1"/>
          </p:nvPr>
        </p:nvSpPr>
        <p:spPr/>
        <p:txBody>
          <a:bodyPr/>
          <a:lstStyle/>
          <a:p>
            <a:pPr>
              <a:buNone/>
            </a:pPr>
            <a:r>
              <a:rPr lang="en-US" dirty="0" smtClean="0"/>
              <a:t>	</a:t>
            </a:r>
          </a:p>
          <a:p>
            <a:pPr>
              <a:buNone/>
            </a:pPr>
            <a:r>
              <a:rPr lang="en-US" dirty="0" smtClean="0"/>
              <a:t>	</a:t>
            </a:r>
            <a:r>
              <a:rPr lang="en-US" sz="4400" dirty="0" smtClean="0"/>
              <a:t>Provide useful information to help decision makers make good business decisions relative to economic activity</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pPr lvl="2">
              <a:buNone/>
            </a:pPr>
            <a:r>
              <a:rPr lang="en-US" sz="4000" u="sng" dirty="0" smtClean="0"/>
              <a:t>External</a:t>
            </a:r>
          </a:p>
          <a:p>
            <a:endParaRPr lang="en-US" dirty="0" smtClean="0"/>
          </a:p>
          <a:p>
            <a:pPr>
              <a:buNone/>
            </a:pPr>
            <a:endParaRPr lang="en-US" dirty="0" smtClean="0"/>
          </a:p>
          <a:p>
            <a:pPr>
              <a:buNone/>
            </a:pPr>
            <a:r>
              <a:rPr lang="en-US" sz="3000" b="1" dirty="0" smtClean="0"/>
              <a:t>Backward Looking</a:t>
            </a:r>
            <a:endParaRPr lang="en-US" sz="3000" b="1" dirty="0" smtClean="0"/>
          </a:p>
          <a:p>
            <a:pPr lvl="1">
              <a:buFont typeface="Arial" pitchFamily="34" charset="0"/>
              <a:buChar char="•"/>
            </a:pPr>
            <a:r>
              <a:rPr lang="en-US" dirty="0" smtClean="0"/>
              <a:t>Balance Sheet</a:t>
            </a:r>
          </a:p>
          <a:p>
            <a:pPr lvl="1">
              <a:buFont typeface="Arial" pitchFamily="34" charset="0"/>
              <a:buChar char="•"/>
            </a:pPr>
            <a:r>
              <a:rPr lang="en-US" dirty="0" smtClean="0"/>
              <a:t>Income Statement</a:t>
            </a:r>
          </a:p>
          <a:p>
            <a:pPr lvl="1">
              <a:buFont typeface="Arial" pitchFamily="34" charset="0"/>
              <a:buChar char="•"/>
            </a:pPr>
            <a:r>
              <a:rPr lang="en-US" dirty="0" smtClean="0"/>
              <a:t>Cash Flow Statement</a:t>
            </a:r>
          </a:p>
          <a:p>
            <a:pPr lvl="1">
              <a:buFont typeface="Arial" pitchFamily="34" charset="0"/>
              <a:buChar char="•"/>
            </a:pPr>
            <a:r>
              <a:rPr lang="en-US" dirty="0" smtClean="0"/>
              <a:t>Notes in the Annual Report</a:t>
            </a:r>
          </a:p>
          <a:p>
            <a:pPr lvl="1">
              <a:buNone/>
            </a:pPr>
            <a:endParaRPr lang="en-US" dirty="0" smtClean="0"/>
          </a:p>
          <a:p>
            <a:pPr lvl="1">
              <a:buFont typeface="Arial" pitchFamily="34" charset="0"/>
              <a:buChar char="•"/>
            </a:pPr>
            <a:endParaRPr lang="en-US" dirty="0" smtClean="0"/>
          </a:p>
          <a:p>
            <a:pPr lvl="1">
              <a:buNone/>
            </a:pPr>
            <a:endParaRPr lang="en-US" dirty="0" smtClean="0"/>
          </a:p>
          <a:p>
            <a:pPr lvl="1">
              <a:buFont typeface="Arial" pitchFamily="34" charset="0"/>
              <a:buChar char="•"/>
            </a:pPr>
            <a:r>
              <a:rPr lang="en-US" b="1" dirty="0" smtClean="0"/>
              <a:t>Bound by GAAP (Generally Accepted Accounting Principles)</a:t>
            </a:r>
            <a:endParaRPr lang="en-US" b="1" dirty="0"/>
          </a:p>
        </p:txBody>
      </p:sp>
      <p:sp>
        <p:nvSpPr>
          <p:cNvPr id="3" name="Content Placeholder 2"/>
          <p:cNvSpPr>
            <a:spLocks noGrp="1"/>
          </p:cNvSpPr>
          <p:nvPr>
            <p:ph sz="half" idx="2"/>
          </p:nvPr>
        </p:nvSpPr>
        <p:spPr/>
        <p:txBody>
          <a:bodyPr>
            <a:normAutofit/>
          </a:bodyPr>
          <a:lstStyle/>
          <a:p>
            <a:pPr>
              <a:buNone/>
            </a:pPr>
            <a:r>
              <a:rPr lang="en-US" sz="4000" dirty="0" smtClean="0"/>
              <a:t>			</a:t>
            </a:r>
            <a:r>
              <a:rPr lang="en-US" sz="4000" u="sng" dirty="0" smtClean="0"/>
              <a:t>Internal</a:t>
            </a:r>
          </a:p>
          <a:p>
            <a:pPr>
              <a:buNone/>
            </a:pPr>
            <a:endParaRPr lang="en-US" dirty="0" smtClean="0"/>
          </a:p>
          <a:p>
            <a:pPr>
              <a:buNone/>
            </a:pPr>
            <a:r>
              <a:rPr lang="en-US" b="1" dirty="0" smtClean="0"/>
              <a:t>Forward Looking</a:t>
            </a:r>
          </a:p>
          <a:p>
            <a:pPr lvl="1">
              <a:buFont typeface="Arial" pitchFamily="34" charset="0"/>
              <a:buChar char="•"/>
            </a:pPr>
            <a:r>
              <a:rPr lang="en-US" sz="2000" dirty="0" smtClean="0"/>
              <a:t>Whatever information is needed to help internal managers make good economic decisions for the organization</a:t>
            </a:r>
          </a:p>
          <a:p>
            <a:pPr lvl="1">
              <a:buNone/>
            </a:pPr>
            <a:endParaRPr lang="en-US" sz="2000" dirty="0" smtClean="0"/>
          </a:p>
          <a:p>
            <a:pPr lvl="1">
              <a:buFont typeface="Arial" pitchFamily="34" charset="0"/>
              <a:buChar char="•"/>
            </a:pPr>
            <a:r>
              <a:rPr lang="en-US" b="1" u="sng" dirty="0" smtClean="0"/>
              <a:t>Not </a:t>
            </a:r>
            <a:r>
              <a:rPr lang="en-US" b="1" dirty="0" smtClean="0"/>
              <a:t>Bound by GAAP</a:t>
            </a:r>
          </a:p>
          <a:p>
            <a:pPr>
              <a:buNone/>
            </a:pPr>
            <a:endParaRPr lang="en-US" dirty="0" smtClean="0"/>
          </a:p>
          <a:p>
            <a:pPr>
              <a:buNone/>
            </a:pPr>
            <a:endParaRPr lang="en-US" sz="2000" dirty="0" smtClean="0"/>
          </a:p>
        </p:txBody>
      </p:sp>
      <p:sp>
        <p:nvSpPr>
          <p:cNvPr id="4" name="Title 3"/>
          <p:cNvSpPr>
            <a:spLocks noGrp="1"/>
          </p:cNvSpPr>
          <p:nvPr>
            <p:ph type="title"/>
          </p:nvPr>
        </p:nvSpPr>
        <p:spPr>
          <a:xfrm>
            <a:off x="457200" y="124287"/>
            <a:ext cx="8229600" cy="510680"/>
          </a:xfrm>
        </p:spPr>
        <p:txBody>
          <a:bodyPr/>
          <a:lstStyle/>
          <a:p>
            <a:pPr algn="ctr"/>
            <a:r>
              <a:rPr lang="en-US" sz="4000" dirty="0" smtClean="0"/>
              <a:t>Users of Accounting Information</a:t>
            </a:r>
            <a:endParaRPr lang="en-US" sz="4000"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6248400"/>
            <a:ext cx="1905000" cy="457200"/>
          </a:xfrm>
          <a:prstGeom prst="rect">
            <a:avLst/>
          </a:prstGeom>
          <a:noFill/>
          <a:ln w="12700">
            <a:noFill/>
            <a:miter lim="800000"/>
            <a:headEnd/>
            <a:tailEnd/>
          </a:ln>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4036" name="Rectangle 4"/>
          <p:cNvSpPr>
            <a:spLocks noChangeArrowheads="1"/>
          </p:cNvSpPr>
          <p:nvPr/>
        </p:nvSpPr>
        <p:spPr bwMode="auto">
          <a:xfrm>
            <a:off x="685800" y="6172200"/>
            <a:ext cx="1905000" cy="685800"/>
          </a:xfrm>
          <a:prstGeom prst="rect">
            <a:avLst/>
          </a:prstGeom>
          <a:noFill/>
          <a:ln w="12700">
            <a:noFill/>
            <a:miter lim="800000"/>
            <a:headEnd/>
            <a:tailEnd/>
          </a:ln>
        </p:spPr>
        <p:txBody>
          <a:bodyPr wrap="none" anchor="ctr"/>
          <a:lstStyle/>
          <a:p>
            <a:endParaRPr lang="en-US"/>
          </a:p>
        </p:txBody>
      </p:sp>
      <p:sp>
        <p:nvSpPr>
          <p:cNvPr id="4403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4038" name="Rectangle 6"/>
          <p:cNvSpPr>
            <a:spLocks noGrp="1"/>
          </p:cNvSpPr>
          <p:nvPr>
            <p:ph type="title"/>
          </p:nvPr>
        </p:nvSpPr>
        <p:spPr>
          <a:xfrm>
            <a:off x="0" y="609600"/>
            <a:ext cx="9144000" cy="1168400"/>
          </a:xfrm>
          <a:noFill/>
        </p:spPr>
        <p:txBody>
          <a:bodyPr lIns="90488" tIns="44450" rIns="90488" bIns="44450"/>
          <a:lstStyle/>
          <a:p>
            <a:pPr eaLnBrk="1" hangingPunct="1"/>
            <a:r>
              <a:rPr lang="en-US" sz="3600" b="1" dirty="0" smtClean="0">
                <a:solidFill>
                  <a:schemeClr val="tx1"/>
                </a:solidFill>
                <a:latin typeface="Calibri" pitchFamily="34" charset="0"/>
              </a:rPr>
              <a:t>Internal </a:t>
            </a:r>
            <a:r>
              <a:rPr lang="en-US" sz="3600" b="1" dirty="0" smtClean="0">
                <a:solidFill>
                  <a:schemeClr val="tx1"/>
                </a:solidFill>
                <a:latin typeface="Calibri" pitchFamily="34" charset="0"/>
              </a:rPr>
              <a:t>and </a:t>
            </a:r>
            <a:r>
              <a:rPr lang="en-US" sz="3600" b="1" dirty="0" smtClean="0">
                <a:solidFill>
                  <a:schemeClr val="tx1"/>
                </a:solidFill>
                <a:latin typeface="Calibri" pitchFamily="34" charset="0"/>
              </a:rPr>
              <a:t>External </a:t>
            </a:r>
            <a:r>
              <a:rPr lang="en-US" sz="3600" b="1" dirty="0" smtClean="0">
                <a:solidFill>
                  <a:schemeClr val="tx1"/>
                </a:solidFill>
                <a:latin typeface="Calibri" pitchFamily="34" charset="0"/>
              </a:rPr>
              <a:t/>
            </a:r>
            <a:br>
              <a:rPr lang="en-US" sz="3600" b="1" dirty="0" smtClean="0">
                <a:solidFill>
                  <a:schemeClr val="tx1"/>
                </a:solidFill>
                <a:latin typeface="Calibri" pitchFamily="34" charset="0"/>
              </a:rPr>
            </a:br>
            <a:r>
              <a:rPr lang="en-US" sz="3600" b="1" dirty="0" smtClean="0">
                <a:solidFill>
                  <a:schemeClr val="tx1"/>
                </a:solidFill>
                <a:latin typeface="Calibri" pitchFamily="34" charset="0"/>
              </a:rPr>
              <a:t>Users of Accounting Information</a:t>
            </a:r>
          </a:p>
        </p:txBody>
      </p:sp>
      <p:sp>
        <p:nvSpPr>
          <p:cNvPr id="44039" name="Oval 8"/>
          <p:cNvSpPr>
            <a:spLocks noChangeArrowheads="1"/>
          </p:cNvSpPr>
          <p:nvPr/>
        </p:nvSpPr>
        <p:spPr bwMode="auto">
          <a:xfrm>
            <a:off x="3352800" y="2667000"/>
            <a:ext cx="3124200" cy="2057400"/>
          </a:xfrm>
          <a:prstGeom prst="ellipse">
            <a:avLst/>
          </a:prstGeom>
          <a:solidFill>
            <a:schemeClr val="accent1"/>
          </a:solidFill>
          <a:ln w="12700">
            <a:solidFill>
              <a:schemeClr val="tx1"/>
            </a:solidFill>
            <a:round/>
            <a:headEnd/>
            <a:tailEnd/>
          </a:ln>
        </p:spPr>
        <p:txBody>
          <a:bodyPr wrap="none" lIns="90488" tIns="44450" rIns="90488" bIns="44450" anchor="ctr"/>
          <a:lstStyle/>
          <a:p>
            <a:pPr algn="ctr" eaLnBrk="0" hangingPunct="0"/>
            <a:r>
              <a:rPr lang="en-US" sz="2800" b="1" dirty="0">
                <a:latin typeface="Calibri" pitchFamily="34" charset="0"/>
              </a:rPr>
              <a:t>Internal </a:t>
            </a:r>
          </a:p>
          <a:p>
            <a:pPr algn="ctr" eaLnBrk="0" hangingPunct="0"/>
            <a:r>
              <a:rPr lang="en-US" sz="2800" b="1" dirty="0">
                <a:latin typeface="Calibri" pitchFamily="34" charset="0"/>
              </a:rPr>
              <a:t>Users </a:t>
            </a:r>
            <a:r>
              <a:rPr lang="en-US" sz="2800" b="1" dirty="0">
                <a:latin typeface="Calibri" pitchFamily="34" charset="0"/>
                <a:cs typeface="Times New Roman" pitchFamily="18" charset="0"/>
              </a:rPr>
              <a:t>–</a:t>
            </a:r>
          </a:p>
          <a:p>
            <a:pPr algn="ctr" eaLnBrk="0" hangingPunct="0"/>
            <a:r>
              <a:rPr lang="en-US" sz="2800" b="1" dirty="0">
                <a:latin typeface="Calibri" pitchFamily="34" charset="0"/>
              </a:rPr>
              <a:t>Management</a:t>
            </a:r>
          </a:p>
        </p:txBody>
      </p:sp>
      <p:grpSp>
        <p:nvGrpSpPr>
          <p:cNvPr id="2" name="Group 16"/>
          <p:cNvGrpSpPr>
            <a:grpSpLocks/>
          </p:cNvGrpSpPr>
          <p:nvPr/>
        </p:nvGrpSpPr>
        <p:grpSpPr bwMode="auto">
          <a:xfrm>
            <a:off x="584200" y="1600200"/>
            <a:ext cx="8104188" cy="4648200"/>
            <a:chOff x="96" y="1092"/>
            <a:chExt cx="5105" cy="2928"/>
          </a:xfrm>
        </p:grpSpPr>
        <p:sp>
          <p:nvSpPr>
            <p:cNvPr id="26633" name="Oval 9"/>
            <p:cNvSpPr>
              <a:spLocks noChangeArrowheads="1"/>
            </p:cNvSpPr>
            <p:nvPr/>
          </p:nvSpPr>
          <p:spPr bwMode="auto">
            <a:xfrm>
              <a:off x="3666" y="1092"/>
              <a:ext cx="1020" cy="672"/>
            </a:xfrm>
            <a:prstGeom prst="ellipse">
              <a:avLst/>
            </a:prstGeom>
            <a:solidFill>
              <a:schemeClr val="accent2">
                <a:lumMod val="75000"/>
              </a:schemeClr>
            </a:solidFill>
            <a:ln w="12700">
              <a:solidFill>
                <a:schemeClr val="tx1"/>
              </a:solidFill>
              <a:round/>
              <a:headEnd/>
              <a:tailEnd/>
            </a:ln>
            <a:effectLst/>
          </p:spPr>
          <p:txBody>
            <a:bodyPr wrap="none" lIns="90488" tIns="44450" rIns="90488" bIns="44450" anchor="ctr"/>
            <a:lstStyle/>
            <a:p>
              <a:pPr algn="ctr" eaLnBrk="0" hangingPunct="0">
                <a:defRPr/>
              </a:pPr>
              <a:r>
                <a:rPr lang="en-US" sz="2800" b="1" dirty="0">
                  <a:latin typeface="Calibri" pitchFamily="34" charset="0"/>
                </a:rPr>
                <a:t>Creditors</a:t>
              </a:r>
            </a:p>
          </p:txBody>
        </p:sp>
        <p:sp>
          <p:nvSpPr>
            <p:cNvPr id="26634" name="Oval 10"/>
            <p:cNvSpPr>
              <a:spLocks noChangeArrowheads="1"/>
            </p:cNvSpPr>
            <p:nvPr/>
          </p:nvSpPr>
          <p:spPr bwMode="auto">
            <a:xfrm>
              <a:off x="311" y="1340"/>
              <a:ext cx="1529" cy="1111"/>
            </a:xfrm>
            <a:prstGeom prst="ellipse">
              <a:avLst/>
            </a:prstGeom>
            <a:solidFill>
              <a:schemeClr val="accent1">
                <a:lumMod val="60000"/>
                <a:lumOff val="40000"/>
              </a:schemeClr>
            </a:solidFill>
            <a:ln w="12700">
              <a:solidFill>
                <a:schemeClr val="tx1"/>
              </a:solidFill>
              <a:round/>
              <a:headEnd/>
              <a:tailEnd/>
            </a:ln>
            <a:effectLst/>
          </p:spPr>
          <p:txBody>
            <a:bodyPr wrap="none" lIns="90488" tIns="44450" rIns="90488" bIns="44450" anchor="ctr"/>
            <a:lstStyle/>
            <a:p>
              <a:pPr algn="ctr" eaLnBrk="0" hangingPunct="0">
                <a:defRPr/>
              </a:pPr>
              <a:r>
                <a:rPr lang="en-US" sz="2800" b="1" dirty="0">
                  <a:latin typeface="Calibri" pitchFamily="34" charset="0"/>
                </a:rPr>
                <a:t>Current</a:t>
              </a:r>
            </a:p>
            <a:p>
              <a:pPr algn="ctr" eaLnBrk="0" hangingPunct="0">
                <a:defRPr/>
              </a:pPr>
              <a:r>
                <a:rPr lang="en-US" sz="2800" b="1" dirty="0">
                  <a:latin typeface="Calibri" pitchFamily="34" charset="0"/>
                </a:rPr>
                <a:t>and</a:t>
              </a:r>
            </a:p>
            <a:p>
              <a:pPr algn="ctr" eaLnBrk="0" hangingPunct="0">
                <a:defRPr/>
              </a:pPr>
              <a:r>
                <a:rPr lang="en-US" sz="2800" b="1" dirty="0">
                  <a:latin typeface="Calibri" pitchFamily="34" charset="0"/>
                </a:rPr>
                <a:t>Potential</a:t>
              </a:r>
            </a:p>
            <a:p>
              <a:pPr algn="ctr" eaLnBrk="0" hangingPunct="0">
                <a:defRPr/>
              </a:pPr>
              <a:r>
                <a:rPr lang="en-US" sz="2800" b="1" dirty="0">
                  <a:latin typeface="Calibri" pitchFamily="34" charset="0"/>
                </a:rPr>
                <a:t>Owners</a:t>
              </a:r>
            </a:p>
          </p:txBody>
        </p:sp>
        <p:sp>
          <p:nvSpPr>
            <p:cNvPr id="44044" name="Oval 11"/>
            <p:cNvSpPr>
              <a:spLocks noChangeArrowheads="1"/>
            </p:cNvSpPr>
            <p:nvPr/>
          </p:nvSpPr>
          <p:spPr bwMode="auto">
            <a:xfrm>
              <a:off x="3384" y="3128"/>
              <a:ext cx="1448" cy="892"/>
            </a:xfrm>
            <a:prstGeom prst="ellipse">
              <a:avLst/>
            </a:prstGeom>
            <a:solidFill>
              <a:srgbClr val="FFCC00"/>
            </a:solidFill>
            <a:ln w="12700">
              <a:solidFill>
                <a:schemeClr val="tx1"/>
              </a:solidFill>
              <a:round/>
              <a:headEnd/>
              <a:tailEnd/>
            </a:ln>
          </p:spPr>
          <p:txBody>
            <a:bodyPr wrap="none" lIns="90488" tIns="44450" rIns="90488" bIns="44450" anchor="ctr"/>
            <a:lstStyle/>
            <a:p>
              <a:pPr algn="ctr" eaLnBrk="0" hangingPunct="0"/>
              <a:r>
                <a:rPr lang="en-US" sz="2800" b="1">
                  <a:latin typeface="Calibri" pitchFamily="34" charset="0"/>
                </a:rPr>
                <a:t>Government</a:t>
              </a:r>
            </a:p>
            <a:p>
              <a:pPr algn="ctr" eaLnBrk="0" hangingPunct="0"/>
              <a:r>
                <a:rPr lang="en-US" sz="2800" b="1">
                  <a:latin typeface="Calibri" pitchFamily="34" charset="0"/>
                </a:rPr>
                <a:t>Agencies</a:t>
              </a:r>
            </a:p>
          </p:txBody>
        </p:sp>
        <p:sp>
          <p:nvSpPr>
            <p:cNvPr id="26636" name="Oval 12"/>
            <p:cNvSpPr>
              <a:spLocks noChangeArrowheads="1"/>
            </p:cNvSpPr>
            <p:nvPr/>
          </p:nvSpPr>
          <p:spPr bwMode="auto">
            <a:xfrm>
              <a:off x="96" y="2712"/>
              <a:ext cx="1256" cy="692"/>
            </a:xfrm>
            <a:prstGeom prst="ellipse">
              <a:avLst/>
            </a:prstGeom>
            <a:solidFill>
              <a:schemeClr val="accent3">
                <a:lumMod val="60000"/>
                <a:lumOff val="40000"/>
              </a:schemeClr>
            </a:solidFill>
            <a:ln w="12700">
              <a:solidFill>
                <a:schemeClr val="tx1"/>
              </a:solidFill>
              <a:round/>
              <a:headEnd/>
              <a:tailEnd/>
            </a:ln>
            <a:effectLst/>
          </p:spPr>
          <p:txBody>
            <a:bodyPr wrap="none" lIns="90488" tIns="44450" rIns="90488" bIns="44450" anchor="ctr"/>
            <a:lstStyle/>
            <a:p>
              <a:pPr algn="ctr" eaLnBrk="0" hangingPunct="0">
                <a:defRPr/>
              </a:pPr>
              <a:r>
                <a:rPr lang="en-US" sz="2800" b="1" dirty="0">
                  <a:latin typeface="Calibri" pitchFamily="34" charset="0"/>
                </a:rPr>
                <a:t>Suppliers</a:t>
              </a:r>
            </a:p>
          </p:txBody>
        </p:sp>
        <p:sp>
          <p:nvSpPr>
            <p:cNvPr id="45070" name="Oval 13"/>
            <p:cNvSpPr>
              <a:spLocks noChangeArrowheads="1"/>
            </p:cNvSpPr>
            <p:nvPr/>
          </p:nvSpPr>
          <p:spPr bwMode="auto">
            <a:xfrm>
              <a:off x="1345" y="3112"/>
              <a:ext cx="1548" cy="908"/>
            </a:xfrm>
            <a:prstGeom prst="ellipse">
              <a:avLst/>
            </a:prstGeom>
            <a:solidFill>
              <a:schemeClr val="accent1">
                <a:lumMod val="75000"/>
              </a:schemeClr>
            </a:solidFill>
            <a:ln w="12700">
              <a:solidFill>
                <a:schemeClr val="tx1"/>
              </a:solidFill>
              <a:round/>
              <a:headEnd/>
              <a:tailEnd/>
            </a:ln>
          </p:spPr>
          <p:txBody>
            <a:bodyPr wrap="none" lIns="90488" tIns="44450" rIns="90488" bIns="44450" anchor="ctr"/>
            <a:lstStyle/>
            <a:p>
              <a:pPr algn="ctr" eaLnBrk="0" hangingPunct="0">
                <a:defRPr/>
              </a:pPr>
              <a:r>
                <a:rPr lang="en-US" sz="2800" b="1" dirty="0">
                  <a:latin typeface="Calibri" pitchFamily="34" charset="0"/>
                </a:rPr>
                <a:t>Trade</a:t>
              </a:r>
            </a:p>
            <a:p>
              <a:pPr algn="ctr" eaLnBrk="0" hangingPunct="0">
                <a:defRPr/>
              </a:pPr>
              <a:r>
                <a:rPr lang="en-US" sz="2800" b="1" dirty="0">
                  <a:latin typeface="Calibri" pitchFamily="34" charset="0"/>
                </a:rPr>
                <a:t>Associations</a:t>
              </a:r>
            </a:p>
          </p:txBody>
        </p:sp>
        <p:sp>
          <p:nvSpPr>
            <p:cNvPr id="26638" name="Oval 14"/>
            <p:cNvSpPr>
              <a:spLocks noChangeArrowheads="1"/>
            </p:cNvSpPr>
            <p:nvPr/>
          </p:nvSpPr>
          <p:spPr bwMode="auto">
            <a:xfrm>
              <a:off x="3997" y="2006"/>
              <a:ext cx="1204" cy="892"/>
            </a:xfrm>
            <a:prstGeom prst="ellipse">
              <a:avLst/>
            </a:prstGeom>
            <a:solidFill>
              <a:schemeClr val="accent2">
                <a:lumMod val="50000"/>
              </a:schemeClr>
            </a:solidFill>
            <a:ln w="12700">
              <a:solidFill>
                <a:schemeClr val="tx1"/>
              </a:solidFill>
              <a:round/>
              <a:headEnd/>
              <a:tailEnd/>
            </a:ln>
            <a:effectLst/>
          </p:spPr>
          <p:txBody>
            <a:bodyPr wrap="none" lIns="90488" tIns="44450" rIns="90488" bIns="44450" anchor="ctr"/>
            <a:lstStyle/>
            <a:p>
              <a:pPr algn="ctr" eaLnBrk="0" hangingPunct="0">
                <a:defRPr/>
              </a:pPr>
              <a:r>
                <a:rPr lang="en-US" sz="2800" b="1" dirty="0">
                  <a:latin typeface="Calibri" pitchFamily="34" charset="0"/>
                </a:rPr>
                <a:t>Financial</a:t>
              </a:r>
            </a:p>
            <a:p>
              <a:pPr algn="ctr" eaLnBrk="0" hangingPunct="0">
                <a:defRPr/>
              </a:pPr>
              <a:r>
                <a:rPr lang="en-US" sz="2800" b="1" dirty="0">
                  <a:latin typeface="Calibri" pitchFamily="34" charset="0"/>
                </a:rPr>
                <a:t>Analysts</a:t>
              </a:r>
            </a:p>
          </p:txBody>
        </p:sp>
        <p:sp>
          <p:nvSpPr>
            <p:cNvPr id="26639" name="Oval 15"/>
            <p:cNvSpPr>
              <a:spLocks noChangeArrowheads="1"/>
            </p:cNvSpPr>
            <p:nvPr/>
          </p:nvSpPr>
          <p:spPr bwMode="auto">
            <a:xfrm>
              <a:off x="2143" y="1176"/>
              <a:ext cx="1052" cy="517"/>
            </a:xfrm>
            <a:prstGeom prst="ellipse">
              <a:avLst/>
            </a:prstGeom>
            <a:solidFill>
              <a:schemeClr val="accent3">
                <a:lumMod val="75000"/>
              </a:schemeClr>
            </a:solidFill>
            <a:ln w="12700">
              <a:solidFill>
                <a:schemeClr val="tx1"/>
              </a:solidFill>
              <a:round/>
              <a:headEnd/>
              <a:tailEnd/>
            </a:ln>
            <a:effectLst/>
          </p:spPr>
          <p:txBody>
            <a:bodyPr wrap="none" lIns="90488" tIns="44450" rIns="90488" bIns="44450" anchor="ctr"/>
            <a:lstStyle/>
            <a:p>
              <a:pPr algn="ctr" eaLnBrk="0" hangingPunct="0">
                <a:defRPr/>
              </a:pPr>
              <a:r>
                <a:rPr lang="en-US" sz="2800" b="1" dirty="0">
                  <a:latin typeface="Calibri" pitchFamily="34" charset="0"/>
                </a:rPr>
                <a:t>Bankers</a:t>
              </a:r>
            </a:p>
          </p:txBody>
        </p:sp>
      </p:grpSp>
      <p:sp>
        <p:nvSpPr>
          <p:cNvPr id="44041" name="Text Box 17"/>
          <p:cNvSpPr txBox="1">
            <a:spLocks noChangeArrowheads="1"/>
          </p:cNvSpPr>
          <p:nvPr/>
        </p:nvSpPr>
        <p:spPr bwMode="auto">
          <a:xfrm>
            <a:off x="8382000" y="6219825"/>
            <a:ext cx="762000" cy="363538"/>
          </a:xfrm>
          <a:prstGeom prst="rect">
            <a:avLst/>
          </a:prstGeom>
          <a:noFill/>
          <a:ln w="12700" algn="ctr">
            <a:noFill/>
            <a:miter lim="800000"/>
            <a:headEnd/>
            <a:tailEnd/>
          </a:ln>
        </p:spPr>
        <p:txBody>
          <a:bodyPr lIns="90488" tIns="44450" rIns="90488" bIns="44450">
            <a:spAutoFit/>
          </a:bodyPr>
          <a:lstStyle/>
          <a:p>
            <a:r>
              <a:rPr lang="en-US" sz="1800"/>
              <a:t>                            </a:t>
            </a:r>
            <a:endParaRPr lang="en-US" sz="1800" b="1">
              <a:solidFill>
                <a:srgbClr val="CC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t>Accounting Jeopardy</a:t>
            </a:r>
            <a:r>
              <a:rPr lang="en-US" dirty="0" smtClean="0"/>
              <a:t/>
            </a:r>
            <a:br>
              <a:rPr lang="en-US" dirty="0" smtClean="0"/>
            </a:br>
            <a:r>
              <a:rPr lang="en-US" sz="3200" dirty="0" smtClean="0"/>
              <a:t>(Round 1)</a:t>
            </a:r>
            <a:endParaRPr lang="en-US" sz="3200" dirty="0"/>
          </a:p>
        </p:txBody>
      </p:sp>
      <p:sp>
        <p:nvSpPr>
          <p:cNvPr id="6" name="Subtitle 5"/>
          <p:cNvSpPr>
            <a:spLocks noGrp="1"/>
          </p:cNvSpPr>
          <p:nvPr>
            <p:ph type="subTitle" idx="1"/>
          </p:nvPr>
        </p:nvSpPr>
        <p:spPr/>
        <p:txBody>
          <a:bodyPr>
            <a:normAutofit/>
          </a:bodyPr>
          <a:lstStyle/>
          <a:p>
            <a:r>
              <a:rPr lang="en-US" b="1" dirty="0" smtClean="0"/>
              <a:t>“The Accounting </a:t>
            </a:r>
          </a:p>
          <a:p>
            <a:r>
              <a:rPr lang="en-US" b="1" dirty="0" smtClean="0"/>
              <a:t>Profession”</a:t>
            </a:r>
            <a:endParaRPr lang="en-US" b="1"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246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246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246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2470"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2471"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2472" name="Rectangle 8"/>
          <p:cNvSpPr>
            <a:spLocks noGrp="1"/>
          </p:cNvSpPr>
          <p:nvPr>
            <p:ph type="title"/>
          </p:nvPr>
        </p:nvSpPr>
        <p:spPr>
          <a:xfrm>
            <a:off x="0" y="1066800"/>
            <a:ext cx="9144000" cy="1066800"/>
          </a:xfrm>
          <a:noFill/>
        </p:spPr>
        <p:txBody>
          <a:bodyPr lIns="90488" tIns="44450" rIns="90488" bIns="44450"/>
          <a:lstStyle/>
          <a:p>
            <a:pPr eaLnBrk="1" hangingPunct="1"/>
            <a:r>
              <a:rPr lang="en-US" sz="5400" dirty="0" smtClean="0">
                <a:solidFill>
                  <a:schemeClr val="accent1">
                    <a:lumMod val="50000"/>
                  </a:schemeClr>
                </a:solidFill>
                <a:latin typeface="Calibri" pitchFamily="34" charset="0"/>
              </a:rPr>
              <a:t>Generally Accepted </a:t>
            </a:r>
            <a:br>
              <a:rPr lang="en-US" sz="5400" dirty="0" smtClean="0">
                <a:solidFill>
                  <a:schemeClr val="accent1">
                    <a:lumMod val="50000"/>
                  </a:schemeClr>
                </a:solidFill>
                <a:latin typeface="Calibri" pitchFamily="34" charset="0"/>
              </a:rPr>
            </a:br>
            <a:r>
              <a:rPr lang="en-US" sz="5400" dirty="0" smtClean="0">
                <a:solidFill>
                  <a:schemeClr val="accent1">
                    <a:lumMod val="50000"/>
                  </a:schemeClr>
                </a:solidFill>
                <a:latin typeface="Calibri" pitchFamily="34" charset="0"/>
              </a:rPr>
              <a:t>Accounting Principles</a:t>
            </a:r>
          </a:p>
        </p:txBody>
      </p:sp>
      <p:sp>
        <p:nvSpPr>
          <p:cNvPr id="62473" name="Rectangle 9"/>
          <p:cNvSpPr>
            <a:spLocks noGrp="1"/>
          </p:cNvSpPr>
          <p:nvPr>
            <p:ph type="body" idx="1"/>
          </p:nvPr>
        </p:nvSpPr>
        <p:spPr>
          <a:xfrm>
            <a:off x="381000" y="2286000"/>
            <a:ext cx="8382000" cy="2819400"/>
          </a:xfrm>
          <a:noFill/>
        </p:spPr>
        <p:txBody>
          <a:bodyPr lIns="90488" tIns="44450" rIns="90488" bIns="44450"/>
          <a:lstStyle/>
          <a:p>
            <a:pPr marL="457200" indent="-457200" eaLnBrk="1" hangingPunct="1">
              <a:buClr>
                <a:schemeClr val="accent2"/>
              </a:buClr>
              <a:buFont typeface="Wingdings" pitchFamily="2" charset="2"/>
              <a:buChar char="v"/>
            </a:pPr>
            <a:r>
              <a:rPr lang="en-US" sz="4000" dirty="0" smtClean="0">
                <a:solidFill>
                  <a:schemeClr val="accent1">
                    <a:lumMod val="50000"/>
                  </a:schemeClr>
                </a:solidFill>
                <a:latin typeface="Calibri" pitchFamily="34" charset="0"/>
              </a:rPr>
              <a:t>The various methods, rules, practices and other procedures that have evolved over time that </a:t>
            </a:r>
            <a:r>
              <a:rPr lang="en-US" sz="4000" dirty="0" smtClean="0">
                <a:solidFill>
                  <a:schemeClr val="accent1">
                    <a:lumMod val="50000"/>
                  </a:schemeClr>
                </a:solidFill>
                <a:latin typeface="Calibri" pitchFamily="34" charset="0"/>
              </a:rPr>
              <a:t>regulate </a:t>
            </a:r>
            <a:r>
              <a:rPr lang="en-US" sz="4000" dirty="0" smtClean="0">
                <a:solidFill>
                  <a:schemeClr val="accent1">
                    <a:lumMod val="50000"/>
                  </a:schemeClr>
                </a:solidFill>
                <a:latin typeface="Calibri" pitchFamily="34" charset="0"/>
              </a:rPr>
              <a:t>the preparation of financial statements</a:t>
            </a:r>
          </a:p>
          <a:p>
            <a:pPr marL="457200" indent="-457200" eaLnBrk="1" hangingPunct="1">
              <a:buClr>
                <a:schemeClr val="accent2"/>
              </a:buClr>
              <a:buFont typeface="Wingdings 2" pitchFamily="18" charset="2"/>
              <a:buNone/>
            </a:pPr>
            <a:endParaRPr lang="en-US" sz="4000" dirty="0" smtClean="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45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451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451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4518"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4519"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4520" name="Rectangle 8"/>
          <p:cNvSpPr>
            <a:spLocks noGrp="1"/>
          </p:cNvSpPr>
          <p:nvPr>
            <p:ph type="title"/>
          </p:nvPr>
        </p:nvSpPr>
        <p:spPr>
          <a:xfrm>
            <a:off x="304800" y="685800"/>
            <a:ext cx="8382000" cy="914400"/>
          </a:xfrm>
          <a:noFill/>
        </p:spPr>
        <p:txBody>
          <a:bodyPr lIns="90488" tIns="44450" rIns="90488" bIns="44450"/>
          <a:lstStyle/>
          <a:p>
            <a:pPr eaLnBrk="1" hangingPunct="1"/>
            <a:r>
              <a:rPr lang="en-US" sz="5400" dirty="0" smtClean="0">
                <a:solidFill>
                  <a:schemeClr val="accent1">
                    <a:lumMod val="50000"/>
                  </a:schemeClr>
                </a:solidFill>
                <a:latin typeface="Calibri" pitchFamily="34" charset="0"/>
              </a:rPr>
              <a:t>The Rules of the Game</a:t>
            </a:r>
          </a:p>
        </p:txBody>
      </p:sp>
      <p:sp>
        <p:nvSpPr>
          <p:cNvPr id="55305" name="Rectangle 9"/>
          <p:cNvSpPr>
            <a:spLocks noGrp="1"/>
          </p:cNvSpPr>
          <p:nvPr>
            <p:ph type="body" sz="half" idx="1"/>
          </p:nvPr>
        </p:nvSpPr>
        <p:spPr>
          <a:xfrm>
            <a:off x="5181600" y="2209800"/>
            <a:ext cx="2614613" cy="3352800"/>
          </a:xfrm>
          <a:noFill/>
        </p:spPr>
        <p:txBody>
          <a:bodyPr lIns="90488" tIns="44450" rIns="90488" bIns="44450"/>
          <a:lstStyle/>
          <a:p>
            <a:pPr eaLnBrk="1" hangingPunct="1">
              <a:spcBef>
                <a:spcPct val="50000"/>
              </a:spcBef>
              <a:buSzPct val="125000"/>
              <a:buFont typeface="Symbol" pitchFamily="18" charset="2"/>
              <a:buChar char="Þ"/>
            </a:pPr>
            <a:r>
              <a:rPr lang="en-US" sz="3100" dirty="0" smtClean="0">
                <a:solidFill>
                  <a:schemeClr val="accent1">
                    <a:lumMod val="50000"/>
                  </a:schemeClr>
                </a:solidFill>
              </a:rPr>
              <a:t> </a:t>
            </a:r>
            <a:r>
              <a:rPr lang="en-US" sz="3600" b="1" dirty="0" smtClean="0">
                <a:solidFill>
                  <a:schemeClr val="accent1">
                    <a:lumMod val="50000"/>
                  </a:schemeClr>
                </a:solidFill>
                <a:latin typeface="Calibri" pitchFamily="34" charset="0"/>
              </a:rPr>
              <a:t>GAAP</a:t>
            </a:r>
          </a:p>
          <a:p>
            <a:pPr eaLnBrk="1" hangingPunct="1">
              <a:spcBef>
                <a:spcPct val="50000"/>
              </a:spcBef>
              <a:buSzPct val="125000"/>
              <a:buFont typeface="Symbol" pitchFamily="18" charset="2"/>
              <a:buChar char="Þ"/>
            </a:pPr>
            <a:r>
              <a:rPr lang="en-US" sz="3100" b="1" dirty="0" smtClean="0">
                <a:solidFill>
                  <a:schemeClr val="accent1">
                    <a:lumMod val="50000"/>
                  </a:schemeClr>
                </a:solidFill>
                <a:latin typeface="Calibri" pitchFamily="34" charset="0"/>
              </a:rPr>
              <a:t> </a:t>
            </a:r>
            <a:r>
              <a:rPr lang="en-US" sz="3600" b="1" dirty="0" smtClean="0">
                <a:solidFill>
                  <a:schemeClr val="accent1">
                    <a:lumMod val="50000"/>
                  </a:schemeClr>
                </a:solidFill>
                <a:latin typeface="Calibri" pitchFamily="34" charset="0"/>
              </a:rPr>
              <a:t>FASB</a:t>
            </a:r>
            <a:r>
              <a:rPr lang="en-US" sz="800" b="1" dirty="0" smtClean="0">
                <a:solidFill>
                  <a:schemeClr val="accent1">
                    <a:lumMod val="50000"/>
                  </a:schemeClr>
                </a:solidFill>
                <a:latin typeface="Calibri" pitchFamily="34" charset="0"/>
              </a:rPr>
              <a:t>  </a:t>
            </a:r>
          </a:p>
          <a:p>
            <a:pPr eaLnBrk="1" hangingPunct="1">
              <a:spcBef>
                <a:spcPct val="50000"/>
              </a:spcBef>
              <a:buSzPct val="125000"/>
              <a:buFont typeface="Symbol" pitchFamily="18" charset="2"/>
              <a:buChar char="Þ"/>
            </a:pPr>
            <a:r>
              <a:rPr lang="en-US" sz="3100" dirty="0" smtClean="0">
                <a:solidFill>
                  <a:schemeClr val="accent1">
                    <a:lumMod val="50000"/>
                  </a:schemeClr>
                </a:solidFill>
                <a:latin typeface="Calibri" pitchFamily="34" charset="0"/>
              </a:rPr>
              <a:t> </a:t>
            </a:r>
            <a:r>
              <a:rPr lang="en-US" sz="3600" b="1" dirty="0" smtClean="0">
                <a:solidFill>
                  <a:schemeClr val="accent1">
                    <a:lumMod val="50000"/>
                  </a:schemeClr>
                </a:solidFill>
                <a:latin typeface="Calibri" pitchFamily="34" charset="0"/>
              </a:rPr>
              <a:t>SEC</a:t>
            </a:r>
            <a:endParaRPr lang="en-US" sz="3600" b="1" dirty="0" smtClean="0">
              <a:solidFill>
                <a:schemeClr val="accent1">
                  <a:lumMod val="50000"/>
                </a:schemeClr>
              </a:solidFill>
              <a:latin typeface="Calibri" pitchFamily="34" charset="0"/>
            </a:endParaRPr>
          </a:p>
          <a:p>
            <a:pPr eaLnBrk="1" hangingPunct="1">
              <a:spcBef>
                <a:spcPct val="50000"/>
              </a:spcBef>
              <a:buSzPct val="125000"/>
              <a:buFont typeface="Symbol" pitchFamily="18" charset="2"/>
              <a:buChar char="Þ"/>
            </a:pPr>
            <a:r>
              <a:rPr lang="en-US" sz="3100" b="1" dirty="0" smtClean="0">
                <a:solidFill>
                  <a:schemeClr val="accent1">
                    <a:lumMod val="50000"/>
                  </a:schemeClr>
                </a:solidFill>
                <a:latin typeface="Calibri" pitchFamily="34" charset="0"/>
              </a:rPr>
              <a:t> </a:t>
            </a:r>
            <a:r>
              <a:rPr lang="en-US" sz="3600" b="1" dirty="0" smtClean="0">
                <a:solidFill>
                  <a:schemeClr val="accent1">
                    <a:lumMod val="50000"/>
                  </a:schemeClr>
                </a:solidFill>
                <a:latin typeface="Calibri" pitchFamily="34" charset="0"/>
              </a:rPr>
              <a:t>AICPA</a:t>
            </a:r>
            <a:r>
              <a:rPr lang="en-US" sz="3600" dirty="0" smtClean="0">
                <a:solidFill>
                  <a:schemeClr val="accent1">
                    <a:lumMod val="50000"/>
                  </a:schemeClr>
                </a:solidFill>
                <a:latin typeface="Calibri" pitchFamily="34" charset="0"/>
              </a:rPr>
              <a:t> </a:t>
            </a:r>
          </a:p>
        </p:txBody>
      </p:sp>
      <p:sp>
        <p:nvSpPr>
          <p:cNvPr id="64522" name="Rectangle 10"/>
          <p:cNvSpPr>
            <a:spLocks noChangeArrowheads="1"/>
          </p:cNvSpPr>
          <p:nvPr/>
        </p:nvSpPr>
        <p:spPr bwMode="auto">
          <a:xfrm>
            <a:off x="533400" y="2209800"/>
            <a:ext cx="4540250" cy="3886200"/>
          </a:xfrm>
          <a:prstGeom prst="rect">
            <a:avLst/>
          </a:prstGeom>
          <a:noFill/>
          <a:ln w="12700">
            <a:noFill/>
            <a:miter lim="800000"/>
            <a:headEnd/>
            <a:tailEnd/>
          </a:ln>
        </p:spPr>
        <p:txBody>
          <a:bodyPr wrap="none" lIns="90488" tIns="44450" rIns="90488" bIns="44450" anchorCtr="1"/>
          <a:lstStyle/>
          <a:p>
            <a:pPr marL="457200" indent="-457200" eaLnBrk="0" hangingPunct="0">
              <a:spcBef>
                <a:spcPct val="50000"/>
              </a:spcBef>
              <a:buClr>
                <a:schemeClr val="accent2"/>
              </a:buClr>
              <a:buSzPct val="75000"/>
              <a:buFont typeface="Wingdings" pitchFamily="2" charset="2"/>
              <a:buChar char="v"/>
            </a:pPr>
            <a:r>
              <a:rPr lang="en-US" sz="3600" b="1" dirty="0">
                <a:solidFill>
                  <a:schemeClr val="accent1">
                    <a:lumMod val="50000"/>
                  </a:schemeClr>
                </a:solidFill>
                <a:latin typeface="Calibri" pitchFamily="34" charset="0"/>
              </a:rPr>
              <a:t>The rules</a:t>
            </a:r>
          </a:p>
          <a:p>
            <a:pPr marL="457200" indent="-457200" eaLnBrk="0" hangingPunct="0">
              <a:spcBef>
                <a:spcPct val="50000"/>
              </a:spcBef>
              <a:buClr>
                <a:schemeClr val="accent2"/>
              </a:buClr>
              <a:buSzPct val="75000"/>
              <a:buFont typeface="Wingdings" pitchFamily="2" charset="2"/>
              <a:buChar char="v"/>
            </a:pPr>
            <a:r>
              <a:rPr lang="en-US" sz="3600" b="1" dirty="0">
                <a:solidFill>
                  <a:schemeClr val="accent1">
                    <a:lumMod val="50000"/>
                  </a:schemeClr>
                </a:solidFill>
                <a:latin typeface="Calibri" pitchFamily="34" charset="0"/>
              </a:rPr>
              <a:t>The rule makers</a:t>
            </a:r>
          </a:p>
          <a:p>
            <a:pPr marL="457200" indent="-457200" eaLnBrk="0" hangingPunct="0">
              <a:spcBef>
                <a:spcPct val="50000"/>
              </a:spcBef>
              <a:buClr>
                <a:schemeClr val="accent2"/>
              </a:buClr>
              <a:buSzPct val="75000"/>
              <a:buFont typeface="Wingdings" pitchFamily="2" charset="2"/>
              <a:buChar char="v"/>
            </a:pPr>
            <a:r>
              <a:rPr lang="en-US" sz="3600" b="1" dirty="0">
                <a:solidFill>
                  <a:schemeClr val="accent1">
                    <a:lumMod val="50000"/>
                  </a:schemeClr>
                </a:solidFill>
                <a:latin typeface="Calibri" pitchFamily="34" charset="0"/>
              </a:rPr>
              <a:t>The rule </a:t>
            </a:r>
            <a:r>
              <a:rPr lang="en-US" sz="3600" b="1" dirty="0" smtClean="0">
                <a:solidFill>
                  <a:schemeClr val="accent1">
                    <a:lumMod val="50000"/>
                  </a:schemeClr>
                </a:solidFill>
                <a:latin typeface="Calibri" pitchFamily="34" charset="0"/>
              </a:rPr>
              <a:t>enforcers</a:t>
            </a:r>
          </a:p>
          <a:p>
            <a:pPr marL="457200" indent="-457200" eaLnBrk="0" hangingPunct="0">
              <a:spcBef>
                <a:spcPct val="50000"/>
              </a:spcBef>
              <a:buClr>
                <a:schemeClr val="accent2"/>
              </a:buClr>
              <a:buSzPct val="75000"/>
              <a:buFont typeface="Wingdings" pitchFamily="2" charset="2"/>
              <a:buChar char="v"/>
            </a:pPr>
            <a:r>
              <a:rPr lang="en-US" sz="3600" b="1" dirty="0" smtClean="0">
                <a:solidFill>
                  <a:schemeClr val="accent1">
                    <a:lumMod val="50000"/>
                  </a:schemeClr>
                </a:solidFill>
                <a:latin typeface="Calibri" pitchFamily="34" charset="0"/>
              </a:rPr>
              <a:t>The </a:t>
            </a:r>
            <a:r>
              <a:rPr lang="en-US" sz="3600" b="1" dirty="0">
                <a:solidFill>
                  <a:schemeClr val="accent1">
                    <a:lumMod val="50000"/>
                  </a:schemeClr>
                </a:solidFill>
                <a:latin typeface="Calibri" pitchFamily="34" charset="0"/>
              </a:rPr>
              <a:t>CPA </a:t>
            </a:r>
            <a:r>
              <a:rPr lang="en-US" sz="3600" b="1" dirty="0" smtClean="0">
                <a:solidFill>
                  <a:schemeClr val="accent1">
                    <a:lumMod val="50000"/>
                  </a:schemeClr>
                </a:solidFill>
                <a:latin typeface="Calibri" pitchFamily="34" charset="0"/>
              </a:rPr>
              <a:t>regulators</a:t>
            </a:r>
          </a:p>
          <a:p>
            <a:pPr marL="457200" indent="-457200" eaLnBrk="0" hangingPunct="0">
              <a:spcBef>
                <a:spcPct val="50000"/>
              </a:spcBef>
              <a:buClr>
                <a:schemeClr val="accent2"/>
              </a:buClr>
              <a:buSzPct val="75000"/>
              <a:buFont typeface="Wingdings" pitchFamily="2" charset="2"/>
              <a:buChar char="v"/>
            </a:pPr>
            <a:r>
              <a:rPr lang="en-US" sz="3200" b="1" dirty="0" smtClean="0">
                <a:solidFill>
                  <a:schemeClr val="accent1">
                    <a:lumMod val="50000"/>
                  </a:schemeClr>
                </a:solidFill>
                <a:latin typeface="Calibri" pitchFamily="34" charset="0"/>
              </a:rPr>
              <a:t>1933 and 1934 SEC ACT</a:t>
            </a:r>
            <a:endParaRPr lang="en-US" sz="3200" b="1" dirty="0">
              <a:solidFill>
                <a:schemeClr val="accent1">
                  <a:lumMod val="50000"/>
                </a:schemeClr>
              </a:solidFill>
              <a:latin typeface="Calibri" pitchFamily="34" charset="0"/>
            </a:endParaRPr>
          </a:p>
        </p:txBody>
      </p:sp>
      <p:sp>
        <p:nvSpPr>
          <p:cNvPr id="64523" name="Text Box 14"/>
          <p:cNvSpPr txBox="1">
            <a:spLocks noChangeArrowheads="1"/>
          </p:cNvSpPr>
          <p:nvPr/>
        </p:nvSpPr>
        <p:spPr bwMode="auto">
          <a:xfrm>
            <a:off x="8229600" y="6324600"/>
            <a:ext cx="762000" cy="776288"/>
          </a:xfrm>
          <a:prstGeom prst="rect">
            <a:avLst/>
          </a:prstGeom>
          <a:noFill/>
          <a:ln w="12700" algn="ctr">
            <a:noFill/>
            <a:miter lim="800000"/>
            <a:headEnd/>
            <a:tailEnd/>
          </a:ln>
        </p:spPr>
        <p:txBody>
          <a:bodyPr lIns="90488" tIns="44450" rIns="90488" bIns="44450">
            <a:spAutoFit/>
          </a:bodyPr>
          <a:lstStyle/>
          <a:p>
            <a:r>
              <a:rPr lang="en-US" sz="1800" b="1">
                <a:solidFill>
                  <a:srgbClr val="CC0000"/>
                </a:solidFill>
                <a:latin typeface="Arial" charset="0"/>
              </a:rPr>
              <a:t>LO7</a:t>
            </a:r>
          </a:p>
          <a:p>
            <a:pPr>
              <a:spcBef>
                <a:spcPct val="50000"/>
              </a:spcBef>
            </a:pPr>
            <a:endParaRPr lang="en-US" sz="1800">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5">
                                            <p:txEl>
                                              <p:pRg st="0" end="0"/>
                                            </p:txEl>
                                          </p:spTgt>
                                        </p:tgtEl>
                                        <p:attrNameLst>
                                          <p:attrName>style.visibility</p:attrName>
                                        </p:attrNameLst>
                                      </p:cBhvr>
                                      <p:to>
                                        <p:strVal val="visible"/>
                                      </p:to>
                                    </p:set>
                                    <p:anim calcmode="lin" valueType="num">
                                      <p:cBhvr additive="base">
                                        <p:cTn id="7" dur="500" fill="hold"/>
                                        <p:tgtEl>
                                          <p:spTgt spid="553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3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5">
                                            <p:txEl>
                                              <p:pRg st="1" end="1"/>
                                            </p:txEl>
                                          </p:spTgt>
                                        </p:tgtEl>
                                        <p:attrNameLst>
                                          <p:attrName>style.visibility</p:attrName>
                                        </p:attrNameLst>
                                      </p:cBhvr>
                                      <p:to>
                                        <p:strVal val="visible"/>
                                      </p:to>
                                    </p:set>
                                    <p:anim calcmode="lin" valueType="num">
                                      <p:cBhvr additive="base">
                                        <p:cTn id="13" dur="500" fill="hold"/>
                                        <p:tgtEl>
                                          <p:spTgt spid="553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3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305">
                                            <p:txEl>
                                              <p:pRg st="2" end="2"/>
                                            </p:txEl>
                                          </p:spTgt>
                                        </p:tgtEl>
                                        <p:attrNameLst>
                                          <p:attrName>style.visibility</p:attrName>
                                        </p:attrNameLst>
                                      </p:cBhvr>
                                      <p:to>
                                        <p:strVal val="visible"/>
                                      </p:to>
                                    </p:set>
                                    <p:anim calcmode="lin" valueType="num">
                                      <p:cBhvr additive="base">
                                        <p:cTn id="19" dur="500" fill="hold"/>
                                        <p:tgtEl>
                                          <p:spTgt spid="5530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3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5">
                                            <p:txEl>
                                              <p:pRg st="3" end="3"/>
                                            </p:txEl>
                                          </p:spTgt>
                                        </p:tgtEl>
                                        <p:attrNameLst>
                                          <p:attrName>style.visibility</p:attrName>
                                        </p:attrNameLst>
                                      </p:cBhvr>
                                      <p:to>
                                        <p:strVal val="visible"/>
                                      </p:to>
                                    </p:set>
                                    <p:anim calcmode="lin" valueType="num">
                                      <p:cBhvr additive="base">
                                        <p:cTn id="25" dur="500" fill="hold"/>
                                        <p:tgtEl>
                                          <p:spTgt spid="5530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3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0" y="914400"/>
            <a:ext cx="9144000" cy="1143000"/>
          </a:xfrm>
        </p:spPr>
        <p:txBody>
          <a:bodyPr>
            <a:normAutofit fontScale="90000"/>
          </a:bodyPr>
          <a:lstStyle/>
          <a:p>
            <a:pPr eaLnBrk="1" hangingPunct="1"/>
            <a:r>
              <a:rPr lang="en-US" sz="5400" smtClean="0">
                <a:solidFill>
                  <a:schemeClr val="accent2"/>
                </a:solidFill>
                <a:latin typeface="Calibri" pitchFamily="34" charset="0"/>
              </a:rPr>
              <a:t>International </a:t>
            </a:r>
            <a:br>
              <a:rPr lang="en-US" sz="5400" smtClean="0">
                <a:solidFill>
                  <a:schemeClr val="accent2"/>
                </a:solidFill>
                <a:latin typeface="Calibri" pitchFamily="34" charset="0"/>
              </a:rPr>
            </a:br>
            <a:r>
              <a:rPr lang="en-US" sz="5400" smtClean="0">
                <a:solidFill>
                  <a:schemeClr val="accent2"/>
                </a:solidFill>
                <a:latin typeface="Calibri" pitchFamily="34" charset="0"/>
              </a:rPr>
              <a:t>Accounting Standards</a:t>
            </a:r>
          </a:p>
        </p:txBody>
      </p:sp>
      <p:sp>
        <p:nvSpPr>
          <p:cNvPr id="65539" name="Text Box 6"/>
          <p:cNvSpPr txBox="1">
            <a:spLocks noChangeArrowheads="1"/>
          </p:cNvSpPr>
          <p:nvPr/>
        </p:nvSpPr>
        <p:spPr bwMode="auto">
          <a:xfrm>
            <a:off x="304800" y="1981200"/>
            <a:ext cx="8839200" cy="927100"/>
          </a:xfrm>
          <a:prstGeom prst="rect">
            <a:avLst/>
          </a:prstGeom>
          <a:noFill/>
          <a:ln w="12700" algn="ctr">
            <a:noFill/>
            <a:miter lim="800000"/>
            <a:headEnd/>
            <a:tailEnd/>
          </a:ln>
        </p:spPr>
        <p:txBody>
          <a:bodyPr lIns="90488" tIns="44450" rIns="90488" bIns="44450">
            <a:spAutoFit/>
          </a:bodyPr>
          <a:lstStyle/>
          <a:p>
            <a:pPr marL="457200" indent="-457200" eaLnBrk="0" hangingPunct="0">
              <a:lnSpc>
                <a:spcPct val="80000"/>
              </a:lnSpc>
              <a:buClr>
                <a:schemeClr val="accent2"/>
              </a:buClr>
              <a:buSzPct val="75000"/>
              <a:buFont typeface="Monotype Sorts" pitchFamily="2" charset="2"/>
              <a:buNone/>
              <a:tabLst>
                <a:tab pos="800100" algn="l"/>
                <a:tab pos="4857750" algn="l"/>
                <a:tab pos="5086350" algn="l"/>
                <a:tab pos="6629400" algn="l"/>
                <a:tab pos="6915150" algn="l"/>
              </a:tabLst>
            </a:pPr>
            <a:endParaRPr lang="en-US" sz="3200" b="1">
              <a:solidFill>
                <a:schemeClr val="bg1"/>
              </a:solidFill>
            </a:endParaRPr>
          </a:p>
          <a:p>
            <a:pPr marL="457200" indent="-457200" eaLnBrk="0" hangingPunct="0">
              <a:lnSpc>
                <a:spcPct val="80000"/>
              </a:lnSpc>
              <a:buClr>
                <a:schemeClr val="accent2"/>
              </a:buClr>
              <a:buSzPct val="75000"/>
              <a:buFont typeface="Monotype Sorts" pitchFamily="2" charset="2"/>
              <a:buNone/>
              <a:tabLst>
                <a:tab pos="800100" algn="l"/>
                <a:tab pos="4857750" algn="l"/>
                <a:tab pos="5086350" algn="l"/>
                <a:tab pos="6629400" algn="l"/>
                <a:tab pos="6915150" algn="l"/>
              </a:tabLst>
            </a:pPr>
            <a:r>
              <a:rPr lang="en-US" sz="3600">
                <a:solidFill>
                  <a:schemeClr val="bg1"/>
                </a:solidFill>
              </a:rPr>
              <a:t>        </a:t>
            </a:r>
            <a:endParaRPr lang="en-US" sz="2800" b="1">
              <a:solidFill>
                <a:schemeClr val="bg1"/>
              </a:solidFill>
            </a:endParaRPr>
          </a:p>
        </p:txBody>
      </p:sp>
      <p:sp>
        <p:nvSpPr>
          <p:cNvPr id="65540" name="Rectangle 4"/>
          <p:cNvSpPr>
            <a:spLocks noChangeArrowheads="1"/>
          </p:cNvSpPr>
          <p:nvPr/>
        </p:nvSpPr>
        <p:spPr bwMode="auto">
          <a:xfrm>
            <a:off x="152400" y="2286000"/>
            <a:ext cx="8915400" cy="3786188"/>
          </a:xfrm>
          <a:prstGeom prst="rect">
            <a:avLst/>
          </a:prstGeom>
          <a:noFill/>
          <a:ln w="9525">
            <a:noFill/>
            <a:miter lim="800000"/>
            <a:headEnd/>
            <a:tailEnd/>
          </a:ln>
        </p:spPr>
        <p:txBody>
          <a:bodyPr>
            <a:spAutoFit/>
          </a:bodyPr>
          <a:lstStyle/>
          <a:p>
            <a:pPr marL="457200" indent="-457200">
              <a:buClr>
                <a:schemeClr val="accent2"/>
              </a:buClr>
              <a:buFont typeface="Wingdings" pitchFamily="2" charset="2"/>
              <a:buChar char="v"/>
            </a:pPr>
            <a:r>
              <a:rPr lang="en-US" sz="4000">
                <a:solidFill>
                  <a:schemeClr val="bg1"/>
                </a:solidFill>
                <a:latin typeface="Calibri" pitchFamily="34" charset="0"/>
              </a:rPr>
              <a:t>International Accounting Standards Board was created in 2001 </a:t>
            </a:r>
          </a:p>
          <a:p>
            <a:pPr marL="457200" indent="-457200">
              <a:buClr>
                <a:schemeClr val="accent2"/>
              </a:buClr>
              <a:buFont typeface="Wingdings" pitchFamily="2" charset="2"/>
              <a:buChar char="v"/>
            </a:pPr>
            <a:r>
              <a:rPr lang="en-US" sz="4000">
                <a:solidFill>
                  <a:schemeClr val="bg1"/>
                </a:solidFill>
                <a:latin typeface="Calibri" pitchFamily="34" charset="0"/>
              </a:rPr>
              <a:t>There may be significant differences between U.S. and international standards</a:t>
            </a:r>
          </a:p>
          <a:p>
            <a:pPr marL="457200" indent="-457200">
              <a:buClr>
                <a:schemeClr val="accent2"/>
              </a:buClr>
            </a:pPr>
            <a:endParaRPr lang="en-US" sz="400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0" y="0"/>
            <a:ext cx="9144000" cy="1143000"/>
          </a:xfrm>
        </p:spPr>
        <p:txBody>
          <a:bodyPr>
            <a:normAutofit fontScale="90000"/>
          </a:bodyPr>
          <a:lstStyle/>
          <a:p>
            <a:pPr eaLnBrk="1" hangingPunct="1"/>
            <a:r>
              <a:rPr lang="en-US" sz="5400" dirty="0" smtClean="0">
                <a:solidFill>
                  <a:schemeClr val="accent2"/>
                </a:solidFill>
                <a:latin typeface="Calibri" pitchFamily="34" charset="0"/>
              </a:rPr>
              <a:t> </a:t>
            </a:r>
            <a:br>
              <a:rPr lang="en-US" sz="5400" dirty="0" smtClean="0">
                <a:solidFill>
                  <a:schemeClr val="accent2"/>
                </a:solidFill>
                <a:latin typeface="Calibri" pitchFamily="34" charset="0"/>
              </a:rPr>
            </a:br>
            <a:r>
              <a:rPr lang="en-US" sz="5400" dirty="0" smtClean="0">
                <a:solidFill>
                  <a:schemeClr val="accent1">
                    <a:lumMod val="50000"/>
                  </a:schemeClr>
                </a:solidFill>
                <a:latin typeface="Calibri" pitchFamily="34" charset="0"/>
              </a:rPr>
              <a:t>Auditing</a:t>
            </a:r>
          </a:p>
        </p:txBody>
      </p:sp>
      <p:sp>
        <p:nvSpPr>
          <p:cNvPr id="66563" name="Text Box 6"/>
          <p:cNvSpPr txBox="1">
            <a:spLocks noChangeArrowheads="1"/>
          </p:cNvSpPr>
          <p:nvPr/>
        </p:nvSpPr>
        <p:spPr bwMode="auto">
          <a:xfrm>
            <a:off x="304800" y="1981200"/>
            <a:ext cx="8839200" cy="927100"/>
          </a:xfrm>
          <a:prstGeom prst="rect">
            <a:avLst/>
          </a:prstGeom>
          <a:noFill/>
          <a:ln w="12700" algn="ctr">
            <a:noFill/>
            <a:miter lim="800000"/>
            <a:headEnd/>
            <a:tailEnd/>
          </a:ln>
        </p:spPr>
        <p:txBody>
          <a:bodyPr lIns="90488" tIns="44450" rIns="90488" bIns="44450">
            <a:spAutoFit/>
          </a:bodyPr>
          <a:lstStyle/>
          <a:p>
            <a:pPr marL="457200" indent="-457200" eaLnBrk="0" hangingPunct="0">
              <a:lnSpc>
                <a:spcPct val="80000"/>
              </a:lnSpc>
              <a:buClr>
                <a:schemeClr val="accent2"/>
              </a:buClr>
              <a:buSzPct val="75000"/>
              <a:buFont typeface="Monotype Sorts" pitchFamily="2" charset="2"/>
              <a:buNone/>
              <a:tabLst>
                <a:tab pos="800100" algn="l"/>
                <a:tab pos="4857750" algn="l"/>
                <a:tab pos="5086350" algn="l"/>
                <a:tab pos="6629400" algn="l"/>
                <a:tab pos="6915150" algn="l"/>
              </a:tabLst>
            </a:pPr>
            <a:endParaRPr lang="en-US" sz="3200" b="1">
              <a:solidFill>
                <a:schemeClr val="bg1"/>
              </a:solidFill>
            </a:endParaRPr>
          </a:p>
          <a:p>
            <a:pPr marL="457200" indent="-457200" eaLnBrk="0" hangingPunct="0">
              <a:lnSpc>
                <a:spcPct val="80000"/>
              </a:lnSpc>
              <a:buClr>
                <a:schemeClr val="accent2"/>
              </a:buClr>
              <a:buSzPct val="75000"/>
              <a:buFont typeface="Monotype Sorts" pitchFamily="2" charset="2"/>
              <a:buNone/>
              <a:tabLst>
                <a:tab pos="800100" algn="l"/>
                <a:tab pos="4857750" algn="l"/>
                <a:tab pos="5086350" algn="l"/>
                <a:tab pos="6629400" algn="l"/>
                <a:tab pos="6915150" algn="l"/>
              </a:tabLst>
            </a:pPr>
            <a:r>
              <a:rPr lang="en-US" sz="3600">
                <a:solidFill>
                  <a:schemeClr val="bg1"/>
                </a:solidFill>
              </a:rPr>
              <a:t>        </a:t>
            </a:r>
            <a:endParaRPr lang="en-US" sz="2800" b="1">
              <a:solidFill>
                <a:schemeClr val="bg1"/>
              </a:solidFill>
            </a:endParaRPr>
          </a:p>
        </p:txBody>
      </p:sp>
      <p:sp>
        <p:nvSpPr>
          <p:cNvPr id="66564" name="Rectangle 4"/>
          <p:cNvSpPr>
            <a:spLocks noChangeArrowheads="1"/>
          </p:cNvSpPr>
          <p:nvPr/>
        </p:nvSpPr>
        <p:spPr bwMode="auto">
          <a:xfrm>
            <a:off x="76200" y="1752600"/>
            <a:ext cx="8915400" cy="5632311"/>
          </a:xfrm>
          <a:prstGeom prst="rect">
            <a:avLst/>
          </a:prstGeom>
          <a:noFill/>
          <a:ln w="9525">
            <a:noFill/>
            <a:miter lim="800000"/>
            <a:headEnd/>
            <a:tailEnd/>
          </a:ln>
        </p:spPr>
        <p:txBody>
          <a:bodyPr>
            <a:spAutoFit/>
          </a:bodyPr>
          <a:lstStyle/>
          <a:p>
            <a:pPr marL="457200" indent="-457200">
              <a:buClr>
                <a:schemeClr val="accent2"/>
              </a:buClr>
              <a:buFont typeface="Wingdings" pitchFamily="2" charset="2"/>
              <a:buChar char="v"/>
            </a:pPr>
            <a:r>
              <a:rPr lang="en-US" sz="4000" dirty="0">
                <a:solidFill>
                  <a:schemeClr val="accent1">
                    <a:lumMod val="50000"/>
                  </a:schemeClr>
                </a:solidFill>
                <a:latin typeface="Calibri" pitchFamily="34" charset="0"/>
              </a:rPr>
              <a:t>Financial statements are prepared by and are the responsibility of the company’s management </a:t>
            </a:r>
            <a:endParaRPr lang="en-US" sz="4000" dirty="0" smtClean="0">
              <a:solidFill>
                <a:schemeClr val="accent1">
                  <a:lumMod val="50000"/>
                </a:schemeClr>
              </a:solidFill>
              <a:latin typeface="Calibri" pitchFamily="34" charset="0"/>
            </a:endParaRPr>
          </a:p>
          <a:p>
            <a:pPr marL="457200" indent="-457200">
              <a:buClr>
                <a:schemeClr val="accent2"/>
              </a:buClr>
            </a:pPr>
            <a:endParaRPr lang="en-US" sz="4000" dirty="0">
              <a:solidFill>
                <a:schemeClr val="accent1">
                  <a:lumMod val="50000"/>
                </a:schemeClr>
              </a:solidFill>
              <a:latin typeface="Calibri" pitchFamily="34" charset="0"/>
            </a:endParaRPr>
          </a:p>
          <a:p>
            <a:pPr marL="457200" indent="-457200">
              <a:buClr>
                <a:schemeClr val="accent2"/>
              </a:buClr>
              <a:buFont typeface="Wingdings" pitchFamily="2" charset="2"/>
              <a:buChar char="v"/>
            </a:pPr>
            <a:r>
              <a:rPr lang="en-US" sz="4000" dirty="0">
                <a:solidFill>
                  <a:schemeClr val="accent1">
                    <a:lumMod val="50000"/>
                  </a:schemeClr>
                </a:solidFill>
                <a:latin typeface="Calibri" pitchFamily="34" charset="0"/>
              </a:rPr>
              <a:t>External auditors </a:t>
            </a:r>
            <a:r>
              <a:rPr lang="en-US" sz="4000" dirty="0" smtClean="0">
                <a:solidFill>
                  <a:schemeClr val="accent1">
                    <a:lumMod val="50000"/>
                  </a:schemeClr>
                </a:solidFill>
                <a:latin typeface="Calibri" pitchFamily="34" charset="0"/>
              </a:rPr>
              <a:t>perform </a:t>
            </a:r>
            <a:r>
              <a:rPr lang="en-US" sz="4000" dirty="0">
                <a:solidFill>
                  <a:schemeClr val="accent1">
                    <a:lumMod val="50000"/>
                  </a:schemeClr>
                </a:solidFill>
                <a:latin typeface="Calibri" pitchFamily="34" charset="0"/>
              </a:rPr>
              <a:t>tests and procedures to render an </a:t>
            </a:r>
            <a:r>
              <a:rPr lang="en-US" sz="4000" b="1" dirty="0">
                <a:solidFill>
                  <a:schemeClr val="accent1">
                    <a:lumMod val="50000"/>
                  </a:schemeClr>
                </a:solidFill>
                <a:latin typeface="Calibri" pitchFamily="34" charset="0"/>
              </a:rPr>
              <a:t>opinion</a:t>
            </a:r>
            <a:r>
              <a:rPr lang="en-US" sz="4000" dirty="0">
                <a:solidFill>
                  <a:schemeClr val="accent1">
                    <a:lumMod val="50000"/>
                  </a:schemeClr>
                </a:solidFill>
                <a:latin typeface="Calibri" pitchFamily="34" charset="0"/>
              </a:rPr>
              <a:t> </a:t>
            </a:r>
            <a:r>
              <a:rPr lang="en-US" sz="4000" dirty="0" smtClean="0">
                <a:solidFill>
                  <a:schemeClr val="accent1">
                    <a:lumMod val="50000"/>
                  </a:schemeClr>
                </a:solidFill>
                <a:latin typeface="Calibri" pitchFamily="34" charset="0"/>
              </a:rPr>
              <a:t>the </a:t>
            </a:r>
            <a:r>
              <a:rPr lang="en-US" sz="4000" dirty="0">
                <a:solidFill>
                  <a:schemeClr val="accent1">
                    <a:lumMod val="50000"/>
                  </a:schemeClr>
                </a:solidFill>
                <a:latin typeface="Calibri" pitchFamily="34" charset="0"/>
              </a:rPr>
              <a:t>financial statements are fairly presented </a:t>
            </a:r>
          </a:p>
          <a:p>
            <a:pPr marL="457200" indent="-457200">
              <a:buClr>
                <a:schemeClr val="accent2"/>
              </a:buClr>
            </a:pPr>
            <a:endParaRPr lang="en-US" sz="4000"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4400" dirty="0"/>
          </a:p>
        </p:txBody>
      </p:sp>
      <p:sp>
        <p:nvSpPr>
          <p:cNvPr id="3" name="Content Placeholder 2"/>
          <p:cNvSpPr>
            <a:spLocks noGrp="1"/>
          </p:cNvSpPr>
          <p:nvPr>
            <p:ph idx="1"/>
          </p:nvPr>
        </p:nvSpPr>
        <p:spPr/>
        <p:txBody>
          <a:bodyPr/>
          <a:lstStyle/>
          <a:p>
            <a:pPr>
              <a:buNone/>
            </a:pPr>
            <a:r>
              <a:rPr lang="en-US" dirty="0" smtClean="0"/>
              <a:t>	</a:t>
            </a:r>
          </a:p>
          <a:p>
            <a:pPr>
              <a:buNone/>
            </a:pPr>
            <a:endParaRPr lang="en-US" sz="900" dirty="0" smtClean="0"/>
          </a:p>
          <a:p>
            <a:pPr>
              <a:buNone/>
            </a:pPr>
            <a:endParaRPr lang="en-US" sz="900" dirty="0" smtClean="0"/>
          </a:p>
          <a:p>
            <a:pPr>
              <a:buNone/>
            </a:pPr>
            <a:endParaRPr lang="en-US" sz="900" dirty="0" smtClean="0"/>
          </a:p>
          <a:p>
            <a:pPr>
              <a:buNone/>
            </a:pPr>
            <a:r>
              <a:rPr lang="en-US" sz="6600" dirty="0" smtClean="0">
                <a:solidFill>
                  <a:schemeClr val="tx1">
                    <a:lumMod val="90000"/>
                    <a:lumOff val="10000"/>
                  </a:schemeClr>
                </a:solidFill>
                <a:latin typeface="Calibri" pitchFamily="34" charset="0"/>
              </a:rPr>
              <a:t>What is Accounting</a:t>
            </a:r>
            <a:r>
              <a:rPr lang="en-US" sz="6600" dirty="0" smtClean="0">
                <a:solidFill>
                  <a:schemeClr val="tx1">
                    <a:lumMod val="90000"/>
                    <a:lumOff val="10000"/>
                  </a:schemeClr>
                </a:solidFill>
                <a:latin typeface="Calibri" pitchFamily="34" charset="0"/>
              </a:rPr>
              <a:t>???</a:t>
            </a:r>
            <a:r>
              <a:rPr lang="en-US" sz="1000" dirty="0" smtClean="0">
                <a:solidFill>
                  <a:schemeClr val="tx1">
                    <a:lumMod val="90000"/>
                    <a:lumOff val="10000"/>
                  </a:schemeClr>
                </a:solidFill>
                <a:latin typeface="Calibri" pitchFamily="34" charset="0"/>
              </a:rPr>
              <a:t/>
            </a:r>
            <a:br>
              <a:rPr lang="en-US" sz="1000" dirty="0" smtClean="0">
                <a:solidFill>
                  <a:schemeClr val="tx1">
                    <a:lumMod val="90000"/>
                    <a:lumOff val="10000"/>
                  </a:schemeClr>
                </a:solidFill>
                <a:latin typeface="Calibri" pitchFamily="34" charset="0"/>
              </a:rPr>
            </a:br>
            <a:endParaRPr lang="en-US" sz="900" dirty="0" smtClean="0"/>
          </a:p>
        </p:txBody>
      </p:sp>
      <p:sp>
        <p:nvSpPr>
          <p:cNvPr id="4" name="Slide Number Placeholder 3"/>
          <p:cNvSpPr>
            <a:spLocks noGrp="1"/>
          </p:cNvSpPr>
          <p:nvPr>
            <p:ph type="sldNum" sz="quarter" idx="12"/>
          </p:nvPr>
        </p:nvSpPr>
        <p:spPr/>
        <p:txBody>
          <a:bodyPr/>
          <a:lstStyle/>
          <a:p>
            <a:fld id="{82AE3374-EE90-794F-9E8A-914FB65215F6}" type="slidenum">
              <a:rPr lang="en-US" smtClean="0"/>
              <a:pPr/>
              <a:t>2</a:t>
            </a:fld>
            <a:endParaRPr lang="en-US" dirty="0"/>
          </a:p>
        </p:txBody>
      </p:sp>
      <p:pic>
        <p:nvPicPr>
          <p:cNvPr id="1026" name="Picture 2" descr="C:\Users\Rouse\AppData\Local\Microsoft\Windows\Temporary Internet Files\Content.IE5\MCTLPNSO\money-clipart71[1].jpg"/>
          <p:cNvPicPr>
            <a:picLocks noChangeAspect="1" noChangeArrowheads="1"/>
          </p:cNvPicPr>
          <p:nvPr/>
        </p:nvPicPr>
        <p:blipFill>
          <a:blip r:embed="rId2"/>
          <a:srcRect/>
          <a:stretch>
            <a:fillRect/>
          </a:stretch>
        </p:blipFill>
        <p:spPr bwMode="auto">
          <a:xfrm>
            <a:off x="1090614" y="1068388"/>
            <a:ext cx="1581566" cy="1443016"/>
          </a:xfrm>
          <a:prstGeom prst="rect">
            <a:avLst/>
          </a:prstGeom>
          <a:noFill/>
        </p:spPr>
      </p:pic>
      <p:pic>
        <p:nvPicPr>
          <p:cNvPr id="1027" name="Picture 3" descr="C:\Users\Rouse\AppData\Local\Microsoft\Windows\Temporary Internet Files\Content.IE5\6H0H21B1\calculator_med[1].jpg"/>
          <p:cNvPicPr>
            <a:picLocks noChangeAspect="1" noChangeArrowheads="1"/>
          </p:cNvPicPr>
          <p:nvPr/>
        </p:nvPicPr>
        <p:blipFill>
          <a:blip r:embed="rId3"/>
          <a:srcRect/>
          <a:stretch>
            <a:fillRect/>
          </a:stretch>
        </p:blipFill>
        <p:spPr bwMode="auto">
          <a:xfrm>
            <a:off x="7090907" y="864202"/>
            <a:ext cx="1819921" cy="1455937"/>
          </a:xfrm>
          <a:prstGeom prst="rect">
            <a:avLst/>
          </a:prstGeom>
          <a:noFill/>
        </p:spPr>
      </p:pic>
      <p:pic>
        <p:nvPicPr>
          <p:cNvPr id="1029" name="Picture 5" descr="C:\Users\Rouse\AppData\Local\Microsoft\Windows\Temporary Internet Files\Content.IE5\6H0H21B1\Pro%20Accountants[1].jpg"/>
          <p:cNvPicPr>
            <a:picLocks noChangeAspect="1" noChangeArrowheads="1"/>
          </p:cNvPicPr>
          <p:nvPr/>
        </p:nvPicPr>
        <p:blipFill>
          <a:blip r:embed="rId4"/>
          <a:srcRect/>
          <a:stretch>
            <a:fillRect/>
          </a:stretch>
        </p:blipFill>
        <p:spPr bwMode="auto">
          <a:xfrm>
            <a:off x="2745079" y="3549175"/>
            <a:ext cx="3584093" cy="2671629"/>
          </a:xfrm>
          <a:prstGeom prst="rect">
            <a:avLst/>
          </a:prstGeom>
          <a:noFill/>
        </p:spPr>
      </p:pic>
    </p:spTree>
    <p:extLst>
      <p:ext uri="{BB962C8B-B14F-4D97-AF65-F5344CB8AC3E}">
        <p14:creationId xmlns="" xmlns:p14="http://schemas.microsoft.com/office/powerpoint/2010/main" val="1015232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altLang="en-US" dirty="0" smtClean="0">
                <a:solidFill>
                  <a:schemeClr val="accent1">
                    <a:lumMod val="75000"/>
                  </a:schemeClr>
                </a:solidFill>
              </a:rPr>
              <a:t>Ethics in Accounting</a:t>
            </a:r>
          </a:p>
        </p:txBody>
      </p:sp>
      <p:sp>
        <p:nvSpPr>
          <p:cNvPr id="50179" name="Content Placeholder 2"/>
          <p:cNvSpPr>
            <a:spLocks noGrp="1"/>
          </p:cNvSpPr>
          <p:nvPr>
            <p:ph idx="1"/>
          </p:nvPr>
        </p:nvSpPr>
        <p:spPr/>
        <p:txBody>
          <a:bodyPr>
            <a:normAutofit/>
          </a:bodyPr>
          <a:lstStyle/>
          <a:p>
            <a:pPr eaLnBrk="1" hangingPunct="1"/>
            <a:r>
              <a:rPr altLang="en-US" dirty="0" smtClean="0">
                <a:solidFill>
                  <a:srgbClr val="404040"/>
                </a:solidFill>
              </a:rPr>
              <a:t>Ethics plays a critical role in providing useful financial </a:t>
            </a:r>
            <a:r>
              <a:rPr altLang="en-US" dirty="0" smtClean="0">
                <a:solidFill>
                  <a:srgbClr val="404040"/>
                </a:solidFill>
              </a:rPr>
              <a:t>information</a:t>
            </a:r>
            <a:endParaRPr lang="en-US" altLang="en-US" dirty="0" smtClean="0">
              <a:solidFill>
                <a:srgbClr val="404040"/>
              </a:solidFill>
            </a:endParaRPr>
          </a:p>
          <a:p>
            <a:pPr eaLnBrk="1" hangingPunct="1">
              <a:buNone/>
            </a:pPr>
            <a:endParaRPr altLang="en-US" dirty="0" smtClean="0">
              <a:solidFill>
                <a:srgbClr val="404040"/>
              </a:solidFill>
            </a:endParaRPr>
          </a:p>
          <a:p>
            <a:pPr eaLnBrk="1" hangingPunct="1"/>
            <a:r>
              <a:rPr altLang="en-US" dirty="0" smtClean="0">
                <a:solidFill>
                  <a:srgbClr val="404040"/>
                </a:solidFill>
              </a:rPr>
              <a:t>Investors and other users must have confidence in a company, its accountants, and its outside auditors that the information presented in financial statements is relevant, complete, neutral, and free from </a:t>
            </a:r>
            <a:r>
              <a:rPr altLang="en-US" dirty="0" smtClean="0">
                <a:solidFill>
                  <a:srgbClr val="404040"/>
                </a:solidFill>
              </a:rPr>
              <a:t>error</a:t>
            </a:r>
            <a:endParaRPr altLang="en-US" dirty="0" smtClean="0">
              <a:solidFill>
                <a:srgbClr val="404040"/>
              </a:solidFill>
            </a:endParaRPr>
          </a:p>
        </p:txBody>
      </p:sp>
      <p:sp>
        <p:nvSpPr>
          <p:cNvPr id="50180" name="Text Box 18"/>
          <p:cNvSpPr txBox="1">
            <a:spLocks noChangeArrowheads="1"/>
          </p:cNvSpPr>
          <p:nvPr/>
        </p:nvSpPr>
        <p:spPr bwMode="auto">
          <a:xfrm>
            <a:off x="8059738" y="6421438"/>
            <a:ext cx="1055687" cy="398462"/>
          </a:xfrm>
          <a:prstGeom prst="rect">
            <a:avLst/>
          </a:prstGeom>
          <a:noFill/>
          <a:ln w="76200" algn="ctr">
            <a:noFill/>
            <a:miter lim="800000"/>
            <a:headEnd/>
            <a:tailEnd/>
          </a:ln>
        </p:spPr>
        <p:txBody>
          <a:bodyPr lIns="90488" tIns="44450" rIns="90488" bIns="44450">
            <a:spAutoFit/>
          </a:bodyPr>
          <a:lstStyle/>
          <a:p>
            <a:pPr algn="ctr" eaLnBrk="0" hangingPunct="0"/>
            <a:r>
              <a:rPr lang="en-US" altLang="en-US" sz="2000" b="1">
                <a:solidFill>
                  <a:srgbClr val="C00000"/>
                </a:solidFill>
                <a:latin typeface="Arial Rounded MT Bold" pitchFamily="34" charset="0"/>
              </a:rPr>
              <a:t>LO 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0" y="1219200"/>
            <a:ext cx="9144000" cy="1143000"/>
          </a:xfrm>
        </p:spPr>
        <p:txBody>
          <a:bodyPr>
            <a:normAutofit fontScale="90000"/>
          </a:bodyPr>
          <a:lstStyle/>
          <a:p>
            <a:pPr eaLnBrk="1" hangingPunct="1"/>
            <a:r>
              <a:rPr lang="en-US" sz="5400" dirty="0" smtClean="0">
                <a:solidFill>
                  <a:schemeClr val="accent1">
                    <a:lumMod val="75000"/>
                  </a:schemeClr>
                </a:solidFill>
                <a:latin typeface="Calibri" pitchFamily="34" charset="0"/>
              </a:rPr>
              <a:t>The Changing Face of the Accounting Profession</a:t>
            </a:r>
          </a:p>
        </p:txBody>
      </p:sp>
      <p:sp>
        <p:nvSpPr>
          <p:cNvPr id="68611" name="Rectangle 3"/>
          <p:cNvSpPr>
            <a:spLocks noGrp="1"/>
          </p:cNvSpPr>
          <p:nvPr>
            <p:ph type="body" idx="1"/>
          </p:nvPr>
        </p:nvSpPr>
        <p:spPr/>
        <p:txBody>
          <a:bodyPr/>
          <a:lstStyle/>
          <a:p>
            <a:pPr marL="457200" indent="-457200" eaLnBrk="1" hangingPunct="1">
              <a:buFont typeface="Wingdings 2" pitchFamily="18" charset="2"/>
              <a:buNone/>
            </a:pPr>
            <a:endParaRPr lang="en-US" sz="3600" dirty="0" smtClean="0">
              <a:solidFill>
                <a:schemeClr val="bg1"/>
              </a:solidFill>
            </a:endParaRPr>
          </a:p>
          <a:p>
            <a:pPr marL="457200" indent="-457200" eaLnBrk="1" hangingPunct="1">
              <a:buFont typeface="Wingdings 2" pitchFamily="18" charset="2"/>
              <a:buNone/>
            </a:pPr>
            <a:r>
              <a:rPr lang="en-US" sz="3600" dirty="0" smtClean="0">
                <a:solidFill>
                  <a:schemeClr val="bg1"/>
                </a:solidFill>
                <a:latin typeface="Calibri" pitchFamily="34" charset="0"/>
              </a:rPr>
              <a:t>A “financial reporting crisis” caused by:</a:t>
            </a:r>
          </a:p>
          <a:p>
            <a:pPr marL="457200" indent="-457200" eaLnBrk="1" hangingPunct="1">
              <a:buFont typeface="Wingdings 2" pitchFamily="18" charset="2"/>
              <a:buNone/>
            </a:pPr>
            <a:endParaRPr lang="en-US" sz="3600" dirty="0" smtClean="0">
              <a:solidFill>
                <a:schemeClr val="bg1"/>
              </a:solidFill>
              <a:latin typeface="Calibri" pitchFamily="34" charset="0"/>
            </a:endParaRPr>
          </a:p>
          <a:p>
            <a:pPr marL="457200" indent="-457200" eaLnBrk="1" hangingPunct="1">
              <a:buClr>
                <a:schemeClr val="accent2"/>
              </a:buClr>
              <a:buFont typeface="Wingdings" pitchFamily="2" charset="2"/>
              <a:buChar char="v"/>
            </a:pPr>
            <a:r>
              <a:rPr lang="en-US" sz="3200" dirty="0" smtClean="0">
                <a:solidFill>
                  <a:schemeClr val="bg1"/>
                </a:solidFill>
                <a:latin typeface="Calibri" pitchFamily="34" charset="0"/>
              </a:rPr>
              <a:t>Enron: the omission of entities from the  </a:t>
            </a:r>
          </a:p>
          <a:p>
            <a:pPr marL="457200" indent="-457200" eaLnBrk="1" hangingPunct="1">
              <a:buClr>
                <a:schemeClr val="accent2"/>
              </a:buClr>
              <a:buFont typeface="Wingdings" pitchFamily="2" charset="2"/>
              <a:buNone/>
            </a:pPr>
            <a:r>
              <a:rPr lang="en-US" sz="3200" dirty="0" smtClean="0">
                <a:solidFill>
                  <a:schemeClr val="bg1"/>
                </a:solidFill>
                <a:latin typeface="Calibri" pitchFamily="34" charset="0"/>
              </a:rPr>
              <a:t>     financial statements </a:t>
            </a:r>
          </a:p>
          <a:p>
            <a:pPr marL="457200" indent="-457200" eaLnBrk="1" hangingPunct="1">
              <a:buClr>
                <a:schemeClr val="accent2"/>
              </a:buClr>
              <a:buFont typeface="Wingdings" pitchFamily="2" charset="2"/>
              <a:buChar char="v"/>
            </a:pPr>
            <a:r>
              <a:rPr lang="en-US" sz="3200" dirty="0" smtClean="0">
                <a:solidFill>
                  <a:schemeClr val="bg1"/>
                </a:solidFill>
                <a:latin typeface="Calibri" pitchFamily="34" charset="0"/>
              </a:rPr>
              <a:t>WorldCom: treating costs as assets rather than expenses causing higher net income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0" y="533400"/>
            <a:ext cx="9144000" cy="1143000"/>
          </a:xfrm>
        </p:spPr>
        <p:txBody>
          <a:bodyPr/>
          <a:lstStyle/>
          <a:p>
            <a:pPr eaLnBrk="1" hangingPunct="1"/>
            <a:r>
              <a:rPr lang="en-US" sz="5400" dirty="0" smtClean="0">
                <a:solidFill>
                  <a:schemeClr val="accent1">
                    <a:lumMod val="75000"/>
                  </a:schemeClr>
                </a:solidFill>
                <a:latin typeface="Calibri" pitchFamily="34" charset="0"/>
              </a:rPr>
              <a:t>Sarbanes-Oxley Act</a:t>
            </a:r>
          </a:p>
        </p:txBody>
      </p:sp>
      <p:sp>
        <p:nvSpPr>
          <p:cNvPr id="69635" name="Rectangle 3"/>
          <p:cNvSpPr>
            <a:spLocks noGrp="1"/>
          </p:cNvSpPr>
          <p:nvPr>
            <p:ph type="body" idx="1"/>
          </p:nvPr>
        </p:nvSpPr>
        <p:spPr>
          <a:xfrm>
            <a:off x="381000" y="1905000"/>
            <a:ext cx="8534400" cy="4419600"/>
          </a:xfrm>
        </p:spPr>
        <p:txBody>
          <a:bodyPr/>
          <a:lstStyle/>
          <a:p>
            <a:pPr marL="457200" indent="-457200" eaLnBrk="1" hangingPunct="1">
              <a:buFont typeface="Wingdings 2" pitchFamily="18" charset="2"/>
              <a:buNone/>
            </a:pPr>
            <a:r>
              <a:rPr lang="en-US" sz="3200" dirty="0" smtClean="0">
                <a:solidFill>
                  <a:schemeClr val="bg1"/>
                </a:solidFill>
                <a:latin typeface="Calibri" pitchFamily="34" charset="0"/>
              </a:rPr>
              <a:t>Provisions of the act:</a:t>
            </a:r>
          </a:p>
          <a:p>
            <a:pPr marL="457200" indent="-457200" eaLnBrk="1" hangingPunct="1">
              <a:buClr>
                <a:schemeClr val="accent2"/>
              </a:buClr>
              <a:buFont typeface="Wingdings" pitchFamily="2" charset="2"/>
              <a:buChar char="v"/>
            </a:pPr>
            <a:r>
              <a:rPr lang="en-US" sz="3200" dirty="0" smtClean="0">
                <a:solidFill>
                  <a:schemeClr val="bg1"/>
                </a:solidFill>
                <a:latin typeface="Calibri" pitchFamily="34" charset="0"/>
              </a:rPr>
              <a:t>Established the Public Company Accounting Oversight Board</a:t>
            </a:r>
          </a:p>
          <a:p>
            <a:pPr marL="457200" indent="-457200" eaLnBrk="1" hangingPunct="1">
              <a:buClr>
                <a:schemeClr val="accent2"/>
              </a:buClr>
              <a:buFont typeface="Wingdings" pitchFamily="2" charset="2"/>
              <a:buChar char="v"/>
            </a:pPr>
            <a:r>
              <a:rPr lang="en-US" sz="3200" dirty="0" smtClean="0">
                <a:solidFill>
                  <a:schemeClr val="bg1"/>
                </a:solidFill>
                <a:latin typeface="Calibri" pitchFamily="34" charset="0"/>
              </a:rPr>
              <a:t>Required external auditors to report directly to the company’s audit committee</a:t>
            </a:r>
          </a:p>
          <a:p>
            <a:pPr marL="457200" indent="-457200" eaLnBrk="1" hangingPunct="1">
              <a:buClr>
                <a:schemeClr val="accent2"/>
              </a:buClr>
              <a:buFont typeface="Wingdings" pitchFamily="2" charset="2"/>
              <a:buChar char="v"/>
            </a:pPr>
            <a:r>
              <a:rPr lang="en-US" sz="3200" dirty="0" smtClean="0">
                <a:solidFill>
                  <a:schemeClr val="bg1"/>
                </a:solidFill>
                <a:latin typeface="Calibri" pitchFamily="34" charset="0"/>
              </a:rPr>
              <a:t>Prohibits external auditors from providing other services compromising independence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t>Accounting Jeopardy</a:t>
            </a:r>
            <a:r>
              <a:rPr lang="en-US" dirty="0" smtClean="0"/>
              <a:t/>
            </a:r>
            <a:br>
              <a:rPr lang="en-US" dirty="0" smtClean="0"/>
            </a:br>
            <a:r>
              <a:rPr lang="en-US" sz="3200" dirty="0" smtClean="0"/>
              <a:t>(Round 2)</a:t>
            </a:r>
            <a:endParaRPr lang="en-US" sz="3200" dirty="0"/>
          </a:p>
        </p:txBody>
      </p:sp>
      <p:sp>
        <p:nvSpPr>
          <p:cNvPr id="6" name="Subtitle 5"/>
          <p:cNvSpPr>
            <a:spLocks noGrp="1"/>
          </p:cNvSpPr>
          <p:nvPr>
            <p:ph type="subTitle" idx="1"/>
          </p:nvPr>
        </p:nvSpPr>
        <p:spPr/>
        <p:txBody>
          <a:bodyPr>
            <a:normAutofit/>
          </a:bodyPr>
          <a:lstStyle/>
          <a:p>
            <a:r>
              <a:rPr lang="en-US" b="1" dirty="0" smtClean="0"/>
              <a:t>“The Accounting </a:t>
            </a:r>
          </a:p>
          <a:p>
            <a:r>
              <a:rPr lang="en-US" b="1" dirty="0" smtClean="0"/>
              <a:t>Rule Makers”</a:t>
            </a:r>
            <a:endParaRPr lang="en-US" b="1"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393192"/>
            <a:ext cx="8229600" cy="1179576"/>
          </a:xfrm>
        </p:spPr>
        <p:txBody>
          <a:bodyPr>
            <a:normAutofit/>
          </a:bodyPr>
          <a:lstStyle/>
          <a:p>
            <a:pPr eaLnBrk="1" hangingPunct="1"/>
            <a:r>
              <a:rPr lang="en-US" sz="5400" dirty="0" smtClean="0">
                <a:solidFill>
                  <a:schemeClr val="accent2"/>
                </a:solidFill>
                <a:latin typeface="Calibri" pitchFamily="34" charset="0"/>
              </a:rPr>
              <a:t>What is Business</a:t>
            </a:r>
          </a:p>
        </p:txBody>
      </p:sp>
      <p:sp>
        <p:nvSpPr>
          <p:cNvPr id="38915" name="Rectangle 4"/>
          <p:cNvSpPr>
            <a:spLocks noChangeArrowheads="1"/>
          </p:cNvSpPr>
          <p:nvPr/>
        </p:nvSpPr>
        <p:spPr bwMode="auto">
          <a:xfrm>
            <a:off x="685800" y="3200400"/>
            <a:ext cx="2057400" cy="9144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38916" name="Text Box 5"/>
          <p:cNvSpPr txBox="1">
            <a:spLocks noChangeArrowheads="1"/>
          </p:cNvSpPr>
          <p:nvPr/>
        </p:nvSpPr>
        <p:spPr bwMode="auto">
          <a:xfrm>
            <a:off x="762000" y="3352800"/>
            <a:ext cx="2057400" cy="638175"/>
          </a:xfrm>
          <a:prstGeom prst="rect">
            <a:avLst/>
          </a:prstGeom>
          <a:noFill/>
          <a:ln w="12700" algn="ctr">
            <a:noFill/>
            <a:miter lim="800000"/>
            <a:headEnd/>
            <a:tailEnd/>
          </a:ln>
        </p:spPr>
        <p:txBody>
          <a:bodyPr lIns="90488" tIns="44450" rIns="90488" bIns="44450">
            <a:spAutoFit/>
          </a:bodyPr>
          <a:lstStyle/>
          <a:p>
            <a:pPr>
              <a:spcBef>
                <a:spcPct val="50000"/>
              </a:spcBef>
            </a:pPr>
            <a:r>
              <a:rPr lang="en-US" sz="3600">
                <a:latin typeface="Calibri" pitchFamily="34" charset="0"/>
              </a:rPr>
              <a:t>Activities</a:t>
            </a:r>
          </a:p>
        </p:txBody>
      </p:sp>
      <p:sp>
        <p:nvSpPr>
          <p:cNvPr id="38917" name="AutoShape 6"/>
          <p:cNvSpPr>
            <a:spLocks noChangeArrowheads="1"/>
          </p:cNvSpPr>
          <p:nvPr/>
        </p:nvSpPr>
        <p:spPr bwMode="auto">
          <a:xfrm>
            <a:off x="2743200" y="3276600"/>
            <a:ext cx="838200" cy="762000"/>
          </a:xfrm>
          <a:prstGeom prst="rightArrow">
            <a:avLst>
              <a:gd name="adj1" fmla="val 50000"/>
              <a:gd name="adj2" fmla="val 27500"/>
            </a:avLst>
          </a:prstGeom>
          <a:solidFill>
            <a:schemeClr val="bg1"/>
          </a:solidFill>
          <a:ln w="12700" algn="ctr">
            <a:solidFill>
              <a:schemeClr val="tx1"/>
            </a:solidFill>
            <a:miter lim="800000"/>
            <a:headEnd/>
            <a:tailEnd/>
          </a:ln>
        </p:spPr>
        <p:txBody>
          <a:bodyPr wrap="none" lIns="90488" tIns="44450" rIns="90488" bIns="44450" anchor="ctr"/>
          <a:lstStyle/>
          <a:p>
            <a:endParaRPr lang="en-US"/>
          </a:p>
        </p:txBody>
      </p:sp>
      <p:sp>
        <p:nvSpPr>
          <p:cNvPr id="38918" name="Rectangle 7"/>
          <p:cNvSpPr>
            <a:spLocks noChangeArrowheads="1"/>
          </p:cNvSpPr>
          <p:nvPr/>
        </p:nvSpPr>
        <p:spPr bwMode="auto">
          <a:xfrm>
            <a:off x="3581400" y="2286000"/>
            <a:ext cx="1905000" cy="28956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38919" name="Text Box 8"/>
          <p:cNvSpPr txBox="1">
            <a:spLocks noChangeArrowheads="1"/>
          </p:cNvSpPr>
          <p:nvPr/>
        </p:nvSpPr>
        <p:spPr bwMode="auto">
          <a:xfrm>
            <a:off x="3657600" y="2514600"/>
            <a:ext cx="2209800" cy="2552700"/>
          </a:xfrm>
          <a:prstGeom prst="rect">
            <a:avLst/>
          </a:prstGeom>
          <a:noFill/>
          <a:ln w="12700" algn="ctr">
            <a:noFill/>
            <a:miter lim="800000"/>
            <a:headEnd/>
            <a:tailEnd/>
          </a:ln>
        </p:spPr>
        <p:txBody>
          <a:bodyPr lIns="90488" tIns="44450" rIns="90488" bIns="44450">
            <a:spAutoFit/>
          </a:bodyPr>
          <a:lstStyle/>
          <a:p>
            <a:pPr>
              <a:spcBef>
                <a:spcPct val="50000"/>
              </a:spcBef>
            </a:pPr>
            <a:r>
              <a:rPr lang="en-US" sz="3200">
                <a:latin typeface="Calibri" pitchFamily="34" charset="0"/>
              </a:rPr>
              <a:t>to provide members  of an economic system</a:t>
            </a:r>
          </a:p>
        </p:txBody>
      </p:sp>
      <p:sp>
        <p:nvSpPr>
          <p:cNvPr id="38920" name="AutoShape 9"/>
          <p:cNvSpPr>
            <a:spLocks noChangeArrowheads="1"/>
          </p:cNvSpPr>
          <p:nvPr/>
        </p:nvSpPr>
        <p:spPr bwMode="auto">
          <a:xfrm>
            <a:off x="5486400" y="3352800"/>
            <a:ext cx="914400" cy="838200"/>
          </a:xfrm>
          <a:prstGeom prst="rightArrow">
            <a:avLst>
              <a:gd name="adj1" fmla="val 50000"/>
              <a:gd name="adj2" fmla="val 27273"/>
            </a:avLst>
          </a:prstGeom>
          <a:solidFill>
            <a:schemeClr val="bg1"/>
          </a:solidFill>
          <a:ln w="12700" algn="ctr">
            <a:solidFill>
              <a:schemeClr val="tx1"/>
            </a:solidFill>
            <a:miter lim="800000"/>
            <a:headEnd/>
            <a:tailEnd/>
          </a:ln>
        </p:spPr>
        <p:txBody>
          <a:bodyPr wrap="none" lIns="90488" tIns="44450" rIns="90488" bIns="44450" anchor="ctr"/>
          <a:lstStyle/>
          <a:p>
            <a:endParaRPr lang="en-US"/>
          </a:p>
        </p:txBody>
      </p:sp>
      <p:sp>
        <p:nvSpPr>
          <p:cNvPr id="38921" name="Rectangle 10"/>
          <p:cNvSpPr>
            <a:spLocks noChangeArrowheads="1"/>
          </p:cNvSpPr>
          <p:nvPr/>
        </p:nvSpPr>
        <p:spPr bwMode="auto">
          <a:xfrm>
            <a:off x="6400800" y="2362200"/>
            <a:ext cx="1752600" cy="26670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38922" name="Text Box 13"/>
          <p:cNvSpPr txBox="1">
            <a:spLocks noChangeArrowheads="1"/>
          </p:cNvSpPr>
          <p:nvPr/>
        </p:nvSpPr>
        <p:spPr bwMode="auto">
          <a:xfrm>
            <a:off x="6553200" y="2667000"/>
            <a:ext cx="1600200" cy="2058988"/>
          </a:xfrm>
          <a:prstGeom prst="rect">
            <a:avLst/>
          </a:prstGeom>
          <a:noFill/>
          <a:ln w="12700" algn="ctr">
            <a:noFill/>
            <a:miter lim="800000"/>
            <a:headEnd/>
            <a:tailEnd/>
          </a:ln>
        </p:spPr>
        <p:txBody>
          <a:bodyPr lIns="90488" tIns="44450" rIns="90488" bIns="44450">
            <a:spAutoFit/>
          </a:bodyPr>
          <a:lstStyle/>
          <a:p>
            <a:pPr>
              <a:spcBef>
                <a:spcPct val="50000"/>
              </a:spcBef>
            </a:pPr>
            <a:r>
              <a:rPr lang="en-US" sz="3200">
                <a:latin typeface="Calibri" pitchFamily="34" charset="0"/>
              </a:rPr>
              <a:t>with goods and services</a:t>
            </a:r>
          </a:p>
        </p:txBody>
      </p:sp>
      <p:sp>
        <p:nvSpPr>
          <p:cNvPr id="38923" name="Text Box 14"/>
          <p:cNvSpPr txBox="1">
            <a:spLocks noChangeArrowheads="1"/>
          </p:cNvSpPr>
          <p:nvPr/>
        </p:nvSpPr>
        <p:spPr bwMode="auto">
          <a:xfrm>
            <a:off x="8229600" y="6324600"/>
            <a:ext cx="762000" cy="363538"/>
          </a:xfrm>
          <a:prstGeom prst="rect">
            <a:avLst/>
          </a:prstGeom>
          <a:noFill/>
          <a:ln w="12700" algn="ctr">
            <a:noFill/>
            <a:miter lim="800000"/>
            <a:headEnd/>
            <a:tailEnd/>
          </a:ln>
        </p:spPr>
        <p:txBody>
          <a:bodyPr lIns="90488" tIns="44450" rIns="90488" bIns="44450">
            <a:spAutoFit/>
          </a:bodyPr>
          <a:lstStyle/>
          <a:p>
            <a:pPr>
              <a:spcBef>
                <a:spcPct val="50000"/>
              </a:spcBef>
            </a:pPr>
            <a:r>
              <a:rPr lang="en-US" sz="1800" b="1">
                <a:solidFill>
                  <a:srgbClr val="CC0000"/>
                </a:solidFill>
                <a:latin typeface="Arial" charset="0"/>
              </a:rPr>
              <a:t>LO1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530352" y="762000"/>
            <a:ext cx="8385048" cy="847344"/>
          </a:xfrm>
        </p:spPr>
        <p:txBody>
          <a:bodyPr>
            <a:normAutofit fontScale="90000"/>
          </a:bodyPr>
          <a:lstStyle/>
          <a:p>
            <a:pPr eaLnBrk="1" hangingPunct="1"/>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Forms of Business Organizations</a:t>
            </a:r>
            <a:endParaRPr lang="en-US" sz="5400" dirty="0" smtClean="0">
              <a:solidFill>
                <a:schemeClr val="accent2"/>
              </a:solidFill>
              <a:latin typeface="Calibri" pitchFamily="34" charset="0"/>
            </a:endParaRPr>
          </a:p>
        </p:txBody>
      </p:sp>
      <p:sp>
        <p:nvSpPr>
          <p:cNvPr id="39939" name="Rectangle 4"/>
          <p:cNvSpPr>
            <a:spLocks noChangeArrowheads="1"/>
          </p:cNvSpPr>
          <p:nvPr/>
        </p:nvSpPr>
        <p:spPr bwMode="auto">
          <a:xfrm>
            <a:off x="228600" y="2286000"/>
            <a:ext cx="3505200" cy="7620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39940" name="Text Box 5"/>
          <p:cNvSpPr txBox="1">
            <a:spLocks noChangeArrowheads="1"/>
          </p:cNvSpPr>
          <p:nvPr/>
        </p:nvSpPr>
        <p:spPr bwMode="auto">
          <a:xfrm>
            <a:off x="304800" y="2362200"/>
            <a:ext cx="3810000" cy="582613"/>
          </a:xfrm>
          <a:prstGeom prst="rect">
            <a:avLst/>
          </a:prstGeom>
          <a:noFill/>
          <a:ln w="12700" algn="ctr">
            <a:noFill/>
            <a:miter lim="800000"/>
            <a:headEnd/>
            <a:tailEnd/>
          </a:ln>
        </p:spPr>
        <p:txBody>
          <a:bodyPr lIns="90488" tIns="44450" rIns="90488" bIns="44450">
            <a:spAutoFit/>
          </a:bodyPr>
          <a:lstStyle/>
          <a:p>
            <a:pPr>
              <a:spcBef>
                <a:spcPct val="50000"/>
              </a:spcBef>
            </a:pPr>
            <a:r>
              <a:rPr lang="en-US" sz="3200" b="1" dirty="0">
                <a:latin typeface="Calibri" pitchFamily="34" charset="0"/>
              </a:rPr>
              <a:t>Sole Proprietorship</a:t>
            </a:r>
          </a:p>
        </p:txBody>
      </p:sp>
      <p:sp>
        <p:nvSpPr>
          <p:cNvPr id="39941" name="Rectangle 6"/>
          <p:cNvSpPr>
            <a:spLocks noChangeArrowheads="1"/>
          </p:cNvSpPr>
          <p:nvPr/>
        </p:nvSpPr>
        <p:spPr bwMode="auto">
          <a:xfrm>
            <a:off x="228600" y="3352800"/>
            <a:ext cx="3200400" cy="6096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39942" name="Text Box 7"/>
          <p:cNvSpPr txBox="1">
            <a:spLocks noChangeArrowheads="1"/>
          </p:cNvSpPr>
          <p:nvPr/>
        </p:nvSpPr>
        <p:spPr bwMode="auto">
          <a:xfrm>
            <a:off x="762000" y="3352800"/>
            <a:ext cx="2667000" cy="582613"/>
          </a:xfrm>
          <a:prstGeom prst="rect">
            <a:avLst/>
          </a:prstGeom>
          <a:noFill/>
          <a:ln w="12700" algn="ctr">
            <a:noFill/>
            <a:miter lim="800000"/>
            <a:headEnd/>
            <a:tailEnd/>
          </a:ln>
        </p:spPr>
        <p:txBody>
          <a:bodyPr lIns="90488" tIns="44450" rIns="90488" bIns="44450">
            <a:spAutoFit/>
          </a:bodyPr>
          <a:lstStyle/>
          <a:p>
            <a:pPr>
              <a:spcBef>
                <a:spcPct val="50000"/>
              </a:spcBef>
            </a:pPr>
            <a:r>
              <a:rPr lang="en-US" sz="3200" b="1">
                <a:latin typeface="Calibri" pitchFamily="34" charset="0"/>
              </a:rPr>
              <a:t>Partnership</a:t>
            </a:r>
          </a:p>
        </p:txBody>
      </p:sp>
      <p:sp>
        <p:nvSpPr>
          <p:cNvPr id="39943" name="Rectangle 8"/>
          <p:cNvSpPr>
            <a:spLocks noChangeArrowheads="1"/>
          </p:cNvSpPr>
          <p:nvPr/>
        </p:nvSpPr>
        <p:spPr bwMode="auto">
          <a:xfrm>
            <a:off x="304800" y="4419600"/>
            <a:ext cx="3124200" cy="6858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pPr algn="ctr"/>
            <a:endParaRPr lang="en-US"/>
          </a:p>
        </p:txBody>
      </p:sp>
      <p:sp>
        <p:nvSpPr>
          <p:cNvPr id="39944" name="Text Box 10"/>
          <p:cNvSpPr txBox="1">
            <a:spLocks noChangeArrowheads="1"/>
          </p:cNvSpPr>
          <p:nvPr/>
        </p:nvSpPr>
        <p:spPr bwMode="auto">
          <a:xfrm>
            <a:off x="685800" y="4419600"/>
            <a:ext cx="2590800" cy="582613"/>
          </a:xfrm>
          <a:prstGeom prst="rect">
            <a:avLst/>
          </a:prstGeom>
          <a:noFill/>
          <a:ln w="12700" algn="ctr">
            <a:noFill/>
            <a:miter lim="800000"/>
            <a:headEnd/>
            <a:tailEnd/>
          </a:ln>
        </p:spPr>
        <p:txBody>
          <a:bodyPr lIns="90488" tIns="44450" rIns="90488" bIns="44450">
            <a:spAutoFit/>
          </a:bodyPr>
          <a:lstStyle/>
          <a:p>
            <a:pPr>
              <a:spcBef>
                <a:spcPct val="50000"/>
              </a:spcBef>
            </a:pPr>
            <a:r>
              <a:rPr lang="en-US" sz="3200" b="1">
                <a:latin typeface="Calibri" pitchFamily="34" charset="0"/>
              </a:rPr>
              <a:t>Corporation</a:t>
            </a:r>
          </a:p>
        </p:txBody>
      </p:sp>
      <p:sp>
        <p:nvSpPr>
          <p:cNvPr id="39945" name="AutoShape 11"/>
          <p:cNvSpPr>
            <a:spLocks noChangeArrowheads="1"/>
          </p:cNvSpPr>
          <p:nvPr/>
        </p:nvSpPr>
        <p:spPr bwMode="auto">
          <a:xfrm>
            <a:off x="3733800" y="2438400"/>
            <a:ext cx="457200" cy="457200"/>
          </a:xfrm>
          <a:prstGeom prst="rightArrow">
            <a:avLst>
              <a:gd name="adj1" fmla="val 50000"/>
              <a:gd name="adj2" fmla="val 25000"/>
            </a:avLst>
          </a:prstGeom>
          <a:solidFill>
            <a:schemeClr val="bg1"/>
          </a:solidFill>
          <a:ln w="12700" algn="ctr">
            <a:solidFill>
              <a:schemeClr val="tx1"/>
            </a:solidFill>
            <a:miter lim="800000"/>
            <a:headEnd/>
            <a:tailEnd/>
          </a:ln>
        </p:spPr>
        <p:txBody>
          <a:bodyPr wrap="none" lIns="90488" tIns="44450" rIns="90488" bIns="44450" anchor="ctr"/>
          <a:lstStyle/>
          <a:p>
            <a:endParaRPr lang="en-US"/>
          </a:p>
        </p:txBody>
      </p:sp>
      <p:sp>
        <p:nvSpPr>
          <p:cNvPr id="39946" name="AutoShape 12"/>
          <p:cNvSpPr>
            <a:spLocks noChangeArrowheads="1"/>
          </p:cNvSpPr>
          <p:nvPr/>
        </p:nvSpPr>
        <p:spPr bwMode="auto">
          <a:xfrm>
            <a:off x="3429000" y="3505200"/>
            <a:ext cx="762000" cy="457200"/>
          </a:xfrm>
          <a:prstGeom prst="rightArrow">
            <a:avLst>
              <a:gd name="adj1" fmla="val 50000"/>
              <a:gd name="adj2" fmla="val 58333"/>
            </a:avLst>
          </a:prstGeom>
          <a:solidFill>
            <a:schemeClr val="bg1"/>
          </a:solidFill>
          <a:ln w="12700" algn="ctr">
            <a:solidFill>
              <a:schemeClr val="tx1"/>
            </a:solidFill>
            <a:miter lim="800000"/>
            <a:headEnd/>
            <a:tailEnd/>
          </a:ln>
        </p:spPr>
        <p:txBody>
          <a:bodyPr wrap="none" lIns="90488" tIns="44450" rIns="90488" bIns="44450" anchor="ctr"/>
          <a:lstStyle/>
          <a:p>
            <a:endParaRPr lang="en-US"/>
          </a:p>
        </p:txBody>
      </p:sp>
      <p:sp>
        <p:nvSpPr>
          <p:cNvPr id="39947" name="AutoShape 13"/>
          <p:cNvSpPr>
            <a:spLocks noChangeArrowheads="1"/>
          </p:cNvSpPr>
          <p:nvPr/>
        </p:nvSpPr>
        <p:spPr bwMode="auto">
          <a:xfrm>
            <a:off x="3429000" y="4572000"/>
            <a:ext cx="685800" cy="381000"/>
          </a:xfrm>
          <a:prstGeom prst="rightArrow">
            <a:avLst>
              <a:gd name="adj1" fmla="val 50000"/>
              <a:gd name="adj2" fmla="val 50000"/>
            </a:avLst>
          </a:prstGeom>
          <a:solidFill>
            <a:schemeClr val="bg1"/>
          </a:solidFill>
          <a:ln w="12700" algn="ctr">
            <a:solidFill>
              <a:schemeClr val="tx1"/>
            </a:solidFill>
            <a:miter lim="800000"/>
            <a:headEnd/>
            <a:tailEnd/>
          </a:ln>
        </p:spPr>
        <p:txBody>
          <a:bodyPr wrap="none" lIns="90488" tIns="44450" rIns="90488" bIns="44450" anchor="ctr"/>
          <a:lstStyle/>
          <a:p>
            <a:endParaRPr lang="en-US"/>
          </a:p>
        </p:txBody>
      </p:sp>
      <p:sp>
        <p:nvSpPr>
          <p:cNvPr id="39948" name="Text Box 15"/>
          <p:cNvSpPr txBox="1">
            <a:spLocks noChangeArrowheads="1"/>
          </p:cNvSpPr>
          <p:nvPr/>
        </p:nvSpPr>
        <p:spPr bwMode="auto">
          <a:xfrm>
            <a:off x="4343400" y="2362200"/>
            <a:ext cx="2667000" cy="612775"/>
          </a:xfrm>
          <a:prstGeom prst="rect">
            <a:avLst/>
          </a:prstGeom>
          <a:noFill/>
          <a:ln w="12700" algn="ctr">
            <a:noFill/>
            <a:miter lim="800000"/>
            <a:headEnd/>
            <a:tailEnd/>
          </a:ln>
        </p:spPr>
        <p:txBody>
          <a:bodyPr lIns="90488" tIns="44450" rIns="90488" bIns="44450">
            <a:spAutoFit/>
          </a:bodyPr>
          <a:lstStyle/>
          <a:p>
            <a:pPr>
              <a:spcBef>
                <a:spcPct val="50000"/>
              </a:spcBef>
            </a:pPr>
            <a:r>
              <a:rPr lang="en-US" sz="3400" dirty="0">
                <a:solidFill>
                  <a:schemeClr val="bg1"/>
                </a:solidFill>
                <a:latin typeface="Calibri" pitchFamily="34" charset="0"/>
              </a:rPr>
              <a:t>one owner</a:t>
            </a:r>
          </a:p>
        </p:txBody>
      </p:sp>
      <p:sp>
        <p:nvSpPr>
          <p:cNvPr id="39949" name="Text Box 16"/>
          <p:cNvSpPr txBox="1">
            <a:spLocks noChangeArrowheads="1"/>
          </p:cNvSpPr>
          <p:nvPr/>
        </p:nvSpPr>
        <p:spPr bwMode="auto">
          <a:xfrm>
            <a:off x="4267200" y="3352800"/>
            <a:ext cx="4267200" cy="638175"/>
          </a:xfrm>
          <a:prstGeom prst="rect">
            <a:avLst/>
          </a:prstGeom>
          <a:noFill/>
          <a:ln w="12700" algn="ctr">
            <a:noFill/>
            <a:miter lim="800000"/>
            <a:headEnd/>
            <a:tailEnd/>
          </a:ln>
        </p:spPr>
        <p:txBody>
          <a:bodyPr lIns="90488" tIns="44450" rIns="90488" bIns="44450">
            <a:spAutoFit/>
          </a:bodyPr>
          <a:lstStyle/>
          <a:p>
            <a:pPr>
              <a:spcBef>
                <a:spcPct val="50000"/>
              </a:spcBef>
            </a:pPr>
            <a:r>
              <a:rPr lang="en-US" sz="3600" dirty="0">
                <a:solidFill>
                  <a:schemeClr val="bg1"/>
                </a:solidFill>
                <a:latin typeface="Calibri" pitchFamily="34" charset="0"/>
              </a:rPr>
              <a:t>two or more owners</a:t>
            </a:r>
          </a:p>
        </p:txBody>
      </p:sp>
      <p:sp>
        <p:nvSpPr>
          <p:cNvPr id="39950" name="Text Box 17"/>
          <p:cNvSpPr txBox="1">
            <a:spLocks noChangeArrowheads="1"/>
          </p:cNvSpPr>
          <p:nvPr/>
        </p:nvSpPr>
        <p:spPr bwMode="auto">
          <a:xfrm>
            <a:off x="4114800" y="4191000"/>
            <a:ext cx="5334000" cy="1136650"/>
          </a:xfrm>
          <a:prstGeom prst="rect">
            <a:avLst/>
          </a:prstGeom>
          <a:noFill/>
          <a:ln w="12700" algn="ctr">
            <a:noFill/>
            <a:miter lim="800000"/>
            <a:headEnd/>
            <a:tailEnd/>
          </a:ln>
        </p:spPr>
        <p:txBody>
          <a:bodyPr lIns="90488" tIns="44450" rIns="90488" bIns="44450">
            <a:spAutoFit/>
          </a:bodyPr>
          <a:lstStyle/>
          <a:p>
            <a:pPr>
              <a:spcBef>
                <a:spcPct val="50000"/>
              </a:spcBef>
            </a:pPr>
            <a:r>
              <a:rPr lang="en-US" sz="3400" dirty="0">
                <a:solidFill>
                  <a:schemeClr val="bg1"/>
                </a:solidFill>
                <a:latin typeface="Calibri" pitchFamily="34" charset="0"/>
              </a:rPr>
              <a:t>entity organized under      laws of a particular state</a:t>
            </a:r>
          </a:p>
        </p:txBody>
      </p:sp>
      <p:sp>
        <p:nvSpPr>
          <p:cNvPr id="39951" name="Text Box 18"/>
          <p:cNvSpPr txBox="1">
            <a:spLocks noChangeArrowheads="1"/>
          </p:cNvSpPr>
          <p:nvPr/>
        </p:nvSpPr>
        <p:spPr bwMode="auto">
          <a:xfrm>
            <a:off x="8153400" y="6324600"/>
            <a:ext cx="838200" cy="363538"/>
          </a:xfrm>
          <a:prstGeom prst="rect">
            <a:avLst/>
          </a:prstGeom>
          <a:noFill/>
          <a:ln w="12700" algn="ctr">
            <a:noFill/>
            <a:miter lim="800000"/>
            <a:headEnd/>
            <a:tailEnd/>
          </a:ln>
        </p:spPr>
        <p:txBody>
          <a:bodyPr lIns="90488" tIns="44450" rIns="90488" bIns="44450">
            <a:spAutoFit/>
          </a:bodyPr>
          <a:lstStyle/>
          <a:p>
            <a:pPr>
              <a:spcBef>
                <a:spcPct val="50000"/>
              </a:spcBef>
            </a:pPr>
            <a:r>
              <a:rPr lang="en-US" sz="1800" b="1">
                <a:solidFill>
                  <a:srgbClr val="CC0000"/>
                </a:solidFill>
                <a:latin typeface="Arial" charset="0"/>
              </a:rPr>
              <a:t>LO2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393192"/>
            <a:ext cx="8229600" cy="1143000"/>
          </a:xfrm>
        </p:spPr>
        <p:txBody>
          <a:bodyPr/>
          <a:lstStyle/>
          <a:p>
            <a:pPr eaLnBrk="1" hangingPunct="1"/>
            <a:r>
              <a:rPr lang="en-US" sz="4800" dirty="0" smtClean="0">
                <a:solidFill>
                  <a:schemeClr val="accent2"/>
                </a:solidFill>
                <a:latin typeface="Calibri" pitchFamily="34" charset="0"/>
              </a:rPr>
              <a:t>Non-business </a:t>
            </a:r>
            <a:r>
              <a:rPr lang="en-US" sz="4800" dirty="0" smtClean="0">
                <a:solidFill>
                  <a:schemeClr val="accent2"/>
                </a:solidFill>
                <a:latin typeface="Calibri" pitchFamily="34" charset="0"/>
              </a:rPr>
              <a:t>Entities</a:t>
            </a:r>
          </a:p>
        </p:txBody>
      </p:sp>
      <p:sp>
        <p:nvSpPr>
          <p:cNvPr id="40963" name="Rectangle 4"/>
          <p:cNvSpPr>
            <a:spLocks noChangeArrowheads="1"/>
          </p:cNvSpPr>
          <p:nvPr/>
        </p:nvSpPr>
        <p:spPr bwMode="auto">
          <a:xfrm>
            <a:off x="228600" y="2362200"/>
            <a:ext cx="3886200" cy="7620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endParaRPr lang="en-US"/>
          </a:p>
        </p:txBody>
      </p:sp>
      <p:sp>
        <p:nvSpPr>
          <p:cNvPr id="40964" name="Rectangle 6"/>
          <p:cNvSpPr>
            <a:spLocks noChangeArrowheads="1"/>
          </p:cNvSpPr>
          <p:nvPr/>
        </p:nvSpPr>
        <p:spPr bwMode="auto">
          <a:xfrm>
            <a:off x="4495800" y="2362200"/>
            <a:ext cx="4114800" cy="762000"/>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pPr algn="ctr"/>
            <a:endParaRPr lang="en-US"/>
          </a:p>
        </p:txBody>
      </p:sp>
      <p:sp>
        <p:nvSpPr>
          <p:cNvPr id="40965" name="Text Box 7"/>
          <p:cNvSpPr txBox="1">
            <a:spLocks noChangeArrowheads="1"/>
          </p:cNvSpPr>
          <p:nvPr/>
        </p:nvSpPr>
        <p:spPr bwMode="auto">
          <a:xfrm>
            <a:off x="304800" y="2438400"/>
            <a:ext cx="3733800" cy="582613"/>
          </a:xfrm>
          <a:prstGeom prst="rect">
            <a:avLst/>
          </a:prstGeom>
          <a:noFill/>
          <a:ln w="12700" algn="ctr">
            <a:noFill/>
            <a:miter lim="800000"/>
            <a:headEnd/>
            <a:tailEnd/>
          </a:ln>
        </p:spPr>
        <p:txBody>
          <a:bodyPr lIns="90488" tIns="44450" rIns="90488" bIns="44450">
            <a:spAutoFit/>
          </a:bodyPr>
          <a:lstStyle/>
          <a:p>
            <a:pPr>
              <a:spcBef>
                <a:spcPct val="50000"/>
              </a:spcBef>
            </a:pPr>
            <a:r>
              <a:rPr lang="en-US" sz="3200" b="1">
                <a:latin typeface="Calibri" pitchFamily="34" charset="0"/>
              </a:rPr>
              <a:t>Government entities</a:t>
            </a:r>
          </a:p>
        </p:txBody>
      </p:sp>
      <p:sp>
        <p:nvSpPr>
          <p:cNvPr id="40966" name="Text Box 9"/>
          <p:cNvSpPr txBox="1">
            <a:spLocks noChangeArrowheads="1"/>
          </p:cNvSpPr>
          <p:nvPr/>
        </p:nvSpPr>
        <p:spPr bwMode="auto">
          <a:xfrm>
            <a:off x="4572000" y="2438400"/>
            <a:ext cx="4114800" cy="582613"/>
          </a:xfrm>
          <a:prstGeom prst="rect">
            <a:avLst/>
          </a:prstGeom>
          <a:noFill/>
          <a:ln w="12700" algn="ctr">
            <a:noFill/>
            <a:miter lim="800000"/>
            <a:headEnd/>
            <a:tailEnd/>
          </a:ln>
        </p:spPr>
        <p:txBody>
          <a:bodyPr lIns="90488" tIns="44450" rIns="90488" bIns="44450">
            <a:spAutoFit/>
          </a:bodyPr>
          <a:lstStyle/>
          <a:p>
            <a:pPr>
              <a:spcBef>
                <a:spcPct val="50000"/>
              </a:spcBef>
            </a:pPr>
            <a:r>
              <a:rPr lang="en-US" sz="3200" b="1">
                <a:latin typeface="Calibri" pitchFamily="34" charset="0"/>
              </a:rPr>
              <a:t>Private Organizations</a:t>
            </a:r>
          </a:p>
        </p:txBody>
      </p:sp>
      <p:sp>
        <p:nvSpPr>
          <p:cNvPr id="40967" name="Line 10"/>
          <p:cNvSpPr>
            <a:spLocks noChangeShapeType="1"/>
          </p:cNvSpPr>
          <p:nvPr/>
        </p:nvSpPr>
        <p:spPr bwMode="auto">
          <a:xfrm flipH="1">
            <a:off x="1905000" y="3124200"/>
            <a:ext cx="304800" cy="1295400"/>
          </a:xfrm>
          <a:prstGeom prst="line">
            <a:avLst/>
          </a:prstGeom>
          <a:noFill/>
          <a:ln w="12700">
            <a:solidFill>
              <a:schemeClr val="bg1"/>
            </a:solidFill>
            <a:round/>
            <a:headEnd/>
            <a:tailEnd type="triangle" w="med" len="med"/>
          </a:ln>
        </p:spPr>
        <p:txBody>
          <a:bodyPr lIns="90488" tIns="44450" rIns="90488" bIns="44450"/>
          <a:lstStyle/>
          <a:p>
            <a:endParaRPr lang="en-US"/>
          </a:p>
        </p:txBody>
      </p:sp>
      <p:sp>
        <p:nvSpPr>
          <p:cNvPr id="40968" name="Oval 12"/>
          <p:cNvSpPr>
            <a:spLocks noChangeArrowheads="1"/>
          </p:cNvSpPr>
          <p:nvPr/>
        </p:nvSpPr>
        <p:spPr bwMode="auto">
          <a:xfrm>
            <a:off x="457200" y="4419600"/>
            <a:ext cx="2895600" cy="1524000"/>
          </a:xfrm>
          <a:prstGeom prst="ellipse">
            <a:avLst/>
          </a:prstGeom>
          <a:solidFill>
            <a:schemeClr val="accent2"/>
          </a:solidFill>
          <a:ln w="12700" algn="ctr">
            <a:solidFill>
              <a:schemeClr val="tx1"/>
            </a:solidFill>
            <a:round/>
            <a:headEnd/>
            <a:tailEnd/>
          </a:ln>
        </p:spPr>
        <p:txBody>
          <a:bodyPr wrap="none" lIns="90488" tIns="44450" rIns="90488" bIns="44450" anchor="ctr"/>
          <a:lstStyle/>
          <a:p>
            <a:pPr algn="ctr"/>
            <a:r>
              <a:rPr lang="en-US" b="1">
                <a:latin typeface="Calibri" pitchFamily="34" charset="0"/>
              </a:rPr>
              <a:t>Federal, State and </a:t>
            </a:r>
          </a:p>
          <a:p>
            <a:pPr algn="ctr"/>
            <a:r>
              <a:rPr lang="en-US" b="1">
                <a:latin typeface="Calibri" pitchFamily="34" charset="0"/>
              </a:rPr>
              <a:t>Local Governments</a:t>
            </a:r>
          </a:p>
        </p:txBody>
      </p:sp>
      <p:sp>
        <p:nvSpPr>
          <p:cNvPr id="40969" name="Text Box 15"/>
          <p:cNvSpPr txBox="1">
            <a:spLocks noChangeArrowheads="1"/>
          </p:cNvSpPr>
          <p:nvPr/>
        </p:nvSpPr>
        <p:spPr bwMode="auto">
          <a:xfrm>
            <a:off x="609600" y="4495800"/>
            <a:ext cx="180975" cy="454025"/>
          </a:xfrm>
          <a:prstGeom prst="rect">
            <a:avLst/>
          </a:prstGeom>
          <a:noFill/>
          <a:ln w="12700" algn="ctr">
            <a:noFill/>
            <a:miter lim="800000"/>
            <a:headEnd/>
            <a:tailEnd/>
          </a:ln>
        </p:spPr>
        <p:txBody>
          <a:bodyPr wrap="none" lIns="90488" tIns="44450" rIns="90488" bIns="44450">
            <a:spAutoFit/>
          </a:bodyPr>
          <a:lstStyle/>
          <a:p>
            <a:endParaRPr lang="en-US"/>
          </a:p>
        </p:txBody>
      </p:sp>
      <p:sp>
        <p:nvSpPr>
          <p:cNvPr id="40970" name="Line 16"/>
          <p:cNvSpPr>
            <a:spLocks noChangeShapeType="1"/>
          </p:cNvSpPr>
          <p:nvPr/>
        </p:nvSpPr>
        <p:spPr bwMode="auto">
          <a:xfrm>
            <a:off x="6019800" y="3124200"/>
            <a:ext cx="838200" cy="1447800"/>
          </a:xfrm>
          <a:prstGeom prst="line">
            <a:avLst/>
          </a:prstGeom>
          <a:noFill/>
          <a:ln w="12700">
            <a:solidFill>
              <a:schemeClr val="bg1"/>
            </a:solidFill>
            <a:round/>
            <a:headEnd/>
            <a:tailEnd type="triangle" w="med" len="med"/>
          </a:ln>
        </p:spPr>
        <p:txBody>
          <a:bodyPr lIns="90488" tIns="44450" rIns="90488" bIns="44450"/>
          <a:lstStyle/>
          <a:p>
            <a:endParaRPr lang="en-US"/>
          </a:p>
        </p:txBody>
      </p:sp>
      <p:sp>
        <p:nvSpPr>
          <p:cNvPr id="40971" name="Oval 17"/>
          <p:cNvSpPr>
            <a:spLocks noChangeArrowheads="1"/>
          </p:cNvSpPr>
          <p:nvPr/>
        </p:nvSpPr>
        <p:spPr bwMode="auto">
          <a:xfrm>
            <a:off x="4953000" y="4572000"/>
            <a:ext cx="3276600" cy="1600200"/>
          </a:xfrm>
          <a:prstGeom prst="ellipse">
            <a:avLst/>
          </a:prstGeom>
          <a:solidFill>
            <a:schemeClr val="accent2"/>
          </a:solidFill>
          <a:ln w="12700" algn="ctr">
            <a:solidFill>
              <a:schemeClr val="tx1"/>
            </a:solidFill>
            <a:round/>
            <a:headEnd/>
            <a:tailEnd/>
          </a:ln>
        </p:spPr>
        <p:txBody>
          <a:bodyPr wrap="none" lIns="90488" tIns="44450" rIns="90488" bIns="44450" anchor="ctr"/>
          <a:lstStyle/>
          <a:p>
            <a:pPr algn="ctr"/>
            <a:r>
              <a:rPr lang="en-US" b="1">
                <a:latin typeface="Calibri" pitchFamily="34" charset="0"/>
              </a:rPr>
              <a:t>Hospitals, Universities,</a:t>
            </a:r>
          </a:p>
          <a:p>
            <a:pPr algn="ctr"/>
            <a:r>
              <a:rPr lang="en-US" b="1">
                <a:latin typeface="Calibri" pitchFamily="34" charset="0"/>
              </a:rPr>
              <a:t>Cooperatives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640080"/>
            <a:ext cx="8229600" cy="1264920"/>
          </a:xfrm>
        </p:spPr>
        <p:txBody>
          <a:bodyPr>
            <a:normAutofit fontScale="90000"/>
          </a:bodyPr>
          <a:lstStyle/>
          <a:p>
            <a:pPr algn="ctr" eaLnBrk="1" hangingPunct="1"/>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
            </a:r>
            <a:br>
              <a:rPr lang="en-US" sz="4800" dirty="0" smtClean="0">
                <a:solidFill>
                  <a:schemeClr val="accent2"/>
                </a:solidFill>
                <a:latin typeface="Calibri" pitchFamily="34" charset="0"/>
              </a:rPr>
            </a:br>
            <a:r>
              <a:rPr lang="en-US" sz="4800" dirty="0" smtClean="0">
                <a:solidFill>
                  <a:schemeClr val="accent2"/>
                </a:solidFill>
                <a:latin typeface="Calibri" pitchFamily="34" charset="0"/>
              </a:rPr>
              <a:t>The </a:t>
            </a:r>
            <a:r>
              <a:rPr lang="en-US" sz="4800" dirty="0" smtClean="0">
                <a:solidFill>
                  <a:schemeClr val="accent2"/>
                </a:solidFill>
                <a:latin typeface="Calibri" pitchFamily="34" charset="0"/>
              </a:rPr>
              <a:t>Nature of Business </a:t>
            </a:r>
            <a:r>
              <a:rPr lang="en-US" sz="4800" dirty="0" smtClean="0">
                <a:solidFill>
                  <a:schemeClr val="accent2"/>
                </a:solidFill>
                <a:latin typeface="Calibri" pitchFamily="34" charset="0"/>
              </a:rPr>
              <a:t>Activity</a:t>
            </a:r>
            <a:br>
              <a:rPr lang="en-US" sz="4800" dirty="0" smtClean="0">
                <a:solidFill>
                  <a:schemeClr val="accent2"/>
                </a:solidFill>
                <a:latin typeface="Calibri" pitchFamily="34" charset="0"/>
              </a:rPr>
            </a:br>
            <a:r>
              <a:rPr lang="en-US" sz="4000" dirty="0" smtClean="0">
                <a:solidFill>
                  <a:schemeClr val="accent2"/>
                </a:solidFill>
                <a:latin typeface="Calibri" pitchFamily="34" charset="0"/>
              </a:rPr>
              <a:t>(Transformation Process)</a:t>
            </a:r>
            <a:endParaRPr lang="en-US" sz="4000" dirty="0" smtClean="0">
              <a:solidFill>
                <a:schemeClr val="accent2"/>
              </a:solidFill>
              <a:latin typeface="Calibri" pitchFamily="34" charset="0"/>
            </a:endParaRPr>
          </a:p>
        </p:txBody>
      </p:sp>
      <p:sp>
        <p:nvSpPr>
          <p:cNvPr id="41987" name="Rectangle 4"/>
          <p:cNvSpPr>
            <a:spLocks noChangeArrowheads="1"/>
          </p:cNvSpPr>
          <p:nvPr/>
        </p:nvSpPr>
        <p:spPr bwMode="auto">
          <a:xfrm>
            <a:off x="609600" y="2093976"/>
            <a:ext cx="2057400" cy="801624"/>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pPr algn="ctr"/>
            <a:r>
              <a:rPr lang="en-US" sz="3200" b="1" dirty="0">
                <a:latin typeface="Calibri" pitchFamily="34" charset="0"/>
              </a:rPr>
              <a:t>Financing</a:t>
            </a:r>
          </a:p>
          <a:p>
            <a:pPr algn="ctr"/>
            <a:r>
              <a:rPr lang="en-US" sz="3200" b="1" dirty="0">
                <a:latin typeface="Calibri" pitchFamily="34" charset="0"/>
              </a:rPr>
              <a:t>Activities</a:t>
            </a:r>
          </a:p>
        </p:txBody>
      </p:sp>
      <p:sp>
        <p:nvSpPr>
          <p:cNvPr id="41988" name="Rectangle 5"/>
          <p:cNvSpPr>
            <a:spLocks noChangeArrowheads="1"/>
          </p:cNvSpPr>
          <p:nvPr/>
        </p:nvSpPr>
        <p:spPr bwMode="auto">
          <a:xfrm>
            <a:off x="3352800" y="2093976"/>
            <a:ext cx="2209800" cy="801624"/>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pPr algn="ctr"/>
            <a:r>
              <a:rPr lang="en-US" sz="3200" b="1" dirty="0">
                <a:latin typeface="Calibri" pitchFamily="34" charset="0"/>
              </a:rPr>
              <a:t>Investing </a:t>
            </a:r>
          </a:p>
          <a:p>
            <a:pPr algn="ctr"/>
            <a:r>
              <a:rPr lang="en-US" sz="3200" b="1" dirty="0">
                <a:latin typeface="Calibri" pitchFamily="34" charset="0"/>
              </a:rPr>
              <a:t>Activities</a:t>
            </a:r>
          </a:p>
        </p:txBody>
      </p:sp>
      <p:sp>
        <p:nvSpPr>
          <p:cNvPr id="41989" name="Rectangle 6"/>
          <p:cNvSpPr>
            <a:spLocks noChangeArrowheads="1"/>
          </p:cNvSpPr>
          <p:nvPr/>
        </p:nvSpPr>
        <p:spPr bwMode="auto">
          <a:xfrm>
            <a:off x="6400800" y="2093976"/>
            <a:ext cx="2286000" cy="801624"/>
          </a:xfrm>
          <a:prstGeom prst="rect">
            <a:avLst/>
          </a:prstGeom>
          <a:solidFill>
            <a:schemeClr val="accent1"/>
          </a:solidFill>
          <a:ln w="12700" algn="ctr">
            <a:solidFill>
              <a:schemeClr val="tx1"/>
            </a:solidFill>
            <a:miter lim="800000"/>
            <a:headEnd/>
            <a:tailEnd/>
          </a:ln>
        </p:spPr>
        <p:txBody>
          <a:bodyPr wrap="none" lIns="90488" tIns="44450" rIns="90488" bIns="44450" anchor="ctr"/>
          <a:lstStyle/>
          <a:p>
            <a:pPr algn="ctr"/>
            <a:r>
              <a:rPr lang="en-US" sz="3200" b="1" dirty="0">
                <a:latin typeface="Calibri" pitchFamily="34" charset="0"/>
              </a:rPr>
              <a:t>Operating</a:t>
            </a:r>
          </a:p>
          <a:p>
            <a:pPr algn="ctr"/>
            <a:r>
              <a:rPr lang="en-US" sz="3200" b="1" dirty="0">
                <a:latin typeface="Calibri" pitchFamily="34" charset="0"/>
              </a:rPr>
              <a:t>Activities</a:t>
            </a:r>
          </a:p>
        </p:txBody>
      </p:sp>
      <p:sp>
        <p:nvSpPr>
          <p:cNvPr id="41991" name="Text Box 8"/>
          <p:cNvSpPr txBox="1">
            <a:spLocks noChangeArrowheads="1"/>
          </p:cNvSpPr>
          <p:nvPr/>
        </p:nvSpPr>
        <p:spPr bwMode="auto">
          <a:xfrm>
            <a:off x="2895600" y="3886200"/>
            <a:ext cx="3124200" cy="520700"/>
          </a:xfrm>
          <a:prstGeom prst="rect">
            <a:avLst/>
          </a:prstGeom>
          <a:noFill/>
          <a:ln w="12700" algn="ctr">
            <a:noFill/>
            <a:miter lim="800000"/>
            <a:headEnd/>
            <a:tailEnd/>
          </a:ln>
        </p:spPr>
        <p:txBody>
          <a:bodyPr lIns="90488" tIns="44450" rIns="90488" bIns="44450">
            <a:spAutoFit/>
          </a:bodyPr>
          <a:lstStyle/>
          <a:p>
            <a:pPr>
              <a:spcBef>
                <a:spcPct val="50000"/>
              </a:spcBef>
              <a:buFontTx/>
              <a:buChar char="•"/>
            </a:pPr>
            <a:r>
              <a:rPr lang="en-US" dirty="0">
                <a:solidFill>
                  <a:schemeClr val="bg1"/>
                </a:solidFill>
              </a:rPr>
              <a:t> </a:t>
            </a:r>
            <a:r>
              <a:rPr lang="en-US" sz="2800" dirty="0">
                <a:solidFill>
                  <a:schemeClr val="bg1"/>
                </a:solidFill>
                <a:latin typeface="Calibri" pitchFamily="34" charset="0"/>
              </a:rPr>
              <a:t>purchase of assets</a:t>
            </a:r>
            <a:endParaRPr lang="en-US" dirty="0">
              <a:solidFill>
                <a:schemeClr val="bg1"/>
              </a:solidFill>
            </a:endParaRPr>
          </a:p>
        </p:txBody>
      </p:sp>
      <p:sp>
        <p:nvSpPr>
          <p:cNvPr id="41992" name="Text Box 9"/>
          <p:cNvSpPr txBox="1">
            <a:spLocks noChangeArrowheads="1"/>
          </p:cNvSpPr>
          <p:nvPr/>
        </p:nvSpPr>
        <p:spPr bwMode="auto">
          <a:xfrm>
            <a:off x="6248400" y="3232086"/>
            <a:ext cx="2667000" cy="2244204"/>
          </a:xfrm>
          <a:prstGeom prst="rect">
            <a:avLst/>
          </a:prstGeom>
          <a:noFill/>
          <a:ln w="12700" algn="ctr">
            <a:noFill/>
            <a:miter lim="800000"/>
            <a:headEnd/>
            <a:tailEnd/>
          </a:ln>
        </p:spPr>
        <p:txBody>
          <a:bodyPr wrap="square" lIns="90488" tIns="44450" rIns="90488" bIns="44450">
            <a:spAutoFit/>
          </a:bodyPr>
          <a:lstStyle/>
          <a:p>
            <a:pPr lvl="0" defTabSz="914400" fontAlgn="base">
              <a:spcBef>
                <a:spcPct val="50000"/>
              </a:spcBef>
              <a:spcAft>
                <a:spcPct val="0"/>
              </a:spcAft>
            </a:pPr>
            <a:r>
              <a:rPr lang="en-US" sz="2800" b="1" dirty="0" smtClean="0">
                <a:solidFill>
                  <a:srgbClr val="444D26"/>
                </a:solidFill>
                <a:latin typeface="Calibri" pitchFamily="34" charset="0"/>
              </a:rPr>
              <a:t>Examples:</a:t>
            </a:r>
          </a:p>
          <a:p>
            <a:pPr lvl="0" defTabSz="914400" fontAlgn="base">
              <a:spcBef>
                <a:spcPct val="50000"/>
              </a:spcBef>
              <a:spcAft>
                <a:spcPct val="0"/>
              </a:spcAft>
              <a:buFontTx/>
              <a:buChar char="•"/>
            </a:pPr>
            <a:r>
              <a:rPr lang="en-US" sz="2800" dirty="0" smtClean="0">
                <a:solidFill>
                  <a:srgbClr val="444D26"/>
                </a:solidFill>
                <a:latin typeface="Calibri" pitchFamily="34" charset="0"/>
              </a:rPr>
              <a:t>borrowing </a:t>
            </a:r>
          </a:p>
          <a:p>
            <a:pPr lvl="0" defTabSz="914400" fontAlgn="base">
              <a:spcBef>
                <a:spcPct val="50000"/>
              </a:spcBef>
              <a:spcAft>
                <a:spcPct val="0"/>
              </a:spcAft>
              <a:buFontTx/>
              <a:buChar char="•"/>
            </a:pPr>
            <a:r>
              <a:rPr lang="en-US" sz="2800" dirty="0" smtClean="0">
                <a:solidFill>
                  <a:srgbClr val="444D26"/>
                </a:solidFill>
                <a:latin typeface="Calibri" pitchFamily="34" charset="0"/>
              </a:rPr>
              <a:t>sale of stock </a:t>
            </a:r>
            <a:r>
              <a:rPr lang="en-US" sz="2800" dirty="0" smtClean="0">
                <a:solidFill>
                  <a:schemeClr val="bg1"/>
                </a:solidFill>
                <a:latin typeface="Calibri" pitchFamily="34" charset="0"/>
              </a:rPr>
              <a:t>business</a:t>
            </a:r>
            <a:endParaRPr lang="en-US" sz="2800" dirty="0">
              <a:solidFill>
                <a:schemeClr val="bg1"/>
              </a:solidFill>
              <a:latin typeface="Calibri" pitchFamily="34" charset="0"/>
            </a:endParaRPr>
          </a:p>
        </p:txBody>
      </p:sp>
      <p:sp>
        <p:nvSpPr>
          <p:cNvPr id="41993" name="Text Box 10"/>
          <p:cNvSpPr txBox="1">
            <a:spLocks noChangeArrowheads="1"/>
          </p:cNvSpPr>
          <p:nvPr/>
        </p:nvSpPr>
        <p:spPr bwMode="auto">
          <a:xfrm>
            <a:off x="8153400" y="6324600"/>
            <a:ext cx="762000" cy="363538"/>
          </a:xfrm>
          <a:prstGeom prst="rect">
            <a:avLst/>
          </a:prstGeom>
          <a:noFill/>
          <a:ln w="12700" algn="ctr">
            <a:noFill/>
            <a:miter lim="800000"/>
            <a:headEnd/>
            <a:tailEnd/>
          </a:ln>
        </p:spPr>
        <p:txBody>
          <a:bodyPr lIns="90488" tIns="44450" rIns="90488" bIns="44450">
            <a:spAutoFit/>
          </a:bodyPr>
          <a:lstStyle/>
          <a:p>
            <a:pPr>
              <a:spcBef>
                <a:spcPct val="50000"/>
              </a:spcBef>
            </a:pPr>
            <a:r>
              <a:rPr lang="en-US" sz="1800" b="1">
                <a:solidFill>
                  <a:srgbClr val="CC0000"/>
                </a:solidFill>
                <a:latin typeface="Arial" charset="0"/>
              </a:rPr>
              <a:t>LO3</a:t>
            </a:r>
          </a:p>
        </p:txBody>
      </p:sp>
      <p:sp>
        <p:nvSpPr>
          <p:cNvPr id="10" name="Rectangle 9"/>
          <p:cNvSpPr/>
          <p:nvPr/>
        </p:nvSpPr>
        <p:spPr>
          <a:xfrm>
            <a:off x="3118104" y="3232086"/>
            <a:ext cx="2761488" cy="523220"/>
          </a:xfrm>
          <a:prstGeom prst="rect">
            <a:avLst/>
          </a:prstGeom>
        </p:spPr>
        <p:txBody>
          <a:bodyPr wrap="square">
            <a:spAutoFit/>
          </a:bodyPr>
          <a:lstStyle/>
          <a:p>
            <a:pPr lvl="0" defTabSz="914400" fontAlgn="base">
              <a:spcBef>
                <a:spcPct val="50000"/>
              </a:spcBef>
              <a:spcAft>
                <a:spcPct val="0"/>
              </a:spcAft>
            </a:pPr>
            <a:r>
              <a:rPr lang="en-US" sz="2800" b="1" dirty="0" smtClean="0">
                <a:solidFill>
                  <a:schemeClr val="accent1">
                    <a:lumMod val="50000"/>
                  </a:schemeClr>
                </a:solidFill>
                <a:latin typeface="Calibri" pitchFamily="34" charset="0"/>
              </a:rPr>
              <a:t>Examples</a:t>
            </a:r>
            <a:r>
              <a:rPr lang="en-US" sz="2800" b="1" dirty="0" smtClean="0">
                <a:solidFill>
                  <a:schemeClr val="accent1">
                    <a:lumMod val="50000"/>
                  </a:schemeClr>
                </a:solidFill>
                <a:latin typeface="Calibri" pitchFamily="34" charset="0"/>
              </a:rPr>
              <a:t>:</a:t>
            </a:r>
            <a:endParaRPr lang="en-US" sz="2800" b="1" dirty="0" smtClean="0">
              <a:solidFill>
                <a:schemeClr val="accent1">
                  <a:lumMod val="50000"/>
                </a:schemeClr>
              </a:solidFill>
              <a:latin typeface="Calibri" pitchFamily="34" charset="0"/>
            </a:endParaRPr>
          </a:p>
        </p:txBody>
      </p:sp>
      <p:sp>
        <p:nvSpPr>
          <p:cNvPr id="12" name="Rectangle 11"/>
          <p:cNvSpPr/>
          <p:nvPr/>
        </p:nvSpPr>
        <p:spPr>
          <a:xfrm>
            <a:off x="457200" y="3232086"/>
            <a:ext cx="2627376" cy="1815882"/>
          </a:xfrm>
          <a:prstGeom prst="rect">
            <a:avLst/>
          </a:prstGeom>
        </p:spPr>
        <p:txBody>
          <a:bodyPr wrap="square">
            <a:spAutoFit/>
          </a:bodyPr>
          <a:lstStyle/>
          <a:p>
            <a:pPr>
              <a:spcBef>
                <a:spcPct val="50000"/>
              </a:spcBef>
            </a:pPr>
            <a:r>
              <a:rPr lang="en-US" sz="2800" b="1" dirty="0" smtClean="0">
                <a:solidFill>
                  <a:srgbClr val="444D26"/>
                </a:solidFill>
                <a:latin typeface="Calibri" pitchFamily="34" charset="0"/>
              </a:rPr>
              <a:t>Examples</a:t>
            </a:r>
            <a:r>
              <a:rPr lang="en-US" sz="2800" b="1" dirty="0" smtClean="0">
                <a:solidFill>
                  <a:srgbClr val="444D26"/>
                </a:solidFill>
                <a:latin typeface="Calibri" pitchFamily="34" charset="0"/>
              </a:rPr>
              <a:t>:</a:t>
            </a:r>
          </a:p>
          <a:p>
            <a:pPr lvl="0" defTabSz="914400" fontAlgn="base">
              <a:spcBef>
                <a:spcPct val="50000"/>
              </a:spcBef>
              <a:spcAft>
                <a:spcPct val="0"/>
              </a:spcAft>
              <a:buFontTx/>
              <a:buChar char="•"/>
            </a:pPr>
            <a:r>
              <a:rPr lang="en-US" sz="2800" dirty="0" smtClean="0">
                <a:solidFill>
                  <a:srgbClr val="444D26"/>
                </a:solidFill>
                <a:latin typeface="Calibri" pitchFamily="34" charset="0"/>
              </a:rPr>
              <a:t>borrowing </a:t>
            </a:r>
          </a:p>
          <a:p>
            <a:pPr lvl="0" defTabSz="914400" fontAlgn="base">
              <a:spcBef>
                <a:spcPct val="50000"/>
              </a:spcBef>
              <a:spcAft>
                <a:spcPct val="0"/>
              </a:spcAft>
              <a:buFontTx/>
              <a:buChar char="•"/>
            </a:pPr>
            <a:r>
              <a:rPr lang="en-US" sz="2800" dirty="0" smtClean="0">
                <a:solidFill>
                  <a:srgbClr val="444D26"/>
                </a:solidFill>
                <a:latin typeface="Calibri" pitchFamily="34" charset="0"/>
              </a:rPr>
              <a:t>sale of </a:t>
            </a:r>
            <a:r>
              <a:rPr lang="en-US" sz="2800" dirty="0" smtClean="0">
                <a:solidFill>
                  <a:srgbClr val="444D26"/>
                </a:solidFill>
                <a:latin typeface="Calibri" pitchFamily="34" charset="0"/>
              </a:rPr>
              <a:t>stock</a:t>
            </a: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6083" name="Rectangle 3"/>
          <p:cNvSpPr>
            <a:spLocks noChangeArrowheads="1"/>
          </p:cNvSpPr>
          <p:nvPr/>
        </p:nvSpPr>
        <p:spPr bwMode="auto">
          <a:xfrm>
            <a:off x="3124200" y="6400800"/>
            <a:ext cx="2895600" cy="457200"/>
          </a:xfrm>
          <a:prstGeom prst="rect">
            <a:avLst/>
          </a:prstGeom>
          <a:noFill/>
          <a:ln w="12700">
            <a:noFill/>
            <a:miter lim="800000"/>
            <a:headEnd/>
            <a:tailEnd/>
          </a:ln>
        </p:spPr>
        <p:txBody>
          <a:bodyPr wrap="none" anchor="ctr"/>
          <a:lstStyle/>
          <a:p>
            <a:endParaRPr lang="en-US"/>
          </a:p>
        </p:txBody>
      </p:sp>
      <p:sp>
        <p:nvSpPr>
          <p:cNvPr id="4608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6085" name="Rectangle 5"/>
          <p:cNvSpPr>
            <a:spLocks noChangeArrowheads="1"/>
          </p:cNvSpPr>
          <p:nvPr/>
        </p:nvSpPr>
        <p:spPr bwMode="auto">
          <a:xfrm>
            <a:off x="4800600" y="5257800"/>
            <a:ext cx="2895600" cy="457200"/>
          </a:xfrm>
          <a:prstGeom prst="rect">
            <a:avLst/>
          </a:prstGeom>
          <a:noFill/>
          <a:ln w="12700">
            <a:noFill/>
            <a:miter lim="800000"/>
            <a:headEnd/>
            <a:tailEnd/>
          </a:ln>
        </p:spPr>
        <p:txBody>
          <a:bodyPr wrap="none" anchor="ctr"/>
          <a:lstStyle/>
          <a:p>
            <a:endParaRPr lang="en-US"/>
          </a:p>
        </p:txBody>
      </p:sp>
      <p:sp>
        <p:nvSpPr>
          <p:cNvPr id="46086"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6087" name="Rectangle 7"/>
          <p:cNvSpPr>
            <a:spLocks noChangeArrowheads="1"/>
          </p:cNvSpPr>
          <p:nvPr/>
        </p:nvSpPr>
        <p:spPr bwMode="auto">
          <a:xfrm>
            <a:off x="3124200" y="5486400"/>
            <a:ext cx="2895600" cy="1219200"/>
          </a:xfrm>
          <a:prstGeom prst="rect">
            <a:avLst/>
          </a:prstGeom>
          <a:noFill/>
          <a:ln w="12700">
            <a:noFill/>
            <a:miter lim="800000"/>
            <a:headEnd/>
            <a:tailEnd/>
          </a:ln>
        </p:spPr>
        <p:txBody>
          <a:bodyPr wrap="none" anchor="ctr"/>
          <a:lstStyle/>
          <a:p>
            <a:endParaRPr lang="en-US"/>
          </a:p>
        </p:txBody>
      </p:sp>
      <p:sp>
        <p:nvSpPr>
          <p:cNvPr id="46088" name="Rectangle 8"/>
          <p:cNvSpPr>
            <a:spLocks noGrp="1"/>
          </p:cNvSpPr>
          <p:nvPr>
            <p:ph type="title"/>
          </p:nvPr>
        </p:nvSpPr>
        <p:spPr>
          <a:xfrm>
            <a:off x="0" y="609600"/>
            <a:ext cx="9144000" cy="990600"/>
          </a:xfrm>
          <a:noFill/>
        </p:spPr>
        <p:txBody>
          <a:bodyPr lIns="90488" tIns="44450" rIns="90488" bIns="44450"/>
          <a:lstStyle/>
          <a:p>
            <a:pPr algn="l" eaLnBrk="1" hangingPunct="1"/>
            <a:r>
              <a:rPr lang="en-US" sz="4600" smtClean="0">
                <a:solidFill>
                  <a:schemeClr val="accent2"/>
                </a:solidFill>
                <a:latin typeface="Calibri" pitchFamily="34" charset="0"/>
              </a:rPr>
              <a:t>      The Accounting Equation</a:t>
            </a:r>
          </a:p>
        </p:txBody>
      </p:sp>
      <p:sp>
        <p:nvSpPr>
          <p:cNvPr id="46089" name="Rectangle 9"/>
          <p:cNvSpPr>
            <a:spLocks noGrp="1"/>
          </p:cNvSpPr>
          <p:nvPr>
            <p:ph idx="1"/>
          </p:nvPr>
        </p:nvSpPr>
        <p:spPr>
          <a:xfrm>
            <a:off x="152400" y="1676400"/>
            <a:ext cx="8610600" cy="3527425"/>
          </a:xfrm>
          <a:noFill/>
        </p:spPr>
        <p:txBody>
          <a:bodyPr lIns="90488" tIns="44450" rIns="90488" bIns="44450"/>
          <a:lstStyle/>
          <a:p>
            <a:pPr eaLnBrk="1" hangingPunct="1">
              <a:buFont typeface="Wingdings 2" pitchFamily="18" charset="2"/>
              <a:buNone/>
            </a:pPr>
            <a:r>
              <a:rPr lang="en-US" sz="3000" b="1" dirty="0" smtClean="0">
                <a:solidFill>
                  <a:schemeClr val="bg2"/>
                </a:solidFill>
              </a:rPr>
              <a:t>  </a:t>
            </a:r>
            <a:r>
              <a:rPr lang="en-US" sz="3600" b="1" dirty="0" smtClean="0">
                <a:solidFill>
                  <a:schemeClr val="bg2"/>
                </a:solidFill>
                <a:latin typeface="Calibri" pitchFamily="34" charset="0"/>
              </a:rPr>
              <a:t>Assets         =  Liabilities     +  Owners’ Equity</a:t>
            </a:r>
          </a:p>
          <a:p>
            <a:pPr eaLnBrk="1" hangingPunct="1">
              <a:buFont typeface="Wingdings 2" pitchFamily="18" charset="2"/>
              <a:buNone/>
            </a:pPr>
            <a:r>
              <a:rPr lang="en-US" sz="1700" dirty="0" smtClean="0">
                <a:solidFill>
                  <a:schemeClr val="bg2"/>
                </a:solidFill>
                <a:latin typeface="Calibri" pitchFamily="34" charset="0"/>
              </a:rPr>
              <a:t>					                                       </a:t>
            </a:r>
            <a:r>
              <a:rPr lang="en-US" sz="2000" dirty="0" smtClean="0">
                <a:solidFill>
                  <a:schemeClr val="bg2"/>
                </a:solidFill>
                <a:latin typeface="Calibri" pitchFamily="34" charset="0"/>
              </a:rPr>
              <a:t>(or Stockholders’ Equity)</a:t>
            </a:r>
            <a:endParaRPr lang="en-US" sz="3500" dirty="0" smtClean="0">
              <a:solidFill>
                <a:schemeClr val="bg2"/>
              </a:solidFill>
              <a:latin typeface="Calibri" pitchFamily="34" charset="0"/>
            </a:endParaRPr>
          </a:p>
          <a:p>
            <a:pPr eaLnBrk="1" hangingPunct="1">
              <a:buFont typeface="Wingdings 2" pitchFamily="18" charset="2"/>
              <a:buNone/>
            </a:pPr>
            <a:r>
              <a:rPr lang="en-US" sz="3000" dirty="0" smtClean="0">
                <a:solidFill>
                  <a:schemeClr val="bg2"/>
                </a:solidFill>
              </a:rPr>
              <a:t>		</a:t>
            </a:r>
          </a:p>
        </p:txBody>
      </p:sp>
      <p:grpSp>
        <p:nvGrpSpPr>
          <p:cNvPr id="2" name="Group 15"/>
          <p:cNvGrpSpPr>
            <a:grpSpLocks/>
          </p:cNvGrpSpPr>
          <p:nvPr/>
        </p:nvGrpSpPr>
        <p:grpSpPr bwMode="auto">
          <a:xfrm>
            <a:off x="228600" y="2895600"/>
            <a:ext cx="8229600" cy="1676400"/>
            <a:chOff x="304" y="1684"/>
            <a:chExt cx="5210" cy="1056"/>
          </a:xfrm>
        </p:grpSpPr>
        <p:sp>
          <p:nvSpPr>
            <p:cNvPr id="46096" name="Rectangle 10"/>
            <p:cNvSpPr>
              <a:spLocks noChangeArrowheads="1"/>
            </p:cNvSpPr>
            <p:nvPr/>
          </p:nvSpPr>
          <p:spPr bwMode="auto">
            <a:xfrm>
              <a:off x="2048" y="1720"/>
              <a:ext cx="1288" cy="1000"/>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sz="3200" b="1">
                  <a:latin typeface="Calibri" pitchFamily="34" charset="0"/>
                </a:rPr>
                <a:t>Creditors’</a:t>
              </a:r>
            </a:p>
            <a:p>
              <a:pPr algn="ctr" eaLnBrk="0" hangingPunct="0"/>
              <a:r>
                <a:rPr lang="en-US" sz="3200" b="1">
                  <a:latin typeface="Calibri" pitchFamily="34" charset="0"/>
                </a:rPr>
                <a:t>claims</a:t>
              </a:r>
            </a:p>
            <a:p>
              <a:pPr algn="ctr" eaLnBrk="0" hangingPunct="0"/>
              <a:r>
                <a:rPr lang="en-US" sz="3200" b="1">
                  <a:latin typeface="Calibri" pitchFamily="34" charset="0"/>
                </a:rPr>
                <a:t>to assets</a:t>
              </a:r>
            </a:p>
          </p:txBody>
        </p:sp>
        <p:sp>
          <p:nvSpPr>
            <p:cNvPr id="46097" name="Rectangle 11"/>
            <p:cNvSpPr>
              <a:spLocks noChangeArrowheads="1"/>
            </p:cNvSpPr>
            <p:nvPr/>
          </p:nvSpPr>
          <p:spPr bwMode="auto">
            <a:xfrm>
              <a:off x="3840" y="1740"/>
              <a:ext cx="1674" cy="1000"/>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sz="3200" b="1">
                  <a:latin typeface="Calibri" pitchFamily="34" charset="0"/>
                </a:rPr>
                <a:t>Owners’</a:t>
              </a:r>
            </a:p>
            <a:p>
              <a:pPr algn="ctr" eaLnBrk="0" hangingPunct="0"/>
              <a:r>
                <a:rPr lang="en-US" sz="3200" b="1">
                  <a:latin typeface="Calibri" pitchFamily="34" charset="0"/>
                </a:rPr>
                <a:t>claims</a:t>
              </a:r>
            </a:p>
            <a:p>
              <a:pPr algn="ctr" eaLnBrk="0" hangingPunct="0"/>
              <a:r>
                <a:rPr lang="en-US" sz="3200" b="1">
                  <a:latin typeface="Calibri" pitchFamily="34" charset="0"/>
                </a:rPr>
                <a:t>to assets</a:t>
              </a:r>
            </a:p>
          </p:txBody>
        </p:sp>
        <p:sp>
          <p:nvSpPr>
            <p:cNvPr id="46098" name="Rectangle 12"/>
            <p:cNvSpPr>
              <a:spLocks noChangeArrowheads="1"/>
            </p:cNvSpPr>
            <p:nvPr/>
          </p:nvSpPr>
          <p:spPr bwMode="auto">
            <a:xfrm>
              <a:off x="304" y="1684"/>
              <a:ext cx="1252" cy="992"/>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sz="3200" b="1">
                  <a:latin typeface="Calibri" pitchFamily="34" charset="0"/>
                </a:rPr>
                <a:t>Economic</a:t>
              </a:r>
            </a:p>
            <a:p>
              <a:pPr algn="ctr" eaLnBrk="0" hangingPunct="0"/>
              <a:r>
                <a:rPr lang="en-US" sz="3200" b="1">
                  <a:latin typeface="Calibri" pitchFamily="34" charset="0"/>
                </a:rPr>
                <a:t>resources</a:t>
              </a:r>
            </a:p>
          </p:txBody>
        </p:sp>
        <p:sp>
          <p:nvSpPr>
            <p:cNvPr id="46099" name="Rectangle 13"/>
            <p:cNvSpPr>
              <a:spLocks noChangeArrowheads="1"/>
            </p:cNvSpPr>
            <p:nvPr/>
          </p:nvSpPr>
          <p:spPr bwMode="auto">
            <a:xfrm>
              <a:off x="1620" y="1920"/>
              <a:ext cx="420" cy="420"/>
            </a:xfrm>
            <a:prstGeom prst="rect">
              <a:avLst/>
            </a:prstGeom>
            <a:noFill/>
            <a:ln w="12700">
              <a:noFill/>
              <a:miter lim="800000"/>
              <a:headEnd/>
              <a:tailEnd/>
            </a:ln>
          </p:spPr>
          <p:txBody>
            <a:bodyPr wrap="none" lIns="90488" tIns="44450" rIns="90488" bIns="44450" anchor="ctr"/>
            <a:lstStyle/>
            <a:p>
              <a:pPr algn="ctr" eaLnBrk="0" hangingPunct="0"/>
              <a:r>
                <a:rPr lang="en-US" sz="4400" b="1">
                  <a:solidFill>
                    <a:schemeClr val="bg1"/>
                  </a:solidFill>
                </a:rPr>
                <a:t>=</a:t>
              </a:r>
            </a:p>
          </p:txBody>
        </p:sp>
        <p:sp>
          <p:nvSpPr>
            <p:cNvPr id="46100" name="Rectangle 14"/>
            <p:cNvSpPr>
              <a:spLocks noChangeArrowheads="1"/>
            </p:cNvSpPr>
            <p:nvPr/>
          </p:nvSpPr>
          <p:spPr bwMode="auto">
            <a:xfrm>
              <a:off x="3356" y="1956"/>
              <a:ext cx="420" cy="464"/>
            </a:xfrm>
            <a:prstGeom prst="rect">
              <a:avLst/>
            </a:prstGeom>
            <a:noFill/>
            <a:ln w="12700">
              <a:noFill/>
              <a:miter lim="800000"/>
              <a:headEnd/>
              <a:tailEnd/>
            </a:ln>
          </p:spPr>
          <p:txBody>
            <a:bodyPr wrap="none" lIns="90488" tIns="44450" rIns="90488" bIns="44450" anchor="ctr"/>
            <a:lstStyle/>
            <a:p>
              <a:pPr algn="ctr" eaLnBrk="0" hangingPunct="0"/>
              <a:r>
                <a:rPr lang="en-US" sz="4400" b="1">
                  <a:solidFill>
                    <a:schemeClr val="bg1"/>
                  </a:solidFill>
                </a:rPr>
                <a:t> +</a:t>
              </a:r>
            </a:p>
          </p:txBody>
        </p:sp>
      </p:grpSp>
      <p:pic>
        <p:nvPicPr>
          <p:cNvPr id="46091" name="Picture 16"/>
          <p:cNvPicPr>
            <a:picLocks noChangeArrowheads="1"/>
          </p:cNvPicPr>
          <p:nvPr/>
        </p:nvPicPr>
        <p:blipFill>
          <a:blip r:embed="rId3"/>
          <a:srcRect/>
          <a:stretch>
            <a:fillRect/>
          </a:stretch>
        </p:blipFill>
        <p:spPr bwMode="auto">
          <a:xfrm>
            <a:off x="7162800" y="152400"/>
            <a:ext cx="1831975" cy="1295400"/>
          </a:xfrm>
          <a:prstGeom prst="rect">
            <a:avLst/>
          </a:prstGeom>
          <a:noFill/>
          <a:ln w="12700">
            <a:noFill/>
            <a:miter lim="800000"/>
            <a:headEnd/>
            <a:tailEnd/>
          </a:ln>
        </p:spPr>
      </p:pic>
      <p:sp>
        <p:nvSpPr>
          <p:cNvPr id="30737" name="Rectangle 17"/>
          <p:cNvSpPr>
            <a:spLocks noChangeArrowheads="1"/>
          </p:cNvSpPr>
          <p:nvPr/>
        </p:nvSpPr>
        <p:spPr bwMode="auto">
          <a:xfrm>
            <a:off x="152400" y="4724400"/>
            <a:ext cx="2743200" cy="1295400"/>
          </a:xfrm>
          <a:prstGeom prst="rect">
            <a:avLst/>
          </a:prstGeom>
          <a:noFill/>
          <a:ln w="12700">
            <a:noFill/>
            <a:miter lim="800000"/>
            <a:headEnd/>
            <a:tailEnd/>
          </a:ln>
        </p:spPr>
        <p:txBody>
          <a:bodyPr wrap="none" anchor="ctr"/>
          <a:lstStyle/>
          <a:p>
            <a:pPr eaLnBrk="0" hangingPunct="0"/>
            <a:r>
              <a:rPr lang="en-US" sz="2800" b="1" dirty="0">
                <a:solidFill>
                  <a:schemeClr val="bg1"/>
                </a:solidFill>
                <a:latin typeface="Calibri" pitchFamily="34" charset="0"/>
              </a:rPr>
              <a:t>Examples:</a:t>
            </a:r>
          </a:p>
          <a:p>
            <a:pPr eaLnBrk="0" hangingPunct="0"/>
            <a:r>
              <a:rPr lang="en-US" dirty="0">
                <a:solidFill>
                  <a:schemeClr val="bg1"/>
                </a:solidFill>
                <a:latin typeface="Calibri" pitchFamily="34" charset="0"/>
              </a:rPr>
              <a:t>Cash</a:t>
            </a:r>
          </a:p>
          <a:p>
            <a:pPr eaLnBrk="0" hangingPunct="0"/>
            <a:r>
              <a:rPr lang="en-US" dirty="0">
                <a:solidFill>
                  <a:schemeClr val="bg1"/>
                </a:solidFill>
                <a:latin typeface="Calibri" pitchFamily="34" charset="0"/>
              </a:rPr>
              <a:t>Accounts receivable</a:t>
            </a:r>
          </a:p>
          <a:p>
            <a:pPr eaLnBrk="0" hangingPunct="0"/>
            <a:r>
              <a:rPr lang="en-US" dirty="0">
                <a:solidFill>
                  <a:schemeClr val="bg1"/>
                </a:solidFill>
                <a:latin typeface="Calibri" pitchFamily="34" charset="0"/>
              </a:rPr>
              <a:t>Land</a:t>
            </a:r>
          </a:p>
        </p:txBody>
      </p:sp>
      <p:sp>
        <p:nvSpPr>
          <p:cNvPr id="30738" name="Rectangle 18"/>
          <p:cNvSpPr>
            <a:spLocks noChangeArrowheads="1"/>
          </p:cNvSpPr>
          <p:nvPr/>
        </p:nvSpPr>
        <p:spPr bwMode="auto">
          <a:xfrm>
            <a:off x="2971800" y="4724400"/>
            <a:ext cx="2133600" cy="1600200"/>
          </a:xfrm>
          <a:prstGeom prst="rect">
            <a:avLst/>
          </a:prstGeom>
          <a:noFill/>
          <a:ln w="12700">
            <a:noFill/>
            <a:miter lim="800000"/>
            <a:headEnd/>
            <a:tailEnd/>
          </a:ln>
        </p:spPr>
        <p:txBody>
          <a:bodyPr wrap="none" anchor="ctr"/>
          <a:lstStyle/>
          <a:p>
            <a:pPr eaLnBrk="0" hangingPunct="0"/>
            <a:r>
              <a:rPr lang="en-US">
                <a:solidFill>
                  <a:schemeClr val="bg1"/>
                </a:solidFill>
                <a:latin typeface="Calibri" pitchFamily="34" charset="0"/>
              </a:rPr>
              <a:t>Accounts payable</a:t>
            </a:r>
          </a:p>
          <a:p>
            <a:pPr eaLnBrk="0" hangingPunct="0"/>
            <a:r>
              <a:rPr lang="en-US">
                <a:solidFill>
                  <a:schemeClr val="bg1"/>
                </a:solidFill>
                <a:latin typeface="Calibri" pitchFamily="34" charset="0"/>
              </a:rPr>
              <a:t>Notes payable</a:t>
            </a:r>
          </a:p>
        </p:txBody>
      </p:sp>
      <p:sp>
        <p:nvSpPr>
          <p:cNvPr id="30739" name="Rectangle 19"/>
          <p:cNvSpPr>
            <a:spLocks noChangeArrowheads="1"/>
          </p:cNvSpPr>
          <p:nvPr/>
        </p:nvSpPr>
        <p:spPr bwMode="auto">
          <a:xfrm>
            <a:off x="5867400" y="4800600"/>
            <a:ext cx="2133600" cy="1600200"/>
          </a:xfrm>
          <a:prstGeom prst="rect">
            <a:avLst/>
          </a:prstGeom>
          <a:noFill/>
          <a:ln w="12700">
            <a:noFill/>
            <a:miter lim="800000"/>
            <a:headEnd/>
            <a:tailEnd/>
          </a:ln>
        </p:spPr>
        <p:txBody>
          <a:bodyPr wrap="none" anchor="ctr"/>
          <a:lstStyle/>
          <a:p>
            <a:pPr eaLnBrk="0" hangingPunct="0"/>
            <a:r>
              <a:rPr lang="en-US">
                <a:solidFill>
                  <a:schemeClr val="bg1"/>
                </a:solidFill>
                <a:latin typeface="Calibri" pitchFamily="34" charset="0"/>
              </a:rPr>
              <a:t>Capital stock</a:t>
            </a:r>
          </a:p>
          <a:p>
            <a:pPr eaLnBrk="0" hangingPunct="0"/>
            <a:r>
              <a:rPr lang="en-US">
                <a:solidFill>
                  <a:schemeClr val="bg1"/>
                </a:solidFill>
                <a:latin typeface="Calibri" pitchFamily="34" charset="0"/>
              </a:rPr>
              <a:t>Retained earnings</a:t>
            </a:r>
          </a:p>
        </p:txBody>
      </p:sp>
      <p:sp>
        <p:nvSpPr>
          <p:cNvPr id="46095" name="Text Box 20"/>
          <p:cNvSpPr txBox="1">
            <a:spLocks noChangeArrowheads="1"/>
          </p:cNvSpPr>
          <p:nvPr/>
        </p:nvSpPr>
        <p:spPr bwMode="auto">
          <a:xfrm>
            <a:off x="8291513" y="6494463"/>
            <a:ext cx="852487" cy="363537"/>
          </a:xfrm>
          <a:prstGeom prst="rect">
            <a:avLst/>
          </a:prstGeom>
          <a:noFill/>
          <a:ln w="12700" algn="ctr">
            <a:noFill/>
            <a:miter lim="800000"/>
            <a:headEnd/>
            <a:tailEnd/>
          </a:ln>
        </p:spPr>
        <p:txBody>
          <a:bodyPr lIns="90488" tIns="44450" rIns="90488" bIns="44450">
            <a:spAutoFit/>
          </a:bodyPr>
          <a:lstStyle/>
          <a:p>
            <a:r>
              <a:rPr lang="en-US" sz="1800" b="1">
                <a:solidFill>
                  <a:srgbClr val="CC0000"/>
                </a:solidFill>
                <a:latin typeface="Arial" charset="0"/>
              </a:rPr>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autoUpdateAnimBg="0"/>
      <p:bldP spid="30738" grpId="0" autoUpdateAnimBg="0"/>
      <p:bldP spid="307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Jeopardy</a:t>
            </a:r>
            <a:br>
              <a:rPr lang="en-US" smtClean="0"/>
            </a:br>
            <a:r>
              <a:rPr lang="en-US" smtClean="0"/>
              <a:t>(Round 3)</a:t>
            </a:r>
            <a:endParaRPr lang="en-US" dirty="0"/>
          </a:p>
        </p:txBody>
      </p:sp>
      <p:sp>
        <p:nvSpPr>
          <p:cNvPr id="6" name="Subtitle 5"/>
          <p:cNvSpPr>
            <a:spLocks noGrp="1"/>
          </p:cNvSpPr>
          <p:nvPr>
            <p:ph type="subTitle" idx="1"/>
          </p:nvPr>
        </p:nvSpPr>
        <p:spPr/>
        <p:txBody>
          <a:bodyPr/>
          <a:lstStyle/>
          <a:p>
            <a:r>
              <a:rPr lang="en-US" smtClean="0"/>
              <a:t>“Transformation and Organizations”</a:t>
            </a:r>
          </a:p>
          <a:p>
            <a:endParaRPr lang="en-US"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0" y="228600"/>
            <a:ext cx="9144000" cy="1219200"/>
          </a:xfrm>
        </p:spPr>
        <p:txBody>
          <a:bodyPr/>
          <a:lstStyle/>
          <a:p>
            <a:pPr eaLnBrk="1" hangingPunct="1"/>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dirty="0" smtClean="0">
                <a:solidFill>
                  <a:schemeClr val="accent2"/>
                </a:solidFill>
                <a:latin typeface="Calibri" pitchFamily="34" charset="0"/>
              </a:rPr>
              <a:t>	</a:t>
            </a:r>
            <a:r>
              <a:rPr lang="en-US" sz="5400" dirty="0" smtClean="0">
                <a:solidFill>
                  <a:schemeClr val="accent2"/>
                </a:solidFill>
                <a:latin typeface="Calibri" pitchFamily="34" charset="0"/>
              </a:rPr>
              <a:t>				</a:t>
            </a:r>
            <a:r>
              <a:rPr lang="en-US" sz="4800" dirty="0" smtClean="0">
                <a:solidFill>
                  <a:schemeClr val="tx1">
                    <a:lumMod val="90000"/>
                    <a:lumOff val="10000"/>
                  </a:schemeClr>
                </a:solidFill>
                <a:latin typeface="Calibri" pitchFamily="34" charset="0"/>
              </a:rPr>
              <a:t>What </a:t>
            </a:r>
            <a:r>
              <a:rPr lang="en-US" sz="4800" dirty="0" smtClean="0">
                <a:solidFill>
                  <a:schemeClr val="tx1">
                    <a:lumMod val="90000"/>
                    <a:lumOff val="10000"/>
                  </a:schemeClr>
                </a:solidFill>
                <a:latin typeface="Calibri" pitchFamily="34" charset="0"/>
              </a:rPr>
              <a:t>is Accounting</a:t>
            </a:r>
            <a:r>
              <a:rPr lang="en-US" sz="4800" dirty="0" smtClean="0">
                <a:solidFill>
                  <a:schemeClr val="tx1">
                    <a:lumMod val="90000"/>
                    <a:lumOff val="10000"/>
                  </a:schemeClr>
                </a:solidFill>
                <a:latin typeface="Calibri" pitchFamily="34" charset="0"/>
              </a:rPr>
              <a:t>?</a:t>
            </a:r>
            <a:r>
              <a:rPr lang="en-US" sz="5400" dirty="0" smtClean="0">
                <a:solidFill>
                  <a:schemeClr val="tx1">
                    <a:lumMod val="90000"/>
                    <a:lumOff val="10000"/>
                  </a:schemeClr>
                </a:solidFill>
                <a:latin typeface="Calibri" pitchFamily="34" charset="0"/>
              </a:rPr>
              <a:t/>
            </a:r>
            <a:br>
              <a:rPr lang="en-US" sz="5400" dirty="0" smtClean="0">
                <a:solidFill>
                  <a:schemeClr val="tx1">
                    <a:lumMod val="90000"/>
                    <a:lumOff val="10000"/>
                  </a:schemeClr>
                </a:solidFill>
                <a:latin typeface="Calibri" pitchFamily="34" charset="0"/>
              </a:rPr>
            </a:br>
            <a:r>
              <a:rPr lang="en-US" sz="5400" dirty="0" smtClean="0">
                <a:solidFill>
                  <a:schemeClr val="tx1">
                    <a:lumMod val="90000"/>
                    <a:lumOff val="10000"/>
                  </a:schemeClr>
                </a:solidFill>
                <a:latin typeface="Calibri" pitchFamily="34" charset="0"/>
              </a:rPr>
              <a:t/>
            </a:r>
            <a:br>
              <a:rPr lang="en-US" sz="5400" dirty="0" smtClean="0">
                <a:solidFill>
                  <a:schemeClr val="tx1">
                    <a:lumMod val="90000"/>
                    <a:lumOff val="10000"/>
                  </a:schemeClr>
                </a:solidFill>
                <a:latin typeface="Calibri" pitchFamily="34" charset="0"/>
              </a:rPr>
            </a:br>
            <a:endParaRPr lang="en-US" sz="5400" dirty="0" smtClean="0">
              <a:solidFill>
                <a:schemeClr val="tx1">
                  <a:lumMod val="90000"/>
                  <a:lumOff val="10000"/>
                </a:schemeClr>
              </a:solidFill>
              <a:latin typeface="Calibri" pitchFamily="34" charset="0"/>
            </a:endParaRPr>
          </a:p>
        </p:txBody>
      </p:sp>
      <p:sp>
        <p:nvSpPr>
          <p:cNvPr id="43011" name="Rectangle 6"/>
          <p:cNvSpPr>
            <a:spLocks noChangeArrowheads="1"/>
          </p:cNvSpPr>
          <p:nvPr/>
        </p:nvSpPr>
        <p:spPr bwMode="auto">
          <a:xfrm>
            <a:off x="685800" y="1676400"/>
            <a:ext cx="2255838" cy="1066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sz="3200" b="1">
                <a:latin typeface="Calibri" pitchFamily="34" charset="0"/>
              </a:rPr>
              <a:t>Identifying</a:t>
            </a:r>
          </a:p>
        </p:txBody>
      </p:sp>
      <p:sp>
        <p:nvSpPr>
          <p:cNvPr id="43012" name="Rectangle 7"/>
          <p:cNvSpPr>
            <a:spLocks noChangeArrowheads="1"/>
          </p:cNvSpPr>
          <p:nvPr/>
        </p:nvSpPr>
        <p:spPr bwMode="auto">
          <a:xfrm>
            <a:off x="609600" y="2895600"/>
            <a:ext cx="2424113" cy="1066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sz="3200" b="1" dirty="0">
                <a:latin typeface="Calibri" pitchFamily="34" charset="0"/>
              </a:rPr>
              <a:t>Measuring</a:t>
            </a:r>
          </a:p>
        </p:txBody>
      </p:sp>
      <p:sp>
        <p:nvSpPr>
          <p:cNvPr id="43013" name="Rectangle 8"/>
          <p:cNvSpPr>
            <a:spLocks noChangeArrowheads="1"/>
          </p:cNvSpPr>
          <p:nvPr/>
        </p:nvSpPr>
        <p:spPr bwMode="auto">
          <a:xfrm>
            <a:off x="304800" y="4267200"/>
            <a:ext cx="3048000" cy="1066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sz="3200" b="1">
                <a:latin typeface="Calibri" pitchFamily="34" charset="0"/>
              </a:rPr>
              <a:t>Communicating</a:t>
            </a:r>
          </a:p>
        </p:txBody>
      </p:sp>
      <p:sp>
        <p:nvSpPr>
          <p:cNvPr id="43014" name="AutoShape 12"/>
          <p:cNvSpPr>
            <a:spLocks noChangeArrowheads="1"/>
          </p:cNvSpPr>
          <p:nvPr/>
        </p:nvSpPr>
        <p:spPr bwMode="auto">
          <a:xfrm>
            <a:off x="3352800" y="2362200"/>
            <a:ext cx="2819400" cy="2286000"/>
          </a:xfrm>
          <a:prstGeom prst="verticalScroll">
            <a:avLst>
              <a:gd name="adj" fmla="val 12500"/>
            </a:avLst>
          </a:prstGeom>
          <a:solidFill>
            <a:schemeClr val="accent2"/>
          </a:solidFill>
          <a:ln w="12700">
            <a:solidFill>
              <a:schemeClr val="tx1"/>
            </a:solidFill>
            <a:round/>
            <a:headEnd/>
            <a:tailEnd/>
          </a:ln>
        </p:spPr>
        <p:txBody>
          <a:bodyPr wrap="none" anchor="ctr"/>
          <a:lstStyle/>
          <a:p>
            <a:pPr algn="ctr" eaLnBrk="0" hangingPunct="0"/>
            <a:r>
              <a:rPr lang="en-US" sz="3200" b="1">
                <a:latin typeface="Calibri" pitchFamily="34" charset="0"/>
              </a:rPr>
              <a:t>Economic</a:t>
            </a:r>
          </a:p>
          <a:p>
            <a:pPr algn="ctr" eaLnBrk="0" hangingPunct="0"/>
            <a:r>
              <a:rPr lang="en-US" sz="3200" b="1">
                <a:latin typeface="Calibri" pitchFamily="34" charset="0"/>
              </a:rPr>
              <a:t>Information</a:t>
            </a:r>
          </a:p>
        </p:txBody>
      </p:sp>
      <p:sp>
        <p:nvSpPr>
          <p:cNvPr id="43015" name="Oval 13"/>
          <p:cNvSpPr>
            <a:spLocks noChangeArrowheads="1"/>
          </p:cNvSpPr>
          <p:nvPr/>
        </p:nvSpPr>
        <p:spPr bwMode="auto">
          <a:xfrm>
            <a:off x="6400800" y="2667000"/>
            <a:ext cx="2286000" cy="1600200"/>
          </a:xfrm>
          <a:prstGeom prst="ellipse">
            <a:avLst/>
          </a:prstGeom>
          <a:solidFill>
            <a:schemeClr val="bg2"/>
          </a:solidFill>
          <a:ln w="12700">
            <a:solidFill>
              <a:schemeClr val="tx1"/>
            </a:solidFill>
            <a:round/>
            <a:headEnd/>
            <a:tailEnd/>
          </a:ln>
        </p:spPr>
        <p:txBody>
          <a:bodyPr wrap="none" anchor="ctr"/>
          <a:lstStyle/>
          <a:p>
            <a:pPr algn="ctr" eaLnBrk="0" hangingPunct="0"/>
            <a:r>
              <a:rPr lang="en-US" sz="3200" b="1">
                <a:latin typeface="Calibri" pitchFamily="34" charset="0"/>
              </a:rPr>
              <a:t>to </a:t>
            </a:r>
          </a:p>
          <a:p>
            <a:pPr algn="ctr" eaLnBrk="0" hangingPunct="0"/>
            <a:r>
              <a:rPr lang="en-US" sz="3200" b="1">
                <a:latin typeface="Calibri" pitchFamily="34" charset="0"/>
              </a:rPr>
              <a:t>various </a:t>
            </a:r>
          </a:p>
          <a:p>
            <a:pPr algn="ctr" eaLnBrk="0" hangingPunct="0"/>
            <a:r>
              <a:rPr lang="en-US" sz="3200" b="1">
                <a:latin typeface="Calibri" pitchFamily="34" charset="0"/>
              </a:rPr>
              <a:t>users</a:t>
            </a:r>
          </a:p>
        </p:txBody>
      </p:sp>
      <p:sp>
        <p:nvSpPr>
          <p:cNvPr id="43016" name="AutoShape 15"/>
          <p:cNvSpPr>
            <a:spLocks noChangeArrowheads="1"/>
          </p:cNvSpPr>
          <p:nvPr/>
        </p:nvSpPr>
        <p:spPr bwMode="auto">
          <a:xfrm>
            <a:off x="5867400" y="3124200"/>
            <a:ext cx="533400" cy="762000"/>
          </a:xfrm>
          <a:prstGeom prst="rightArrow">
            <a:avLst>
              <a:gd name="adj1" fmla="val 50000"/>
              <a:gd name="adj2" fmla="val 25000"/>
            </a:avLst>
          </a:prstGeom>
          <a:solidFill>
            <a:srgbClr val="000000"/>
          </a:solidFill>
          <a:ln w="12700">
            <a:solidFill>
              <a:schemeClr val="tx1"/>
            </a:solidFill>
            <a:miter lim="800000"/>
            <a:headEnd/>
            <a:tailEnd/>
          </a:ln>
        </p:spPr>
        <p:txBody>
          <a:bodyPr wrap="none" anchor="ctr"/>
          <a:lstStyle/>
          <a:p>
            <a:endParaRPr lang="en-US"/>
          </a:p>
        </p:txBody>
      </p:sp>
      <p:pic>
        <p:nvPicPr>
          <p:cNvPr id="43017" name="Picture 16"/>
          <p:cNvPicPr>
            <a:picLocks noChangeAspect="1" noChangeArrowheads="1"/>
          </p:cNvPicPr>
          <p:nvPr/>
        </p:nvPicPr>
        <p:blipFill>
          <a:blip r:embed="rId2"/>
          <a:srcRect/>
          <a:stretch>
            <a:fillRect/>
          </a:stretch>
        </p:blipFill>
        <p:spPr bwMode="auto">
          <a:xfrm>
            <a:off x="4572000" y="3429000"/>
            <a:ext cx="0" cy="0"/>
          </a:xfrm>
          <a:prstGeom prst="rect">
            <a:avLst/>
          </a:prstGeom>
          <a:noFill/>
          <a:ln w="12700">
            <a:noFill/>
            <a:miter lim="800000"/>
            <a:headEnd/>
            <a:tailEnd/>
          </a:ln>
        </p:spPr>
      </p:pic>
      <p:sp>
        <p:nvSpPr>
          <p:cNvPr id="43018" name="Text Box 19"/>
          <p:cNvSpPr txBox="1">
            <a:spLocks noChangeArrowheads="1"/>
          </p:cNvSpPr>
          <p:nvPr/>
        </p:nvSpPr>
        <p:spPr bwMode="auto">
          <a:xfrm>
            <a:off x="8229600" y="6324600"/>
            <a:ext cx="762000" cy="363538"/>
          </a:xfrm>
          <a:prstGeom prst="rect">
            <a:avLst/>
          </a:prstGeom>
          <a:noFill/>
          <a:ln w="12700" algn="ctr">
            <a:noFill/>
            <a:miter lim="800000"/>
            <a:headEnd/>
            <a:tailEnd/>
          </a:ln>
        </p:spPr>
        <p:txBody>
          <a:bodyPr lIns="90488" tIns="44450" rIns="90488" bIns="44450">
            <a:spAutoFit/>
          </a:bodyPr>
          <a:lstStyle/>
          <a:p>
            <a:pPr>
              <a:spcBef>
                <a:spcPct val="50000"/>
              </a:spcBef>
            </a:pPr>
            <a:r>
              <a:rPr lang="en-US" sz="1800" b="1">
                <a:solidFill>
                  <a:srgbClr val="CC0000"/>
                </a:solidFill>
                <a:latin typeface="Arial" charset="0"/>
              </a:rPr>
              <a:t>LO4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Content Placeholder 2"/>
          <p:cNvSpPr>
            <a:spLocks noGrp="1"/>
          </p:cNvSpPr>
          <p:nvPr>
            <p:ph idx="1"/>
          </p:nvPr>
        </p:nvSpPr>
        <p:spPr/>
        <p:txBody>
          <a:bodyPr/>
          <a:lstStyle/>
          <a:p>
            <a:r>
              <a:rPr lang="en-US" dirty="0" smtClean="0"/>
              <a:t>Balance Sheet</a:t>
            </a:r>
          </a:p>
          <a:p>
            <a:r>
              <a:rPr lang="en-US" dirty="0" smtClean="0"/>
              <a:t>Income Statement</a:t>
            </a:r>
          </a:p>
          <a:p>
            <a:r>
              <a:rPr lang="en-US" dirty="0" smtClean="0"/>
              <a:t>Cash Flows Statement</a:t>
            </a:r>
            <a:endParaRPr lang="en-US" dirty="0"/>
          </a:p>
        </p:txBody>
      </p:sp>
      <p:sp>
        <p:nvSpPr>
          <p:cNvPr id="4" name="Slide Number Placeholder 3"/>
          <p:cNvSpPr>
            <a:spLocks noGrp="1"/>
          </p:cNvSpPr>
          <p:nvPr>
            <p:ph type="sldNum" sz="quarter" idx="12"/>
          </p:nvPr>
        </p:nvSpPr>
        <p:spPr/>
        <p:txBody>
          <a:bodyPr/>
          <a:lstStyle/>
          <a:p>
            <a:pPr>
              <a:defRPr/>
            </a:pPr>
            <a:fld id="{A65BF04C-23B6-4EA8-BA29-86FC6A642760}" type="slidenum">
              <a:rPr lang="en-US" smtClean="0"/>
              <a:pPr>
                <a:defRPr/>
              </a:pPr>
              <a:t>30</a:t>
            </a:fld>
            <a:endParaRPr lang="en-US"/>
          </a:p>
        </p:txBody>
      </p:sp>
      <p:pic>
        <p:nvPicPr>
          <p:cNvPr id="6146" name="Picture 2" descr="C:\Users\Rouse\AppData\Local\Microsoft\Windows\Temporary Internet Files\Content.IE5\MCTLPNSO\1088925-annual-report-3[1].jpg"/>
          <p:cNvPicPr>
            <a:picLocks noChangeAspect="1" noChangeArrowheads="1"/>
          </p:cNvPicPr>
          <p:nvPr/>
        </p:nvPicPr>
        <p:blipFill>
          <a:blip r:embed="rId2"/>
          <a:srcRect/>
          <a:stretch>
            <a:fillRect/>
          </a:stretch>
        </p:blipFill>
        <p:spPr bwMode="auto">
          <a:xfrm>
            <a:off x="4608576" y="1482662"/>
            <a:ext cx="3875722" cy="387572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0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0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0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10"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11"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12" name="Rectangle 8"/>
          <p:cNvSpPr>
            <a:spLocks noGrp="1"/>
          </p:cNvSpPr>
          <p:nvPr>
            <p:ph type="title"/>
          </p:nvPr>
        </p:nvSpPr>
        <p:spPr>
          <a:xfrm>
            <a:off x="457200" y="274638"/>
            <a:ext cx="8229600" cy="360329"/>
          </a:xfrm>
          <a:noFill/>
        </p:spPr>
        <p:txBody>
          <a:bodyPr lIns="90488" tIns="44450" rIns="90488" bIns="44450"/>
          <a:lstStyle/>
          <a:p>
            <a:pPr eaLnBrk="1" hangingPunct="1"/>
            <a:r>
              <a:rPr lang="en-US" sz="5400" dirty="0" smtClean="0">
                <a:solidFill>
                  <a:schemeClr val="accent2"/>
                </a:solidFill>
                <a:latin typeface="Calibri" pitchFamily="34" charset="0"/>
              </a:rPr>
              <a:t> </a:t>
            </a: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b="1" dirty="0" smtClean="0">
                <a:solidFill>
                  <a:schemeClr val="tx1"/>
                </a:solidFill>
                <a:latin typeface="Calibri" pitchFamily="34" charset="0"/>
              </a:rPr>
              <a:t>Balance </a:t>
            </a:r>
            <a:r>
              <a:rPr lang="en-US" sz="5400" b="1" dirty="0" smtClean="0">
                <a:solidFill>
                  <a:schemeClr val="tx1"/>
                </a:solidFill>
                <a:latin typeface="Calibri" pitchFamily="34" charset="0"/>
              </a:rPr>
              <a:t>Sheet</a:t>
            </a:r>
            <a:r>
              <a:rPr lang="en-US" sz="4600" dirty="0" smtClean="0">
                <a:solidFill>
                  <a:schemeClr val="accent2"/>
                </a:solidFill>
                <a:latin typeface="Calibri" pitchFamily="34" charset="0"/>
              </a:rPr>
              <a:t/>
            </a:r>
            <a:br>
              <a:rPr lang="en-US" sz="4600" dirty="0" smtClean="0">
                <a:solidFill>
                  <a:schemeClr val="accent2"/>
                </a:solidFill>
                <a:latin typeface="Calibri" pitchFamily="34" charset="0"/>
              </a:rPr>
            </a:br>
            <a:endParaRPr lang="en-US" sz="4600" b="1" dirty="0" smtClean="0">
              <a:solidFill>
                <a:srgbClr val="FFC000"/>
              </a:solidFill>
              <a:latin typeface="Calibri" pitchFamily="34" charset="0"/>
            </a:endParaRPr>
          </a:p>
        </p:txBody>
      </p:sp>
      <p:sp>
        <p:nvSpPr>
          <p:cNvPr id="47113" name="Rectangle 9"/>
          <p:cNvSpPr>
            <a:spLocks noGrp="1"/>
          </p:cNvSpPr>
          <p:nvPr>
            <p:ph sz="half" idx="1"/>
          </p:nvPr>
        </p:nvSpPr>
        <p:spPr>
          <a:xfrm>
            <a:off x="457200" y="1307592"/>
            <a:ext cx="4038600" cy="4818572"/>
          </a:xfrm>
          <a:noFill/>
        </p:spPr>
        <p:txBody>
          <a:bodyPr lIns="90488" tIns="44450" rIns="90488" bIns="44450">
            <a:normAutofit/>
          </a:bodyPr>
          <a:lstStyle/>
          <a:p>
            <a:pPr eaLnBrk="1" hangingPunct="1">
              <a:spcBef>
                <a:spcPct val="0"/>
              </a:spcBef>
              <a:buFont typeface="Wingdings 2" pitchFamily="18" charset="2"/>
              <a:buNone/>
            </a:pPr>
            <a:r>
              <a:rPr lang="en-US" sz="3600" b="1" dirty="0" smtClean="0">
                <a:solidFill>
                  <a:schemeClr val="bg1"/>
                </a:solidFill>
              </a:rPr>
              <a:t>      </a:t>
            </a:r>
            <a:r>
              <a:rPr lang="en-US" sz="4800" b="1" dirty="0" smtClean="0">
                <a:solidFill>
                  <a:schemeClr val="accent2">
                    <a:lumMod val="25000"/>
                  </a:schemeClr>
                </a:solidFill>
                <a:latin typeface="Calibri" pitchFamily="34" charset="0"/>
              </a:rPr>
              <a:t>Assets</a:t>
            </a:r>
          </a:p>
          <a:p>
            <a:pPr eaLnBrk="1" hangingPunct="1">
              <a:spcBef>
                <a:spcPct val="0"/>
              </a:spcBef>
              <a:buFont typeface="Wingdings 2" pitchFamily="18" charset="2"/>
              <a:buNone/>
            </a:pPr>
            <a:r>
              <a:rPr lang="en-US" sz="1800" b="1" dirty="0" smtClean="0">
                <a:solidFill>
                  <a:schemeClr val="accent2">
                    <a:lumMod val="25000"/>
                  </a:schemeClr>
                </a:solidFill>
                <a:latin typeface="Calibri" pitchFamily="34" charset="0"/>
              </a:rPr>
              <a:t>(Resources owned by the organization</a:t>
            </a:r>
          </a:p>
          <a:p>
            <a:pPr eaLnBrk="1" hangingPunct="1">
              <a:spcBef>
                <a:spcPct val="0"/>
              </a:spcBef>
              <a:buFont typeface="Wingdings 2" pitchFamily="18" charset="2"/>
              <a:buNone/>
            </a:pPr>
            <a:r>
              <a:rPr lang="en-US" sz="1800" b="1" dirty="0" smtClean="0">
                <a:solidFill>
                  <a:schemeClr val="accent2">
                    <a:lumMod val="25000"/>
                  </a:schemeClr>
                </a:solidFill>
                <a:latin typeface="Calibri" pitchFamily="34" charset="0"/>
              </a:rPr>
              <a:t>that will be used to provide future </a:t>
            </a:r>
          </a:p>
          <a:p>
            <a:pPr eaLnBrk="1" hangingPunct="1">
              <a:spcBef>
                <a:spcPct val="0"/>
              </a:spcBef>
              <a:buFont typeface="Wingdings 2" pitchFamily="18" charset="2"/>
              <a:buNone/>
            </a:pPr>
            <a:r>
              <a:rPr lang="en-US" sz="1800" b="1" dirty="0" smtClean="0">
                <a:solidFill>
                  <a:schemeClr val="accent2">
                    <a:lumMod val="25000"/>
                  </a:schemeClr>
                </a:solidFill>
                <a:latin typeface="Calibri" pitchFamily="34" charset="0"/>
              </a:rPr>
              <a:t>Economic benefit)</a:t>
            </a:r>
            <a:endParaRPr lang="en-US" sz="1800" b="1" dirty="0" smtClean="0">
              <a:solidFill>
                <a:schemeClr val="accent2">
                  <a:lumMod val="25000"/>
                </a:schemeClr>
              </a:solidFill>
              <a:latin typeface="Calibri" pitchFamily="34" charset="0"/>
            </a:endParaRPr>
          </a:p>
          <a:p>
            <a:pPr eaLnBrk="1" hangingPunct="1">
              <a:spcBef>
                <a:spcPct val="0"/>
              </a:spcBef>
              <a:buFont typeface="Wingdings 2" pitchFamily="18" charset="2"/>
              <a:buNone/>
            </a:pPr>
            <a:endParaRPr lang="en-US" sz="3600" b="1" dirty="0" smtClean="0">
              <a:solidFill>
                <a:schemeClr val="bg1"/>
              </a:solidFill>
            </a:endParaRPr>
          </a:p>
        </p:txBody>
      </p:sp>
      <p:sp>
        <p:nvSpPr>
          <p:cNvPr id="47114" name="Rectangle 10"/>
          <p:cNvSpPr>
            <a:spLocks noGrp="1"/>
          </p:cNvSpPr>
          <p:nvPr>
            <p:ph sz="half" idx="2"/>
          </p:nvPr>
        </p:nvSpPr>
        <p:spPr>
          <a:xfrm>
            <a:off x="4648200" y="1517588"/>
            <a:ext cx="4038600" cy="4608576"/>
          </a:xfrm>
          <a:solidFill>
            <a:srgbClr val="FFC000"/>
          </a:solidFill>
        </p:spPr>
        <p:txBody>
          <a:bodyPr lIns="90488" tIns="44450" rIns="90488" bIns="44450"/>
          <a:lstStyle/>
          <a:p>
            <a:pPr eaLnBrk="1" hangingPunct="1">
              <a:buFont typeface="Wingdings 2" pitchFamily="18" charset="2"/>
              <a:buNone/>
            </a:pPr>
            <a:r>
              <a:rPr lang="en-US" sz="4800" b="1" dirty="0" smtClean="0">
                <a:solidFill>
                  <a:schemeClr val="accent2">
                    <a:lumMod val="25000"/>
                  </a:schemeClr>
                </a:solidFill>
                <a:latin typeface="Calibri" pitchFamily="34" charset="0"/>
              </a:rPr>
              <a:t>Liabilities</a:t>
            </a:r>
            <a:endParaRPr lang="en-US" sz="1800" b="1" dirty="0" smtClean="0">
              <a:solidFill>
                <a:schemeClr val="accent2">
                  <a:lumMod val="25000"/>
                </a:schemeClr>
              </a:solidFill>
              <a:latin typeface="Calibri" pitchFamily="34" charset="0"/>
            </a:endParaRPr>
          </a:p>
          <a:p>
            <a:pPr eaLnBrk="1" hangingPunct="1">
              <a:buFont typeface="Wingdings 2" pitchFamily="18" charset="2"/>
              <a:buNone/>
            </a:pPr>
            <a:r>
              <a:rPr lang="en-US" sz="1800" b="1" dirty="0" smtClean="0">
                <a:solidFill>
                  <a:schemeClr val="accent2">
                    <a:lumMod val="25000"/>
                  </a:schemeClr>
                </a:solidFill>
                <a:latin typeface="Calibri" pitchFamily="34" charset="0"/>
              </a:rPr>
              <a:t>(Amounts owed to creditors)</a:t>
            </a:r>
          </a:p>
        </p:txBody>
      </p:sp>
      <p:sp>
        <p:nvSpPr>
          <p:cNvPr id="47115" name="Rectangle 11"/>
          <p:cNvSpPr>
            <a:spLocks noChangeArrowheads="1"/>
          </p:cNvSpPr>
          <p:nvPr/>
        </p:nvSpPr>
        <p:spPr bwMode="auto">
          <a:xfrm>
            <a:off x="4648200" y="3913632"/>
            <a:ext cx="4258056" cy="2212532"/>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600" b="1" dirty="0">
                <a:solidFill>
                  <a:schemeClr val="bg1"/>
                </a:solidFill>
              </a:rPr>
              <a:t> </a:t>
            </a:r>
            <a:r>
              <a:rPr lang="en-US" sz="4800" b="1" dirty="0">
                <a:solidFill>
                  <a:schemeClr val="accent2">
                    <a:lumMod val="25000"/>
                  </a:schemeClr>
                </a:solidFill>
                <a:latin typeface="Calibri" pitchFamily="34" charset="0"/>
              </a:rPr>
              <a:t>Owners’ Equity</a:t>
            </a:r>
          </a:p>
          <a:p>
            <a:pPr marL="342900" indent="-342900" eaLnBrk="0" hangingPunct="0">
              <a:spcBef>
                <a:spcPct val="20000"/>
              </a:spcBef>
            </a:pPr>
            <a:r>
              <a:rPr lang="en-US" sz="2000" b="1" dirty="0">
                <a:solidFill>
                  <a:schemeClr val="accent2">
                    <a:lumMod val="25000"/>
                  </a:schemeClr>
                </a:solidFill>
                <a:latin typeface="Calibri" pitchFamily="34" charset="0"/>
              </a:rPr>
              <a:t>    (or Stockholders’ Equity</a:t>
            </a:r>
            <a:r>
              <a:rPr lang="en-US" b="1" dirty="0" smtClean="0">
                <a:solidFill>
                  <a:schemeClr val="accent2">
                    <a:lumMod val="25000"/>
                  </a:schemeClr>
                </a:solidFill>
                <a:latin typeface="Calibri" pitchFamily="34" charset="0"/>
              </a:rPr>
              <a:t>)</a:t>
            </a:r>
          </a:p>
          <a:p>
            <a:pPr marL="342900" indent="-342900" eaLnBrk="0" hangingPunct="0">
              <a:spcBef>
                <a:spcPct val="20000"/>
              </a:spcBef>
            </a:pPr>
            <a:r>
              <a:rPr lang="en-US" sz="1600" b="1" dirty="0" smtClean="0">
                <a:solidFill>
                  <a:schemeClr val="accent2">
                    <a:lumMod val="25000"/>
                  </a:schemeClr>
                </a:solidFill>
                <a:latin typeface="Calibri" pitchFamily="34" charset="0"/>
              </a:rPr>
              <a:t>(The residual claim on the company’s assets, </a:t>
            </a:r>
          </a:p>
          <a:p>
            <a:pPr marL="342900" indent="-342900" eaLnBrk="0" hangingPunct="0">
              <a:spcBef>
                <a:spcPct val="20000"/>
              </a:spcBef>
            </a:pPr>
            <a:r>
              <a:rPr lang="en-US" sz="1600" b="1" dirty="0" smtClean="0">
                <a:solidFill>
                  <a:schemeClr val="accent2">
                    <a:lumMod val="25000"/>
                  </a:schemeClr>
                </a:solidFill>
                <a:latin typeface="Calibri" pitchFamily="34" charset="0"/>
              </a:rPr>
              <a:t>i.e</a:t>
            </a:r>
            <a:r>
              <a:rPr lang="en-US" sz="1600" b="1" dirty="0" smtClean="0">
                <a:solidFill>
                  <a:schemeClr val="accent2">
                    <a:lumMod val="25000"/>
                  </a:schemeClr>
                </a:solidFill>
                <a:latin typeface="Calibri" pitchFamily="34" charset="0"/>
              </a:rPr>
              <a:t>.</a:t>
            </a:r>
            <a:r>
              <a:rPr lang="en-US" sz="1600" b="1" dirty="0" smtClean="0">
                <a:solidFill>
                  <a:schemeClr val="accent2">
                    <a:lumMod val="25000"/>
                  </a:schemeClr>
                </a:solidFill>
                <a:latin typeface="Calibri" pitchFamily="34" charset="0"/>
              </a:rPr>
              <a:t> the owner’s interest/claim)</a:t>
            </a:r>
            <a:endParaRPr lang="en-US" sz="3600" b="1" u="sng" dirty="0">
              <a:solidFill>
                <a:schemeClr val="bg1"/>
              </a:solidFill>
            </a:endParaRPr>
          </a:p>
        </p:txBody>
      </p:sp>
      <p:sp>
        <p:nvSpPr>
          <p:cNvPr id="47116" name="Rectangle 12"/>
          <p:cNvSpPr>
            <a:spLocks noChangeArrowheads="1"/>
          </p:cNvSpPr>
          <p:nvPr/>
        </p:nvSpPr>
        <p:spPr bwMode="auto">
          <a:xfrm>
            <a:off x="3124200" y="1307592"/>
            <a:ext cx="1587500" cy="516829"/>
          </a:xfrm>
          <a:prstGeom prst="rect">
            <a:avLst/>
          </a:prstGeom>
          <a:noFill/>
          <a:ln w="12700">
            <a:noFill/>
            <a:miter lim="800000"/>
            <a:headEnd/>
            <a:tailEnd/>
          </a:ln>
        </p:spPr>
        <p:txBody>
          <a:bodyPr wrap="none" lIns="90488" tIns="44450" rIns="90488" bIns="44450" anchor="ctr"/>
          <a:lstStyle/>
          <a:p>
            <a:pPr algn="ctr" eaLnBrk="0" hangingPunct="0"/>
            <a:r>
              <a:rPr lang="en-US" sz="6000" b="1" dirty="0" smtClean="0">
                <a:solidFill>
                  <a:schemeClr val="accent2">
                    <a:lumMod val="25000"/>
                  </a:schemeClr>
                </a:solidFill>
              </a:rPr>
              <a:t>= </a:t>
            </a:r>
            <a:endParaRPr lang="en-US" sz="6000" b="1" dirty="0">
              <a:solidFill>
                <a:schemeClr val="accent2">
                  <a:lumMod val="25000"/>
                </a:schemeClr>
              </a:solidFill>
            </a:endParaRPr>
          </a:p>
        </p:txBody>
      </p:sp>
      <p:sp>
        <p:nvSpPr>
          <p:cNvPr id="47117" name="Rectangle 13"/>
          <p:cNvSpPr>
            <a:spLocks noChangeArrowheads="1"/>
          </p:cNvSpPr>
          <p:nvPr/>
        </p:nvSpPr>
        <p:spPr bwMode="auto">
          <a:xfrm>
            <a:off x="6019800" y="3314700"/>
            <a:ext cx="914400" cy="598932"/>
          </a:xfrm>
          <a:prstGeom prst="rect">
            <a:avLst/>
          </a:prstGeom>
          <a:noFill/>
          <a:ln w="12700">
            <a:noFill/>
            <a:miter lim="800000"/>
            <a:headEnd/>
            <a:tailEnd/>
          </a:ln>
        </p:spPr>
        <p:txBody>
          <a:bodyPr wrap="none" lIns="90488" tIns="44450" rIns="90488" bIns="44450" anchor="ctr"/>
          <a:lstStyle/>
          <a:p>
            <a:pPr algn="ctr" eaLnBrk="0" hangingPunct="0"/>
            <a:r>
              <a:rPr lang="en-US" sz="6000" b="1" dirty="0"/>
              <a:t>+</a:t>
            </a:r>
          </a:p>
        </p:txBody>
      </p:sp>
      <p:pic>
        <p:nvPicPr>
          <p:cNvPr id="47118" name="Picture 16"/>
          <p:cNvPicPr>
            <a:picLocks noChangeArrowheads="1"/>
          </p:cNvPicPr>
          <p:nvPr/>
        </p:nvPicPr>
        <p:blipFill>
          <a:blip r:embed="rId3"/>
          <a:srcRect/>
          <a:stretch>
            <a:fillRect/>
          </a:stretch>
        </p:blipFill>
        <p:spPr bwMode="auto">
          <a:xfrm>
            <a:off x="7159752" y="457200"/>
            <a:ext cx="1606423" cy="969264"/>
          </a:xfrm>
          <a:prstGeom prst="rect">
            <a:avLst/>
          </a:prstGeom>
          <a:noFill/>
          <a:ln w="12700">
            <a:noFill/>
            <a:miter lim="800000"/>
            <a:headEnd/>
            <a:tailEnd/>
          </a:ln>
        </p:spPr>
      </p:pic>
      <p:pic>
        <p:nvPicPr>
          <p:cNvPr id="15" name="Picture 13" descr="C:\Users\Rouse\AppData\Local\Microsoft\Windows\Temporary Internet Files\Content.IE5\6H0H21B1\ad541ca3dedf5ae31cdd2d2388fd0300[1].jpg"/>
          <p:cNvPicPr>
            <a:picLocks noChangeAspect="1" noChangeArrowheads="1"/>
          </p:cNvPicPr>
          <p:nvPr/>
        </p:nvPicPr>
        <p:blipFill>
          <a:blip r:embed="rId4"/>
          <a:srcRect/>
          <a:stretch>
            <a:fillRect/>
          </a:stretch>
        </p:blipFill>
        <p:spPr bwMode="auto">
          <a:xfrm>
            <a:off x="1388364" y="3314700"/>
            <a:ext cx="2404871" cy="2586497"/>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0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0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0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10"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11"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13" name="Rectangle 9"/>
          <p:cNvSpPr>
            <a:spLocks noGrp="1"/>
          </p:cNvSpPr>
          <p:nvPr>
            <p:ph sz="half" idx="1"/>
          </p:nvPr>
        </p:nvSpPr>
        <p:spPr>
          <a:noFill/>
        </p:spPr>
        <p:txBody>
          <a:bodyPr lIns="90488" tIns="44450" rIns="90488" bIns="44450">
            <a:normAutofit/>
          </a:bodyPr>
          <a:lstStyle/>
          <a:p>
            <a:pPr eaLnBrk="1" hangingPunct="1">
              <a:spcBef>
                <a:spcPct val="0"/>
              </a:spcBef>
              <a:buFont typeface="Wingdings 2" pitchFamily="18" charset="2"/>
              <a:buNone/>
            </a:pPr>
            <a:r>
              <a:rPr lang="en-US" sz="3600" b="1" dirty="0" smtClean="0">
                <a:solidFill>
                  <a:schemeClr val="bg1"/>
                </a:solidFill>
              </a:rPr>
              <a:t>     </a:t>
            </a:r>
            <a:endParaRPr lang="en-US" sz="3600" b="1" dirty="0" smtClean="0">
              <a:solidFill>
                <a:schemeClr val="bg1"/>
              </a:solidFill>
            </a:endParaRPr>
          </a:p>
          <a:p>
            <a:pPr eaLnBrk="1" hangingPunct="1">
              <a:spcBef>
                <a:spcPct val="0"/>
              </a:spcBef>
              <a:buFont typeface="Wingdings 2" pitchFamily="18" charset="2"/>
              <a:buNone/>
            </a:pPr>
            <a:r>
              <a:rPr lang="en-US" sz="4000" b="1" dirty="0" smtClean="0">
                <a:solidFill>
                  <a:schemeClr val="bg1"/>
                </a:solidFill>
              </a:rPr>
              <a:t> </a:t>
            </a:r>
            <a:r>
              <a:rPr lang="en-US" sz="4000" b="1" dirty="0" smtClean="0">
                <a:solidFill>
                  <a:schemeClr val="accent2">
                    <a:lumMod val="25000"/>
                  </a:schemeClr>
                </a:solidFill>
                <a:latin typeface="Calibri" pitchFamily="34" charset="0"/>
              </a:rPr>
              <a:t>Assets</a:t>
            </a:r>
          </a:p>
          <a:p>
            <a:pPr eaLnBrk="1" hangingPunct="1">
              <a:spcBef>
                <a:spcPct val="0"/>
              </a:spcBef>
              <a:buFont typeface="Wingdings 2" pitchFamily="18" charset="2"/>
              <a:buNone/>
            </a:pPr>
            <a:endParaRPr lang="en-US" sz="4800" b="1" dirty="0" smtClean="0">
              <a:solidFill>
                <a:schemeClr val="accent2">
                  <a:lumMod val="25000"/>
                </a:schemeClr>
              </a:solidFill>
              <a:latin typeface="Calibri" pitchFamily="34" charset="0"/>
            </a:endParaRPr>
          </a:p>
          <a:p>
            <a:pPr eaLnBrk="1" hangingPunct="1">
              <a:spcBef>
                <a:spcPct val="0"/>
              </a:spcBef>
              <a:buFont typeface="Wingdings 2" pitchFamily="18" charset="2"/>
              <a:buNone/>
            </a:pPr>
            <a:endParaRPr lang="en-US" sz="4800" b="1" dirty="0" smtClean="0">
              <a:solidFill>
                <a:schemeClr val="accent2">
                  <a:lumMod val="25000"/>
                </a:schemeClr>
              </a:solidFill>
              <a:latin typeface="Calibri" pitchFamily="34" charset="0"/>
            </a:endParaRPr>
          </a:p>
          <a:p>
            <a:pPr eaLnBrk="1" hangingPunct="1">
              <a:spcBef>
                <a:spcPct val="0"/>
              </a:spcBef>
              <a:buFont typeface="Wingdings 2" pitchFamily="18" charset="2"/>
              <a:buNone/>
            </a:pPr>
            <a:endParaRPr lang="en-US" sz="3600" b="1" dirty="0" smtClean="0">
              <a:solidFill>
                <a:schemeClr val="bg1"/>
              </a:solidFill>
            </a:endParaRPr>
          </a:p>
        </p:txBody>
      </p:sp>
      <p:sp>
        <p:nvSpPr>
          <p:cNvPr id="47114" name="Rectangle 10"/>
          <p:cNvSpPr>
            <a:spLocks noGrp="1"/>
          </p:cNvSpPr>
          <p:nvPr>
            <p:ph sz="half" idx="2"/>
          </p:nvPr>
        </p:nvSpPr>
        <p:spPr>
          <a:noFill/>
        </p:spPr>
        <p:txBody>
          <a:bodyPr lIns="90488" tIns="44450" rIns="90488" bIns="44450"/>
          <a:lstStyle/>
          <a:p>
            <a:pPr eaLnBrk="1" hangingPunct="1">
              <a:buFont typeface="Wingdings 2" pitchFamily="18" charset="2"/>
              <a:buNone/>
            </a:pPr>
            <a:endParaRPr lang="en-US" sz="4000" b="1" dirty="0" smtClean="0">
              <a:solidFill>
                <a:schemeClr val="accent2">
                  <a:lumMod val="25000"/>
                </a:schemeClr>
              </a:solidFill>
              <a:latin typeface="Calibri" pitchFamily="34" charset="0"/>
            </a:endParaRPr>
          </a:p>
          <a:p>
            <a:pPr eaLnBrk="1" hangingPunct="1">
              <a:buFont typeface="Wingdings 2" pitchFamily="18" charset="2"/>
              <a:buNone/>
            </a:pPr>
            <a:r>
              <a:rPr lang="en-US" sz="4000" b="1" dirty="0" smtClean="0">
                <a:solidFill>
                  <a:schemeClr val="accent2">
                    <a:lumMod val="25000"/>
                  </a:schemeClr>
                </a:solidFill>
                <a:latin typeface="Calibri" pitchFamily="34" charset="0"/>
              </a:rPr>
              <a:t>Liabilities</a:t>
            </a:r>
          </a:p>
          <a:p>
            <a:pPr eaLnBrk="1" hangingPunct="1">
              <a:buFont typeface="Wingdings 2" pitchFamily="18" charset="2"/>
              <a:buNone/>
            </a:pPr>
            <a:endParaRPr lang="en-US" sz="1400" b="1" dirty="0" smtClean="0">
              <a:solidFill>
                <a:schemeClr val="accent2">
                  <a:lumMod val="25000"/>
                </a:schemeClr>
              </a:solidFill>
              <a:latin typeface="Calibri" pitchFamily="34" charset="0"/>
            </a:endParaRPr>
          </a:p>
          <a:p>
            <a:pPr eaLnBrk="1" latinLnBrk="1" hangingPunct="1">
              <a:buFont typeface="Wingdings 2" pitchFamily="18" charset="2"/>
              <a:buNone/>
            </a:pPr>
            <a:endParaRPr lang="en-US" sz="4000" b="1" u="sng" dirty="0" smtClean="0">
              <a:solidFill>
                <a:schemeClr val="bg1"/>
              </a:solidFill>
            </a:endParaRPr>
          </a:p>
        </p:txBody>
      </p:sp>
      <p:sp>
        <p:nvSpPr>
          <p:cNvPr id="47112" name="Rectangle 8"/>
          <p:cNvSpPr>
            <a:spLocks noGrp="1"/>
          </p:cNvSpPr>
          <p:nvPr>
            <p:ph type="title"/>
          </p:nvPr>
        </p:nvSpPr>
        <p:spPr>
          <a:xfrm>
            <a:off x="457200" y="274639"/>
            <a:ext cx="8229600" cy="182562"/>
          </a:xfrm>
          <a:noFill/>
        </p:spPr>
        <p:txBody>
          <a:bodyPr lIns="90488" tIns="44450" rIns="90488" bIns="44450">
            <a:normAutofit fontScale="90000"/>
          </a:bodyPr>
          <a:lstStyle/>
          <a:p>
            <a:pPr eaLnBrk="1" hangingPunct="1"/>
            <a:r>
              <a:rPr lang="en-US" sz="5400" dirty="0" smtClean="0">
                <a:solidFill>
                  <a:schemeClr val="accent2"/>
                </a:solidFill>
                <a:latin typeface="Calibri" pitchFamily="34" charset="0"/>
              </a:rPr>
              <a:t> </a:t>
            </a:r>
            <a:r>
              <a:rPr lang="en-US" sz="5400" dirty="0" smtClean="0">
                <a:solidFill>
                  <a:schemeClr val="accent2"/>
                </a:solidFill>
                <a:latin typeface="Calibri" pitchFamily="34" charset="0"/>
              </a:rPr>
              <a:t/>
            </a:r>
            <a:br>
              <a:rPr lang="en-US" sz="5400" dirty="0" smtClean="0">
                <a:solidFill>
                  <a:schemeClr val="accent2"/>
                </a:solidFill>
                <a:latin typeface="Calibri" pitchFamily="34" charset="0"/>
              </a:rPr>
            </a:br>
            <a:r>
              <a:rPr lang="en-US" sz="5400" b="1" dirty="0" smtClean="0">
                <a:solidFill>
                  <a:schemeClr val="accent6"/>
                </a:solidFill>
                <a:latin typeface="Calibri" pitchFamily="34" charset="0"/>
              </a:rPr>
              <a:t>Balance </a:t>
            </a:r>
            <a:r>
              <a:rPr lang="en-US" sz="5400" b="1" dirty="0" smtClean="0">
                <a:solidFill>
                  <a:schemeClr val="accent6"/>
                </a:solidFill>
                <a:latin typeface="Calibri" pitchFamily="34" charset="0"/>
              </a:rPr>
              <a:t>Sheet</a:t>
            </a:r>
            <a:r>
              <a:rPr lang="en-US" sz="4600" dirty="0" smtClean="0">
                <a:solidFill>
                  <a:schemeClr val="accent2"/>
                </a:solidFill>
                <a:latin typeface="Calibri" pitchFamily="34" charset="0"/>
              </a:rPr>
              <a:t/>
            </a:r>
            <a:br>
              <a:rPr lang="en-US" sz="4600" dirty="0" smtClean="0">
                <a:solidFill>
                  <a:schemeClr val="accent2"/>
                </a:solidFill>
                <a:latin typeface="Calibri" pitchFamily="34" charset="0"/>
              </a:rPr>
            </a:br>
            <a:r>
              <a:rPr lang="en-US" sz="3200" b="1" dirty="0" smtClean="0">
                <a:solidFill>
                  <a:schemeClr val="accent6"/>
                </a:solidFill>
                <a:latin typeface="Aharoni" pitchFamily="2" charset="-79"/>
                <a:cs typeface="Aharoni" pitchFamily="2" charset="-79"/>
              </a:rPr>
              <a:t>(snapshot of financial position</a:t>
            </a:r>
            <a:r>
              <a:rPr lang="en-US" sz="3200" b="1" dirty="0" smtClean="0">
                <a:solidFill>
                  <a:srgbClr val="FFC000"/>
                </a:solidFill>
                <a:latin typeface="Aharoni" pitchFamily="2" charset="-79"/>
                <a:cs typeface="Aharoni" pitchFamily="2" charset="-79"/>
              </a:rPr>
              <a:t>)</a:t>
            </a:r>
          </a:p>
        </p:txBody>
      </p:sp>
      <p:sp>
        <p:nvSpPr>
          <p:cNvPr id="47115" name="Rectangle 11"/>
          <p:cNvSpPr>
            <a:spLocks noChangeArrowheads="1"/>
          </p:cNvSpPr>
          <p:nvPr/>
        </p:nvSpPr>
        <p:spPr bwMode="auto">
          <a:xfrm>
            <a:off x="4648200" y="3314700"/>
            <a:ext cx="4495800" cy="1066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600" b="1" dirty="0">
                <a:solidFill>
                  <a:schemeClr val="bg1"/>
                </a:solidFill>
              </a:rPr>
              <a:t> </a:t>
            </a:r>
            <a:r>
              <a:rPr lang="en-US" sz="4000" b="1" dirty="0">
                <a:solidFill>
                  <a:schemeClr val="accent2">
                    <a:lumMod val="25000"/>
                  </a:schemeClr>
                </a:solidFill>
                <a:latin typeface="Calibri" pitchFamily="34" charset="0"/>
              </a:rPr>
              <a:t>Owners’ Equity</a:t>
            </a:r>
          </a:p>
          <a:p>
            <a:pPr marL="342900" indent="-342900" eaLnBrk="0" hangingPunct="0">
              <a:spcBef>
                <a:spcPct val="20000"/>
              </a:spcBef>
            </a:pPr>
            <a:r>
              <a:rPr lang="en-US" b="1" dirty="0">
                <a:solidFill>
                  <a:schemeClr val="accent2">
                    <a:lumMod val="25000"/>
                  </a:schemeClr>
                </a:solidFill>
                <a:latin typeface="Calibri" pitchFamily="34" charset="0"/>
              </a:rPr>
              <a:t>    (or Stockholders’ Equity)</a:t>
            </a:r>
            <a:endParaRPr lang="en-US" sz="2000" b="1" dirty="0">
              <a:solidFill>
                <a:schemeClr val="accent2">
                  <a:lumMod val="25000"/>
                </a:schemeClr>
              </a:solidFill>
              <a:latin typeface="Calibri" pitchFamily="34" charset="0"/>
            </a:endParaRPr>
          </a:p>
          <a:p>
            <a:pPr marL="342900" indent="-342900" eaLnBrk="0" latinLnBrk="1" hangingPunct="0">
              <a:spcBef>
                <a:spcPct val="20000"/>
              </a:spcBef>
            </a:pPr>
            <a:endParaRPr lang="en-US" sz="3600" b="1" u="sng" dirty="0">
              <a:solidFill>
                <a:schemeClr val="bg1"/>
              </a:solidFill>
            </a:endParaRPr>
          </a:p>
        </p:txBody>
      </p:sp>
      <p:sp>
        <p:nvSpPr>
          <p:cNvPr id="47116" name="Rectangle 12"/>
          <p:cNvSpPr>
            <a:spLocks noChangeArrowheads="1"/>
          </p:cNvSpPr>
          <p:nvPr/>
        </p:nvSpPr>
        <p:spPr bwMode="auto">
          <a:xfrm>
            <a:off x="3278591" y="1752601"/>
            <a:ext cx="1587500" cy="588263"/>
          </a:xfrm>
          <a:prstGeom prst="rect">
            <a:avLst/>
          </a:prstGeom>
          <a:noFill/>
          <a:ln w="12700">
            <a:noFill/>
            <a:miter lim="800000"/>
            <a:headEnd/>
            <a:tailEnd/>
          </a:ln>
        </p:spPr>
        <p:txBody>
          <a:bodyPr wrap="none" lIns="90488" tIns="44450" rIns="90488" bIns="44450" anchor="ctr"/>
          <a:lstStyle/>
          <a:p>
            <a:pPr algn="ctr" eaLnBrk="0" hangingPunct="0"/>
            <a:r>
              <a:rPr lang="en-US" sz="6000" b="1" dirty="0" smtClean="0">
                <a:solidFill>
                  <a:schemeClr val="accent2">
                    <a:lumMod val="25000"/>
                  </a:schemeClr>
                </a:solidFill>
              </a:rPr>
              <a:t>= </a:t>
            </a:r>
            <a:endParaRPr lang="en-US" sz="6000" b="1" dirty="0">
              <a:solidFill>
                <a:schemeClr val="accent2">
                  <a:lumMod val="25000"/>
                </a:schemeClr>
              </a:solidFill>
            </a:endParaRPr>
          </a:p>
        </p:txBody>
      </p:sp>
      <p:sp>
        <p:nvSpPr>
          <p:cNvPr id="47117" name="Rectangle 13"/>
          <p:cNvSpPr>
            <a:spLocks noChangeArrowheads="1"/>
          </p:cNvSpPr>
          <p:nvPr/>
        </p:nvSpPr>
        <p:spPr bwMode="auto">
          <a:xfrm>
            <a:off x="6019800" y="2715768"/>
            <a:ext cx="914400" cy="598932"/>
          </a:xfrm>
          <a:prstGeom prst="rect">
            <a:avLst/>
          </a:prstGeom>
          <a:noFill/>
          <a:ln w="12700">
            <a:noFill/>
            <a:miter lim="800000"/>
            <a:headEnd/>
            <a:tailEnd/>
          </a:ln>
        </p:spPr>
        <p:txBody>
          <a:bodyPr wrap="none" lIns="90488" tIns="44450" rIns="90488" bIns="44450" anchor="ctr"/>
          <a:lstStyle/>
          <a:p>
            <a:pPr algn="ctr" eaLnBrk="0" hangingPunct="0"/>
            <a:r>
              <a:rPr lang="en-US" sz="6000" b="1" dirty="0"/>
              <a:t>+</a:t>
            </a:r>
          </a:p>
        </p:txBody>
      </p:sp>
      <p:pic>
        <p:nvPicPr>
          <p:cNvPr id="47118" name="Picture 16"/>
          <p:cNvPicPr>
            <a:picLocks noChangeArrowheads="1"/>
          </p:cNvPicPr>
          <p:nvPr/>
        </p:nvPicPr>
        <p:blipFill>
          <a:blip r:embed="rId3"/>
          <a:srcRect/>
          <a:stretch>
            <a:fillRect/>
          </a:stretch>
        </p:blipFill>
        <p:spPr bwMode="auto">
          <a:xfrm>
            <a:off x="6934200" y="457200"/>
            <a:ext cx="1831975" cy="1295400"/>
          </a:xfrm>
          <a:prstGeom prst="rect">
            <a:avLst/>
          </a:prstGeom>
          <a:noFill/>
          <a:ln w="12700">
            <a:noFill/>
            <a:miter lim="800000"/>
            <a:headEnd/>
            <a:tailEnd/>
          </a:ln>
        </p:spPr>
      </p:pic>
      <p:pic>
        <p:nvPicPr>
          <p:cNvPr id="15" name="Picture 13" descr="C:\Users\Rouse\AppData\Local\Microsoft\Windows\Temporary Internet Files\Content.IE5\6H0H21B1\ad541ca3dedf5ae31cdd2d2388fd0300[1].jpg"/>
          <p:cNvPicPr>
            <a:picLocks noChangeAspect="1" noChangeArrowheads="1"/>
          </p:cNvPicPr>
          <p:nvPr/>
        </p:nvPicPr>
        <p:blipFill>
          <a:blip r:embed="rId4"/>
          <a:srcRect/>
          <a:stretch>
            <a:fillRect/>
          </a:stretch>
        </p:blipFill>
        <p:spPr bwMode="auto">
          <a:xfrm>
            <a:off x="685800" y="2916612"/>
            <a:ext cx="2788920" cy="2999551"/>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749808"/>
            <a:ext cx="4040188" cy="348900"/>
          </a:xfrm>
        </p:spPr>
        <p:txBody>
          <a:bodyPr/>
          <a:lstStyle/>
          <a:p>
            <a:r>
              <a:rPr lang="en-US" dirty="0" smtClean="0">
                <a:solidFill>
                  <a:schemeClr val="accent5">
                    <a:lumMod val="50000"/>
                  </a:schemeClr>
                </a:solidFill>
              </a:rPr>
              <a:t>(Statement of Financial </a:t>
            </a:r>
            <a:r>
              <a:rPr lang="en-US" dirty="0" smtClean="0">
                <a:solidFill>
                  <a:schemeClr val="accent5">
                    <a:lumMod val="50000"/>
                  </a:schemeClr>
                </a:solidFill>
              </a:rPr>
              <a:t>Position)</a:t>
            </a:r>
            <a:endParaRPr lang="en-US" dirty="0"/>
          </a:p>
        </p:txBody>
      </p:sp>
      <p:sp>
        <p:nvSpPr>
          <p:cNvPr id="3" name="Content Placeholder 2"/>
          <p:cNvSpPr>
            <a:spLocks noGrp="1"/>
          </p:cNvSpPr>
          <p:nvPr>
            <p:ph sz="half" idx="2"/>
          </p:nvPr>
        </p:nvSpPr>
        <p:spPr>
          <a:ln w="38100">
            <a:solidFill>
              <a:schemeClr val="tx1"/>
            </a:solidFill>
          </a:ln>
        </p:spPr>
        <p:txBody>
          <a:bodyPr>
            <a:normAutofit/>
          </a:bodyPr>
          <a:lstStyle/>
          <a:p>
            <a:pPr>
              <a:buNone/>
            </a:pPr>
            <a:r>
              <a:rPr lang="en-US" dirty="0" smtClean="0">
                <a:solidFill>
                  <a:srgbClr val="C00000"/>
                </a:solidFill>
              </a:rPr>
              <a:t>								</a:t>
            </a:r>
          </a:p>
          <a:p>
            <a:pPr>
              <a:buNone/>
            </a:pPr>
            <a:endParaRPr lang="en-US" dirty="0" smtClean="0">
              <a:solidFill>
                <a:srgbClr val="C00000"/>
              </a:solidFill>
            </a:endParaRPr>
          </a:p>
          <a:p>
            <a:pPr>
              <a:buNone/>
            </a:pPr>
            <a:endParaRPr lang="en-US" dirty="0" smtClean="0">
              <a:solidFill>
                <a:srgbClr val="C00000"/>
              </a:solidFill>
            </a:endParaRPr>
          </a:p>
          <a:p>
            <a:pPr>
              <a:buNone/>
            </a:pPr>
            <a:r>
              <a:rPr lang="en-US" dirty="0" smtClean="0">
                <a:solidFill>
                  <a:srgbClr val="C00000"/>
                </a:solidFill>
              </a:rPr>
              <a:t>	</a:t>
            </a:r>
            <a:r>
              <a:rPr lang="en-US" dirty="0" smtClean="0">
                <a:solidFill>
                  <a:schemeClr val="bg1"/>
                </a:solidFill>
              </a:rPr>
              <a:t>The</a:t>
            </a:r>
            <a:endParaRPr lang="en-US" dirty="0">
              <a:solidFill>
                <a:schemeClr val="bg1"/>
              </a:solidFill>
            </a:endParaRPr>
          </a:p>
        </p:txBody>
      </p:sp>
      <p:sp>
        <p:nvSpPr>
          <p:cNvPr id="9" name="Text Placeholder 8"/>
          <p:cNvSpPr>
            <a:spLocks noGrp="1"/>
          </p:cNvSpPr>
          <p:nvPr>
            <p:ph type="body" sz="quarter" idx="3"/>
          </p:nvPr>
        </p:nvSpPr>
        <p:spPr/>
        <p:txBody>
          <a:bodyPr/>
          <a:lstStyle/>
          <a:p>
            <a:r>
              <a:rPr lang="en-US" dirty="0" smtClean="0"/>
              <a:t>Why is this important?</a:t>
            </a:r>
            <a:endParaRPr lang="en-US" dirty="0"/>
          </a:p>
        </p:txBody>
      </p:sp>
      <p:sp>
        <p:nvSpPr>
          <p:cNvPr id="7" name="Content Placeholder 6"/>
          <p:cNvSpPr>
            <a:spLocks noGrp="1"/>
          </p:cNvSpPr>
          <p:nvPr>
            <p:ph sz="quarter" idx="4"/>
          </p:nvPr>
        </p:nvSpPr>
        <p:spPr/>
        <p:txBody>
          <a:bodyPr>
            <a:normAutofit/>
          </a:bodyPr>
          <a:lstStyle/>
          <a:p>
            <a:endParaRPr lang="en-US" dirty="0" smtClean="0">
              <a:solidFill>
                <a:schemeClr val="bg1"/>
              </a:solidFill>
            </a:endParaRPr>
          </a:p>
          <a:p>
            <a:pPr>
              <a:buNone/>
            </a:pPr>
            <a:r>
              <a:rPr lang="en-US" dirty="0" smtClean="0">
                <a:solidFill>
                  <a:schemeClr val="accent5">
                    <a:lumMod val="50000"/>
                  </a:schemeClr>
                </a:solidFill>
              </a:rPr>
              <a:t>   </a:t>
            </a:r>
          </a:p>
          <a:p>
            <a:pPr>
              <a:buNone/>
            </a:pPr>
            <a:r>
              <a:rPr lang="en-US" dirty="0" smtClean="0">
                <a:solidFill>
                  <a:schemeClr val="accent5">
                    <a:lumMod val="50000"/>
                  </a:schemeClr>
                </a:solidFill>
              </a:rPr>
              <a:t>	</a:t>
            </a:r>
            <a:r>
              <a:rPr lang="en-US" dirty="0" smtClean="0">
                <a:solidFill>
                  <a:schemeClr val="accent5">
                    <a:lumMod val="50000"/>
                  </a:schemeClr>
                </a:solidFill>
              </a:rPr>
              <a:t>The Balance Sheet shows how the assets were financed. It shows the </a:t>
            </a:r>
            <a:r>
              <a:rPr lang="en-US" b="1" dirty="0" smtClean="0">
                <a:solidFill>
                  <a:schemeClr val="accent5">
                    <a:lumMod val="50000"/>
                  </a:schemeClr>
                </a:solidFill>
              </a:rPr>
              <a:t>claim on assets by </a:t>
            </a:r>
            <a:r>
              <a:rPr lang="en-US" b="1" dirty="0" smtClean="0">
                <a:solidFill>
                  <a:schemeClr val="accent5">
                    <a:lumMod val="50000"/>
                  </a:schemeClr>
                </a:solidFill>
              </a:rPr>
              <a:t>creditors (debt) and the claim on assets by the owners (owners’ interest).</a:t>
            </a:r>
            <a:endParaRPr lang="en-US" dirty="0"/>
          </a:p>
        </p:txBody>
      </p:sp>
      <p:sp>
        <p:nvSpPr>
          <p:cNvPr id="4" name="Title 3"/>
          <p:cNvSpPr>
            <a:spLocks noGrp="1"/>
          </p:cNvSpPr>
          <p:nvPr>
            <p:ph type="title"/>
          </p:nvPr>
        </p:nvSpPr>
        <p:spPr>
          <a:xfrm>
            <a:off x="457200" y="274638"/>
            <a:ext cx="8229600" cy="360329"/>
          </a:xfrm>
        </p:spPr>
        <p:txBody>
          <a:bodyPr>
            <a:normAutofit fontScale="90000"/>
          </a:bodyPr>
          <a:lstStyle/>
          <a:p>
            <a:r>
              <a:rPr lang="en-US" dirty="0" smtClean="0">
                <a:solidFill>
                  <a:schemeClr val="accent5">
                    <a:lumMod val="50000"/>
                  </a:schemeClr>
                </a:solidFill>
              </a:rPr>
              <a:t/>
            </a:r>
            <a:br>
              <a:rPr lang="en-US" dirty="0" smtClean="0">
                <a:solidFill>
                  <a:schemeClr val="accent5">
                    <a:lumMod val="50000"/>
                  </a:schemeClr>
                </a:solidFill>
              </a:rPr>
            </a:br>
            <a:r>
              <a:rPr lang="en-US" sz="3100" b="1" dirty="0" smtClean="0">
                <a:solidFill>
                  <a:schemeClr val="accent5">
                    <a:lumMod val="50000"/>
                  </a:schemeClr>
                </a:solidFill>
              </a:rPr>
              <a:t>Balance Sheet</a:t>
            </a:r>
            <a:r>
              <a:rPr lang="en-US" dirty="0" smtClean="0">
                <a:solidFill>
                  <a:schemeClr val="accent5">
                    <a:lumMod val="50000"/>
                  </a:schemeClr>
                </a:solidFill>
              </a:rPr>
              <a:t/>
            </a:r>
            <a:br>
              <a:rPr lang="en-US" dirty="0" smtClean="0">
                <a:solidFill>
                  <a:schemeClr val="accent5">
                    <a:lumMod val="50000"/>
                  </a:schemeClr>
                </a:solidFill>
              </a:rPr>
            </a:br>
            <a:endParaRPr lang="en-US" sz="2700" dirty="0">
              <a:solidFill>
                <a:schemeClr val="accent5">
                  <a:lumMod val="50000"/>
                </a:schemeClr>
              </a:solidFill>
            </a:endParaRPr>
          </a:p>
        </p:txBody>
      </p:sp>
      <p:sp>
        <p:nvSpPr>
          <p:cNvPr id="2" name="Slide Number Placeholder 1"/>
          <p:cNvSpPr>
            <a:spLocks noGrp="1"/>
          </p:cNvSpPr>
          <p:nvPr>
            <p:ph type="sldNum" sz="quarter" idx="12"/>
          </p:nvPr>
        </p:nvSpPr>
        <p:spPr/>
        <p:txBody>
          <a:bodyPr/>
          <a:lstStyle/>
          <a:p>
            <a:fld id="{82AE3374-EE90-794F-9E8A-914FB65215F6}" type="slidenum">
              <a:rPr lang="en-US" smtClean="0"/>
              <a:pPr/>
              <a:t>33</a:t>
            </a:fld>
            <a:endParaRPr lang="en-US"/>
          </a:p>
        </p:txBody>
      </p:sp>
      <p:pic>
        <p:nvPicPr>
          <p:cNvPr id="5" name="Picture 16"/>
          <p:cNvPicPr>
            <a:picLocks noChangeArrowheads="1"/>
          </p:cNvPicPr>
          <p:nvPr/>
        </p:nvPicPr>
        <p:blipFill>
          <a:blip r:embed="rId2"/>
          <a:srcRect/>
          <a:stretch>
            <a:fillRect/>
          </a:stretch>
        </p:blipFill>
        <p:spPr bwMode="auto">
          <a:xfrm>
            <a:off x="7590440" y="288726"/>
            <a:ext cx="1096360" cy="724872"/>
          </a:xfrm>
          <a:prstGeom prst="rect">
            <a:avLst/>
          </a:prstGeom>
          <a:noFill/>
          <a:ln w="12700">
            <a:noFill/>
            <a:miter lim="800000"/>
            <a:headEnd/>
            <a:tailEnd/>
          </a:ln>
        </p:spPr>
      </p:pic>
      <p:pic>
        <p:nvPicPr>
          <p:cNvPr id="6" name="Picture 13" descr="C:\Users\Rouse\AppData\Local\Microsoft\Windows\Temporary Internet Files\Content.IE5\6H0H21B1\ad541ca3dedf5ae31cdd2d2388fd0300[1].jpg"/>
          <p:cNvPicPr>
            <a:picLocks noChangeAspect="1" noChangeArrowheads="1"/>
          </p:cNvPicPr>
          <p:nvPr/>
        </p:nvPicPr>
        <p:blipFill>
          <a:blip r:embed="rId3"/>
          <a:srcRect/>
          <a:stretch>
            <a:fillRect/>
          </a:stretch>
        </p:blipFill>
        <p:spPr bwMode="auto">
          <a:xfrm>
            <a:off x="386661" y="1289304"/>
            <a:ext cx="4110727" cy="4836859"/>
          </a:xfrm>
          <a:prstGeom prst="rect">
            <a:avLst/>
          </a:prstGeom>
          <a:noFill/>
        </p:spPr>
      </p:pic>
      <p:pic>
        <p:nvPicPr>
          <p:cNvPr id="9218" name="Picture 2" descr="C:\Users\Rouse\AppData\Local\Microsoft\Windows\Temporary Internet Files\Content.IE5\MCTLPNSO\thinking-cap[1].gif"/>
          <p:cNvPicPr>
            <a:picLocks noChangeAspect="1" noChangeArrowheads="1"/>
          </p:cNvPicPr>
          <p:nvPr/>
        </p:nvPicPr>
        <p:blipFill>
          <a:blip r:embed="rId4"/>
          <a:srcRect/>
          <a:stretch>
            <a:fillRect/>
          </a:stretch>
        </p:blipFill>
        <p:spPr bwMode="auto">
          <a:xfrm>
            <a:off x="7590440" y="1098708"/>
            <a:ext cx="657987" cy="7620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Balance Sheet </a:t>
            </a:r>
            <a:r>
              <a:rPr lang="en-US" sz="3600" dirty="0" smtClean="0"/>
              <a:t>Measures </a:t>
            </a:r>
            <a:r>
              <a:rPr lang="en-US" sz="3600" dirty="0" smtClean="0"/>
              <a:t>Net Worth.</a:t>
            </a:r>
            <a:r>
              <a:rPr lang="en-US" dirty="0" smtClean="0"/>
              <a:t/>
            </a:r>
            <a:br>
              <a:rPr lang="en-US" dirty="0" smtClean="0"/>
            </a:br>
            <a:endParaRPr lang="en-US" dirty="0"/>
          </a:p>
        </p:txBody>
      </p:sp>
      <p:sp>
        <p:nvSpPr>
          <p:cNvPr id="6" name="Content Placeholder 5"/>
          <p:cNvSpPr>
            <a:spLocks noGrp="1"/>
          </p:cNvSpPr>
          <p:nvPr>
            <p:ph sz="half" idx="1"/>
          </p:nvPr>
        </p:nvSpPr>
        <p:spPr/>
        <p:txBody>
          <a:bodyPr>
            <a:normAutofit/>
          </a:bodyPr>
          <a:lstStyle/>
          <a:p>
            <a:endParaRPr lang="en-US" dirty="0" smtClean="0"/>
          </a:p>
          <a:p>
            <a:pPr algn="ctr">
              <a:buNone/>
            </a:pPr>
            <a:r>
              <a:rPr lang="en-US" dirty="0" smtClean="0"/>
              <a:t>		What is Net Worth???</a:t>
            </a:r>
            <a:endParaRPr lang="en-US" dirty="0"/>
          </a:p>
        </p:txBody>
      </p:sp>
      <p:sp>
        <p:nvSpPr>
          <p:cNvPr id="19" name="Content Placeholder 18"/>
          <p:cNvSpPr>
            <a:spLocks noGrp="1"/>
          </p:cNvSpPr>
          <p:nvPr>
            <p:ph sz="half" idx="2"/>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pPr>
              <a:defRPr/>
            </a:pPr>
            <a:fld id="{F726E5E6-6671-4806-A9CB-F3EFAB2AB126}" type="slidenum">
              <a:rPr lang="en-US" smtClean="0"/>
              <a:pPr>
                <a:defRPr/>
              </a:pPr>
              <a:t>34</a:t>
            </a:fld>
            <a:endParaRPr lang="en-US"/>
          </a:p>
        </p:txBody>
      </p:sp>
      <p:pic>
        <p:nvPicPr>
          <p:cNvPr id="7181" name="Picture 13" descr="C:\Users\Rouse\AppData\Local\Microsoft\Windows\Temporary Internet Files\Content.IE5\6H0H21B1\ad541ca3dedf5ae31cdd2d2388fd0300[1].jpg"/>
          <p:cNvPicPr>
            <a:picLocks noChangeAspect="1" noChangeArrowheads="1"/>
          </p:cNvPicPr>
          <p:nvPr/>
        </p:nvPicPr>
        <p:blipFill>
          <a:blip r:embed="rId2"/>
          <a:srcRect/>
          <a:stretch>
            <a:fillRect/>
          </a:stretch>
        </p:blipFill>
        <p:spPr bwMode="auto">
          <a:xfrm>
            <a:off x="4648200" y="1935162"/>
            <a:ext cx="4110727" cy="4421187"/>
          </a:xfrm>
          <a:prstGeom prst="rect">
            <a:avLst/>
          </a:prstGeom>
          <a:noFill/>
        </p:spPr>
      </p:pic>
      <p:pic>
        <p:nvPicPr>
          <p:cNvPr id="7182" name="Picture 14" descr="C:\Users\Rouse\AppData\Local\Microsoft\Windows\Temporary Internet Files\Content.IE5\MCTLPNSO\thinking-cap[1].gif"/>
          <p:cNvPicPr>
            <a:picLocks noChangeAspect="1" noChangeArrowheads="1"/>
          </p:cNvPicPr>
          <p:nvPr/>
        </p:nvPicPr>
        <p:blipFill>
          <a:blip r:embed="rId3"/>
          <a:srcRect/>
          <a:stretch>
            <a:fillRect/>
          </a:stretch>
        </p:blipFill>
        <p:spPr bwMode="auto">
          <a:xfrm>
            <a:off x="1434151" y="3246896"/>
            <a:ext cx="2185957" cy="253173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Net Worth       </a:t>
            </a:r>
            <a:endParaRPr lang="en-US"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a:t>
            </a:r>
            <a:endParaRPr lang="en-US" dirty="0" smtClean="0"/>
          </a:p>
          <a:p>
            <a:pPr>
              <a:buNone/>
            </a:pPr>
            <a:r>
              <a:rPr lang="en-US" sz="3600" dirty="0" smtClean="0">
                <a:solidFill>
                  <a:schemeClr val="accent5">
                    <a:lumMod val="50000"/>
                  </a:schemeClr>
                </a:solidFill>
              </a:rPr>
              <a:t>Assets  -  Liabilities = Stockholders’ Equity</a:t>
            </a:r>
          </a:p>
          <a:p>
            <a:pPr>
              <a:buNone/>
            </a:pPr>
            <a:r>
              <a:rPr lang="en-US" sz="1800" dirty="0" smtClean="0">
                <a:solidFill>
                  <a:schemeClr val="accent5">
                    <a:lumMod val="50000"/>
                  </a:schemeClr>
                </a:solidFill>
              </a:rPr>
              <a:t>	</a:t>
            </a:r>
            <a:r>
              <a:rPr lang="en-US" sz="1800" dirty="0" smtClean="0">
                <a:solidFill>
                  <a:schemeClr val="accent5">
                    <a:lumMod val="50000"/>
                  </a:schemeClr>
                </a:solidFill>
              </a:rPr>
              <a:t>											</a:t>
            </a:r>
            <a:r>
              <a:rPr lang="en-US" sz="2600" dirty="0" smtClean="0">
                <a:solidFill>
                  <a:schemeClr val="accent5">
                    <a:lumMod val="50000"/>
                  </a:schemeClr>
                </a:solidFill>
              </a:rPr>
              <a:t>or</a:t>
            </a:r>
          </a:p>
          <a:p>
            <a:pPr lvl="8">
              <a:buNone/>
            </a:pPr>
            <a:r>
              <a:rPr lang="en-US" sz="4000" b="1" dirty="0" smtClean="0">
                <a:solidFill>
                  <a:schemeClr val="accent6">
                    <a:lumMod val="75000"/>
                  </a:schemeClr>
                </a:solidFill>
              </a:rPr>
              <a:t>   </a:t>
            </a:r>
            <a:r>
              <a:rPr lang="en-US" sz="4000" b="1" dirty="0" smtClean="0">
                <a:solidFill>
                  <a:schemeClr val="accent2">
                    <a:lumMod val="25000"/>
                  </a:schemeClr>
                </a:solidFill>
              </a:rPr>
              <a:t>Net Worth</a:t>
            </a:r>
          </a:p>
          <a:p>
            <a:pPr lvl="8">
              <a:buNone/>
            </a:pPr>
            <a:endParaRPr lang="en-US" sz="4000" b="1" dirty="0" smtClean="0">
              <a:solidFill>
                <a:schemeClr val="accent6">
                  <a:lumMod val="75000"/>
                </a:schemeClr>
              </a:solidFill>
            </a:endParaRPr>
          </a:p>
          <a:p>
            <a:pPr lvl="8">
              <a:buNone/>
            </a:pPr>
            <a:r>
              <a:rPr lang="en-US" sz="4000" b="1" dirty="0" smtClean="0">
                <a:solidFill>
                  <a:schemeClr val="accent6">
                    <a:lumMod val="75000"/>
                  </a:schemeClr>
                </a:solidFill>
              </a:rPr>
              <a:t>  Net Worth is the amount by which assets exceed liabilities</a:t>
            </a:r>
            <a:endParaRPr lang="en-US" sz="40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A65BF04C-23B6-4EA8-BA29-86FC6A642760}" type="slidenum">
              <a:rPr lang="en-US" smtClean="0"/>
              <a:pPr>
                <a:defRPr/>
              </a:pPr>
              <a:t>35</a:t>
            </a:fld>
            <a:endParaRPr lang="en-US"/>
          </a:p>
        </p:txBody>
      </p:sp>
      <p:pic>
        <p:nvPicPr>
          <p:cNvPr id="5" name="Picture 13" descr="C:\Users\Rouse\AppData\Local\Microsoft\Windows\Temporary Internet Files\Content.IE5\6H0H21B1\ad541ca3dedf5ae31cdd2d2388fd0300[1].jpg"/>
          <p:cNvPicPr>
            <a:picLocks noChangeAspect="1" noChangeArrowheads="1"/>
          </p:cNvPicPr>
          <p:nvPr/>
        </p:nvPicPr>
        <p:blipFill>
          <a:blip r:embed="rId2"/>
          <a:srcRect/>
          <a:stretch>
            <a:fillRect/>
          </a:stretch>
        </p:blipFill>
        <p:spPr bwMode="auto">
          <a:xfrm>
            <a:off x="457200" y="2693481"/>
            <a:ext cx="2987040" cy="3212634"/>
          </a:xfrm>
          <a:prstGeom prst="rect">
            <a:avLst/>
          </a:prstGeom>
          <a:noFill/>
        </p:spPr>
      </p:pic>
      <p:pic>
        <p:nvPicPr>
          <p:cNvPr id="6" name="Picture 2" descr="C:\Users\Rouse\AppData\Local\Microsoft\Windows\Temporary Internet Files\Content.IE5\4WY60V6K\depositphotos_9608207-3D-Money-sign[1].jpg"/>
          <p:cNvPicPr>
            <a:picLocks noChangeAspect="1" noChangeArrowheads="1"/>
          </p:cNvPicPr>
          <p:nvPr/>
        </p:nvPicPr>
        <p:blipFill>
          <a:blip r:embed="rId3"/>
          <a:srcRect/>
          <a:stretch>
            <a:fillRect/>
          </a:stretch>
        </p:blipFill>
        <p:spPr bwMode="auto">
          <a:xfrm>
            <a:off x="6553200" y="403060"/>
            <a:ext cx="714044" cy="7140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b="1" dirty="0" smtClean="0">
                <a:solidFill>
                  <a:schemeClr val="accent6">
                    <a:lumMod val="75000"/>
                  </a:schemeClr>
                </a:solidFill>
              </a:rPr>
              <a:t>The World’s Billionaires are measured by Net Worth</a:t>
            </a:r>
          </a:p>
          <a:p>
            <a:pPr algn="ctr"/>
            <a:endParaRPr lang="en-US" dirty="0" smtClean="0"/>
          </a:p>
          <a:p>
            <a:pPr algn="ctr">
              <a:buNone/>
            </a:pPr>
            <a:r>
              <a:rPr lang="en-US" sz="4400" b="1" dirty="0" smtClean="0">
                <a:solidFill>
                  <a:schemeClr val="bg2">
                    <a:lumMod val="50000"/>
                  </a:schemeClr>
                </a:solidFill>
              </a:rPr>
              <a:t>Who do you think is the world’s richest billionaire???</a:t>
            </a:r>
            <a:endParaRPr lang="en-US" sz="4400" b="1" dirty="0">
              <a:solidFill>
                <a:schemeClr val="bg2">
                  <a:lumMod val="50000"/>
                </a:schemeClr>
              </a:solidFill>
            </a:endParaRPr>
          </a:p>
        </p:txBody>
      </p:sp>
      <p:sp>
        <p:nvSpPr>
          <p:cNvPr id="4" name="Slide Number Placeholder 3"/>
          <p:cNvSpPr>
            <a:spLocks noGrp="1"/>
          </p:cNvSpPr>
          <p:nvPr>
            <p:ph type="sldNum" sz="quarter" idx="12"/>
          </p:nvPr>
        </p:nvSpPr>
        <p:spPr/>
        <p:txBody>
          <a:bodyPr/>
          <a:lstStyle/>
          <a:p>
            <a:pPr>
              <a:defRPr/>
            </a:pPr>
            <a:fld id="{A65BF04C-23B6-4EA8-BA29-86FC6A642760}"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Bill Gates’ Net Worth?</a:t>
            </a:r>
            <a:endParaRPr lang="en-US" dirty="0"/>
          </a:p>
        </p:txBody>
      </p:sp>
      <p:sp>
        <p:nvSpPr>
          <p:cNvPr id="4" name="Slide Number Placeholder 3"/>
          <p:cNvSpPr>
            <a:spLocks noGrp="1"/>
          </p:cNvSpPr>
          <p:nvPr>
            <p:ph type="sldNum" sz="quarter" idx="12"/>
          </p:nvPr>
        </p:nvSpPr>
        <p:spPr/>
        <p:txBody>
          <a:bodyPr/>
          <a:lstStyle/>
          <a:p>
            <a:pPr>
              <a:defRPr/>
            </a:pPr>
            <a:fld id="{A65BF04C-23B6-4EA8-BA29-86FC6A642760}" type="slidenum">
              <a:rPr lang="en-US" smtClean="0"/>
              <a:pPr>
                <a:defRPr/>
              </a:pPr>
              <a:t>37</a:t>
            </a:fld>
            <a:endParaRPr lang="en-US"/>
          </a:p>
        </p:txBody>
      </p:sp>
      <p:pic>
        <p:nvPicPr>
          <p:cNvPr id="5" name="Picture 11" descr="C:\Users\Rouse\AppData\Local\Microsoft\Windows\Temporary Internet Files\Content.IE5\MCTLPNSO\o_estilo_bill_gates_de_gerir[1].jpg"/>
          <p:cNvPicPr>
            <a:picLocks noGrp="1" noChangeAspect="1" noChangeArrowheads="1"/>
          </p:cNvPicPr>
          <p:nvPr>
            <p:ph idx="1"/>
          </p:nvPr>
        </p:nvPicPr>
        <p:blipFill>
          <a:blip r:embed="rId2"/>
          <a:stretch>
            <a:fillRect/>
          </a:stretch>
        </p:blipFill>
        <p:spPr bwMode="auto">
          <a:xfrm>
            <a:off x="3222116" y="1157151"/>
            <a:ext cx="3407283" cy="481931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World’s Richest Billionaires      </a:t>
            </a:r>
            <a:endParaRPr lang="en-US"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38</a:t>
            </a:fld>
            <a:endParaRPr lang="en-US" dirty="0"/>
          </a:p>
        </p:txBody>
      </p:sp>
      <p:sp>
        <p:nvSpPr>
          <p:cNvPr id="7" name="Content Placeholder 6"/>
          <p:cNvSpPr>
            <a:spLocks noGrp="1"/>
          </p:cNvSpPr>
          <p:nvPr>
            <p:ph idx="1"/>
          </p:nvPr>
        </p:nvSpPr>
        <p:spPr/>
        <p:txBody>
          <a:bodyPr>
            <a:normAutofit lnSpcReduction="10000"/>
          </a:bodyPr>
          <a:lstStyle/>
          <a:p>
            <a:pPr>
              <a:buNone/>
            </a:pPr>
            <a:r>
              <a:rPr lang="en-US" sz="2800" dirty="0" smtClean="0"/>
              <a:t># 1		Bill Gates </a:t>
            </a:r>
            <a:r>
              <a:rPr lang="en-US" sz="2400" dirty="0" smtClean="0"/>
              <a:t>(Microsoft)</a:t>
            </a:r>
            <a:r>
              <a:rPr lang="en-US" sz="2800" dirty="0" smtClean="0"/>
              <a:t>						$ 80 B</a:t>
            </a:r>
          </a:p>
          <a:p>
            <a:pPr>
              <a:buNone/>
            </a:pPr>
            <a:r>
              <a:rPr lang="en-US" sz="2800" dirty="0" smtClean="0"/>
              <a:t># 3		Warren Buffet </a:t>
            </a:r>
            <a:r>
              <a:rPr lang="en-US" sz="2400" dirty="0" smtClean="0"/>
              <a:t>(Berkshire Hathaway)</a:t>
            </a:r>
            <a:r>
              <a:rPr lang="en-US" sz="2800" dirty="0" smtClean="0"/>
              <a:t>	$ 73 B</a:t>
            </a:r>
          </a:p>
          <a:p>
            <a:pPr>
              <a:buNone/>
            </a:pPr>
            <a:r>
              <a:rPr lang="en-US" sz="2800" dirty="0" smtClean="0"/>
              <a:t># 5		Larry Ellison </a:t>
            </a:r>
            <a:r>
              <a:rPr lang="en-US" sz="2400" dirty="0" smtClean="0"/>
              <a:t>(Oracle)</a:t>
            </a:r>
            <a:r>
              <a:rPr lang="en-US" sz="2800" dirty="0" smtClean="0"/>
              <a:t>						$ 54 B</a:t>
            </a:r>
          </a:p>
          <a:p>
            <a:pPr>
              <a:buNone/>
            </a:pPr>
            <a:r>
              <a:rPr lang="en-US" sz="2800" dirty="0" smtClean="0"/>
              <a:t># 8		Christy Walton </a:t>
            </a:r>
            <a:r>
              <a:rPr lang="en-US" sz="2400" dirty="0" smtClean="0"/>
              <a:t>(</a:t>
            </a:r>
            <a:r>
              <a:rPr lang="en-US" sz="2400" dirty="0" err="1" smtClean="0"/>
              <a:t>Walmart</a:t>
            </a:r>
            <a:r>
              <a:rPr lang="en-US" sz="2400" dirty="0" smtClean="0"/>
              <a:t>)</a:t>
            </a:r>
            <a:r>
              <a:rPr lang="en-US" sz="2800" dirty="0" smtClean="0"/>
              <a:t>				$ 42 B</a:t>
            </a:r>
          </a:p>
          <a:p>
            <a:pPr>
              <a:buNone/>
            </a:pPr>
            <a:r>
              <a:rPr lang="en-US" sz="2800" dirty="0" smtClean="0"/>
              <a:t># 9		Jim Walton	</a:t>
            </a:r>
            <a:r>
              <a:rPr lang="en-US" sz="2400" dirty="0" smtClean="0"/>
              <a:t>(</a:t>
            </a:r>
            <a:r>
              <a:rPr lang="en-US" sz="2400" dirty="0" err="1" smtClean="0"/>
              <a:t>Walmart</a:t>
            </a:r>
            <a:r>
              <a:rPr lang="en-US" sz="2400" dirty="0" smtClean="0"/>
              <a:t>)	</a:t>
            </a:r>
            <a:r>
              <a:rPr lang="en-US" sz="2800" dirty="0" smtClean="0"/>
              <a:t>					$ 41 B</a:t>
            </a:r>
          </a:p>
          <a:p>
            <a:pPr>
              <a:buNone/>
            </a:pPr>
            <a:r>
              <a:rPr lang="en-US" sz="2800" dirty="0" smtClean="0"/>
              <a:t># 15		Jeff </a:t>
            </a:r>
            <a:r>
              <a:rPr lang="en-US" sz="2800" dirty="0" err="1" smtClean="0"/>
              <a:t>Bezos</a:t>
            </a:r>
            <a:r>
              <a:rPr lang="en-US" sz="2800" dirty="0" smtClean="0"/>
              <a:t> </a:t>
            </a:r>
            <a:r>
              <a:rPr lang="en-US" sz="2400" dirty="0" smtClean="0"/>
              <a:t>(Amazon)</a:t>
            </a:r>
            <a:r>
              <a:rPr lang="en-US" sz="2800" dirty="0" smtClean="0"/>
              <a:t>						$ 35 B</a:t>
            </a:r>
          </a:p>
          <a:p>
            <a:pPr>
              <a:buNone/>
            </a:pPr>
            <a:r>
              <a:rPr lang="en-US" sz="2800" dirty="0" smtClean="0"/>
              <a:t># 16		Mark </a:t>
            </a:r>
            <a:r>
              <a:rPr lang="en-US" sz="2800" dirty="0" err="1" smtClean="0"/>
              <a:t>Ziclerberg</a:t>
            </a:r>
            <a:r>
              <a:rPr lang="en-US" sz="2800" dirty="0" smtClean="0"/>
              <a:t> </a:t>
            </a:r>
            <a:r>
              <a:rPr lang="en-US" sz="2400" dirty="0" smtClean="0"/>
              <a:t>(</a:t>
            </a:r>
            <a:r>
              <a:rPr lang="en-US" sz="2400" dirty="0" err="1" smtClean="0"/>
              <a:t>Facebook</a:t>
            </a:r>
            <a:r>
              <a:rPr lang="en-US" sz="2400" dirty="0" smtClean="0"/>
              <a:t>)</a:t>
            </a:r>
            <a:r>
              <a:rPr lang="en-US" sz="2800" dirty="0" smtClean="0"/>
              <a:t>			$ 33 B</a:t>
            </a:r>
          </a:p>
          <a:p>
            <a:pPr>
              <a:buNone/>
            </a:pPr>
            <a:r>
              <a:rPr lang="en-US" sz="2800" dirty="0" smtClean="0"/>
              <a:t># 20		Sergey </a:t>
            </a:r>
            <a:r>
              <a:rPr lang="en-US" sz="2800" dirty="0" err="1" smtClean="0"/>
              <a:t>Brin</a:t>
            </a:r>
            <a:r>
              <a:rPr lang="en-US" sz="2800" dirty="0" smtClean="0"/>
              <a:t> </a:t>
            </a:r>
            <a:r>
              <a:rPr lang="en-US" sz="2400" dirty="0" smtClean="0"/>
              <a:t>(Google)	</a:t>
            </a:r>
            <a:r>
              <a:rPr lang="en-US" sz="2800" dirty="0" smtClean="0"/>
              <a:t>					$ 29 B </a:t>
            </a:r>
          </a:p>
          <a:p>
            <a:pPr>
              <a:buNone/>
            </a:pPr>
            <a:r>
              <a:rPr lang="en-US" sz="2800" dirty="0" smtClean="0"/>
              <a:t># 45		Lauren Powell Jobs </a:t>
            </a:r>
            <a:r>
              <a:rPr lang="en-US" sz="2400" dirty="0" smtClean="0"/>
              <a:t>(</a:t>
            </a:r>
            <a:r>
              <a:rPr lang="en-US" sz="2400" dirty="0" err="1" smtClean="0"/>
              <a:t>Apple,Disney</a:t>
            </a:r>
            <a:r>
              <a:rPr lang="en-US" sz="2400" dirty="0" smtClean="0"/>
              <a:t>)	</a:t>
            </a:r>
            <a:r>
              <a:rPr lang="en-US" sz="2800" dirty="0" smtClean="0"/>
              <a:t>$ 20 B</a:t>
            </a:r>
          </a:p>
          <a:p>
            <a:pPr>
              <a:buNone/>
            </a:pPr>
            <a:r>
              <a:rPr lang="en-US" sz="2800" dirty="0" smtClean="0"/>
              <a:t># 47		Michael Dell (Dell)						$19  B</a:t>
            </a:r>
            <a:endParaRPr lang="en-US" sz="2800" dirty="0"/>
          </a:p>
        </p:txBody>
      </p:sp>
      <p:pic>
        <p:nvPicPr>
          <p:cNvPr id="8194" name="Picture 2" descr="C:\Users\Rouse\AppData\Local\Microsoft\Windows\Temporary Internet Files\Content.IE5\4WY60V6K\depositphotos_9608207-3D-Money-sign[1].jpg"/>
          <p:cNvPicPr>
            <a:picLocks noChangeAspect="1" noChangeArrowheads="1"/>
          </p:cNvPicPr>
          <p:nvPr/>
        </p:nvPicPr>
        <p:blipFill>
          <a:blip r:embed="rId2"/>
          <a:srcRect/>
          <a:stretch>
            <a:fillRect/>
          </a:stretch>
        </p:blipFill>
        <p:spPr bwMode="auto">
          <a:xfrm>
            <a:off x="960121" y="200357"/>
            <a:ext cx="714044" cy="714044"/>
          </a:xfrm>
          <a:prstGeom prst="rect">
            <a:avLst/>
          </a:prstGeom>
          <a:noFill/>
        </p:spPr>
      </p:pic>
      <p:pic>
        <p:nvPicPr>
          <p:cNvPr id="10" name="Picture 2" descr="C:\Users\Rouse\AppData\Local\Microsoft\Windows\Temporary Internet Files\Content.IE5\4WY60V6K\depositphotos_9608207-3D-Money-sign[1].jpg"/>
          <p:cNvPicPr>
            <a:picLocks noChangeAspect="1" noChangeArrowheads="1"/>
          </p:cNvPicPr>
          <p:nvPr/>
        </p:nvPicPr>
        <p:blipFill>
          <a:blip r:embed="rId2"/>
          <a:srcRect/>
          <a:stretch>
            <a:fillRect/>
          </a:stretch>
        </p:blipFill>
        <p:spPr bwMode="auto">
          <a:xfrm>
            <a:off x="7522465" y="274638"/>
            <a:ext cx="714044" cy="7140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8322"/>
          </a:xfrm>
        </p:spPr>
        <p:txBody>
          <a:bodyPr rtlCol="0">
            <a:normAutofit fontScale="90000"/>
          </a:bodyPr>
          <a:lstStyle/>
          <a:p>
            <a:pPr algn="l" eaLnBrk="1" fontAlgn="auto" hangingPunct="1">
              <a:spcAft>
                <a:spcPts val="0"/>
              </a:spcAft>
              <a:defRPr/>
            </a:pPr>
            <a:r>
              <a:rPr lang="en-US" dirty="0" smtClean="0">
                <a:solidFill>
                  <a:schemeClr val="accent6">
                    <a:lumMod val="75000"/>
                  </a:schemeClr>
                </a:solidFill>
              </a:rPr>
              <a:t>S</a:t>
            </a:r>
            <a:r>
              <a:rPr dirty="0" smtClean="0">
                <a:solidFill>
                  <a:schemeClr val="accent6">
                    <a:lumMod val="75000"/>
                  </a:schemeClr>
                </a:solidFill>
              </a:rPr>
              <a:t>ample </a:t>
            </a:r>
            <a:r>
              <a:rPr dirty="0">
                <a:solidFill>
                  <a:schemeClr val="accent6">
                    <a:lumMod val="75000"/>
                  </a:schemeClr>
                </a:solidFill>
              </a:rPr>
              <a:t>Balance Sheet</a:t>
            </a:r>
          </a:p>
        </p:txBody>
      </p:sp>
      <p:pic>
        <p:nvPicPr>
          <p:cNvPr id="31747" name="Picture 2"/>
          <p:cNvPicPr>
            <a:picLocks noChangeAspect="1" noChangeArrowheads="1"/>
          </p:cNvPicPr>
          <p:nvPr/>
        </p:nvPicPr>
        <p:blipFill>
          <a:blip r:embed="rId2"/>
          <a:srcRect/>
          <a:stretch>
            <a:fillRect/>
          </a:stretch>
        </p:blipFill>
        <p:spPr bwMode="auto">
          <a:xfrm>
            <a:off x="1022350" y="2362200"/>
            <a:ext cx="81216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The Language of Business</a:t>
            </a:r>
            <a:endParaRPr lang="en-US" sz="4400" dirty="0"/>
          </a:p>
        </p:txBody>
      </p:sp>
      <p:sp>
        <p:nvSpPr>
          <p:cNvPr id="3" name="Content Placeholder 2"/>
          <p:cNvSpPr>
            <a:spLocks noGrp="1"/>
          </p:cNvSpPr>
          <p:nvPr>
            <p:ph idx="1"/>
          </p:nvPr>
        </p:nvSpPr>
        <p:spPr/>
        <p:txBody>
          <a:bodyPr/>
          <a:lstStyle/>
          <a:p>
            <a:pPr>
              <a:buNone/>
            </a:pPr>
            <a:r>
              <a:rPr lang="en-US" dirty="0" smtClean="0"/>
              <a:t>	The </a:t>
            </a:r>
            <a:r>
              <a:rPr lang="en-US" dirty="0" smtClean="0"/>
              <a:t>story of any company, no matter the size, the industry, or the country of origin, is told through its financial records and reports. Income, debt, revenue versus expenses, compensation, and cost of retaining customers can all be found on financial statements. </a:t>
            </a:r>
          </a:p>
          <a:p>
            <a:endParaRPr lang="en-US" dirty="0" smtClean="0"/>
          </a:p>
          <a:p>
            <a:pPr>
              <a:buNone/>
            </a:pPr>
            <a:r>
              <a:rPr lang="en-US" sz="1200" dirty="0" smtClean="0"/>
              <a:t>	http</a:t>
            </a:r>
            <a:r>
              <a:rPr lang="en-US" sz="1200" dirty="0" smtClean="0"/>
              <a:t>://executiveeducation.wharton.upenn.edu/thought-leadership/wharton-at-work/2013/07/language-of-business</a:t>
            </a:r>
          </a:p>
          <a:p>
            <a:endParaRPr lang="en-US" sz="900" dirty="0"/>
          </a:p>
        </p:txBody>
      </p:sp>
      <p:sp>
        <p:nvSpPr>
          <p:cNvPr id="4" name="Slide Number Placeholder 3"/>
          <p:cNvSpPr>
            <a:spLocks noGrp="1"/>
          </p:cNvSpPr>
          <p:nvPr>
            <p:ph type="sldNum" sz="quarter" idx="12"/>
          </p:nvPr>
        </p:nvSpPr>
        <p:spPr/>
        <p:txBody>
          <a:bodyPr/>
          <a:lstStyle/>
          <a:p>
            <a:fld id="{82AE3374-EE90-794F-9E8A-914FB65215F6}" type="slidenum">
              <a:rPr lang="en-US" smtClean="0"/>
              <a:pPr/>
              <a:t>4</a:t>
            </a:fld>
            <a:endParaRPr lang="en-US" dirty="0"/>
          </a:p>
        </p:txBody>
      </p:sp>
    </p:spTree>
    <p:extLst>
      <p:ext uri="{BB962C8B-B14F-4D97-AF65-F5344CB8AC3E}">
        <p14:creationId xmlns="" xmlns:p14="http://schemas.microsoft.com/office/powerpoint/2010/main" val="1015232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360329"/>
          </a:xfrm>
        </p:spPr>
        <p:txBody>
          <a:bodyPr>
            <a:normAutofit fontScale="90000"/>
          </a:bodyPr>
          <a:lstStyle/>
          <a:p>
            <a:pPr algn="l"/>
            <a:r>
              <a:rPr lang="en-US" altLang="en-US" dirty="0" smtClean="0"/>
              <a:t/>
            </a:r>
            <a:br>
              <a:rPr lang="en-US" altLang="en-US" dirty="0" smtClean="0"/>
            </a:br>
            <a:r>
              <a:rPr lang="en-US" altLang="en-US" dirty="0" smtClean="0"/>
              <a:t/>
            </a:r>
            <a:br>
              <a:rPr lang="en-US" altLang="en-US" dirty="0" smtClean="0"/>
            </a:br>
            <a:r>
              <a:rPr lang="en-US" altLang="en-US" dirty="0" smtClean="0"/>
              <a:t>Balance Sheet Analysis</a:t>
            </a:r>
            <a:br>
              <a:rPr lang="en-US" altLang="en-US" dirty="0" smtClean="0"/>
            </a:br>
            <a:r>
              <a:rPr lang="en-US" altLang="en-US" dirty="0" smtClean="0"/>
              <a:t>      </a:t>
            </a:r>
            <a:r>
              <a:rPr lang="en-US" altLang="en-US" sz="2200" dirty="0" smtClean="0">
                <a:solidFill>
                  <a:schemeClr val="accent3">
                    <a:lumMod val="50000"/>
                  </a:schemeClr>
                </a:solidFill>
              </a:rPr>
              <a:t>Return on Equity (ROE)  Ratio</a:t>
            </a:r>
            <a:endParaRPr altLang="en-US" sz="2200" dirty="0" smtClean="0"/>
          </a:p>
        </p:txBody>
      </p:sp>
      <p:sp>
        <p:nvSpPr>
          <p:cNvPr id="12" name="Content Placeholder 11"/>
          <p:cNvSpPr>
            <a:spLocks noGrp="1"/>
          </p:cNvSpPr>
          <p:nvPr>
            <p:ph sz="half" idx="1"/>
          </p:nvPr>
        </p:nvSpPr>
        <p:spPr>
          <a:xfrm>
            <a:off x="457200" y="1098708"/>
            <a:ext cx="8119872" cy="5027456"/>
          </a:xfrm>
        </p:spPr>
        <p:txBody>
          <a:bodyPr/>
          <a:lstStyle/>
          <a:p>
            <a:endParaRPr lang="en-US" dirty="0" smtClean="0"/>
          </a:p>
          <a:p>
            <a:pPr>
              <a:buNone/>
            </a:pPr>
            <a:r>
              <a:rPr lang="en-US" dirty="0" smtClean="0"/>
              <a:t>ROE =   </a:t>
            </a:r>
            <a:r>
              <a:rPr lang="en-US" u="sng" dirty="0" smtClean="0"/>
              <a:t>Net Income         </a:t>
            </a:r>
            <a:r>
              <a:rPr lang="en-US" dirty="0" smtClean="0"/>
              <a:t>   =  </a:t>
            </a:r>
            <a:r>
              <a:rPr lang="en-US" u="sng" dirty="0" smtClean="0"/>
              <a:t>$    600 </a:t>
            </a:r>
            <a:r>
              <a:rPr lang="en-US" dirty="0" smtClean="0"/>
              <a:t>  = 18.75%</a:t>
            </a:r>
            <a:endParaRPr lang="en-US" u="sng" dirty="0" smtClean="0"/>
          </a:p>
          <a:p>
            <a:pPr lvl="3">
              <a:buNone/>
            </a:pPr>
            <a:r>
              <a:rPr lang="en-US" sz="2400" dirty="0" smtClean="0"/>
              <a:t>Stockholders’ Equity        </a:t>
            </a:r>
            <a:r>
              <a:rPr lang="en-US" sz="2800" dirty="0" smtClean="0"/>
              <a:t>$ 3,200   </a:t>
            </a:r>
            <a:endParaRPr lang="en-US" sz="2800" dirty="0"/>
          </a:p>
        </p:txBody>
      </p:sp>
      <p:pic>
        <p:nvPicPr>
          <p:cNvPr id="14" name="Picture 2"/>
          <p:cNvPicPr>
            <a:picLocks noGrp="1" noChangeAspect="1" noChangeArrowheads="1"/>
          </p:cNvPicPr>
          <p:nvPr>
            <p:ph sz="half" idx="2"/>
          </p:nvPr>
        </p:nvPicPr>
        <p:blipFill>
          <a:blip r:embed="rId3"/>
          <a:stretch>
            <a:fillRect/>
          </a:stretch>
        </p:blipFill>
        <p:spPr bwMode="auto">
          <a:xfrm>
            <a:off x="457200" y="3218688"/>
            <a:ext cx="7004304" cy="2779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017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018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018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0182"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0183"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0184" name="Rectangle 8"/>
          <p:cNvSpPr>
            <a:spLocks noGrp="1"/>
          </p:cNvSpPr>
          <p:nvPr>
            <p:ph type="title"/>
          </p:nvPr>
        </p:nvSpPr>
        <p:spPr>
          <a:xfrm>
            <a:off x="347472" y="320040"/>
            <a:ext cx="8229600" cy="612648"/>
          </a:xfrm>
          <a:noFill/>
        </p:spPr>
        <p:txBody>
          <a:bodyPr lIns="90488" tIns="44450" rIns="90488" bIns="44450">
            <a:normAutofit fontScale="90000"/>
          </a:bodyPr>
          <a:lstStyle/>
          <a:p>
            <a:pPr eaLnBrk="1" hangingPunct="1"/>
            <a:r>
              <a:rPr lang="en-US" sz="4000" b="1" dirty="0" smtClean="0">
                <a:solidFill>
                  <a:schemeClr val="accent2">
                    <a:lumMod val="25000"/>
                  </a:schemeClr>
                </a:solidFill>
                <a:latin typeface="Calibri" pitchFamily="34" charset="0"/>
              </a:rPr>
              <a:t>Income Statement</a:t>
            </a:r>
            <a:r>
              <a:rPr lang="en-US" sz="5400" b="1" dirty="0" smtClean="0">
                <a:solidFill>
                  <a:schemeClr val="accent2">
                    <a:lumMod val="25000"/>
                  </a:schemeClr>
                </a:solidFill>
                <a:latin typeface="Calibri" pitchFamily="34" charset="0"/>
              </a:rPr>
              <a:t/>
            </a:r>
            <a:br>
              <a:rPr lang="en-US" sz="5400" b="1" dirty="0" smtClean="0">
                <a:solidFill>
                  <a:schemeClr val="accent2">
                    <a:lumMod val="25000"/>
                  </a:schemeClr>
                </a:solidFill>
                <a:latin typeface="Calibri" pitchFamily="34" charset="0"/>
              </a:rPr>
            </a:br>
            <a:r>
              <a:rPr lang="en-US" sz="2400" b="1" dirty="0" smtClean="0">
                <a:solidFill>
                  <a:schemeClr val="accent2">
                    <a:lumMod val="25000"/>
                  </a:schemeClr>
                </a:solidFill>
                <a:latin typeface="Calibri" pitchFamily="34" charset="0"/>
              </a:rPr>
              <a:t>(for a period of time)</a:t>
            </a:r>
          </a:p>
        </p:txBody>
      </p:sp>
      <p:sp>
        <p:nvSpPr>
          <p:cNvPr id="50185" name="Rectangle 9"/>
          <p:cNvSpPr>
            <a:spLocks noGrp="1"/>
          </p:cNvSpPr>
          <p:nvPr>
            <p:ph idx="1"/>
          </p:nvPr>
        </p:nvSpPr>
        <p:spPr>
          <a:noFill/>
        </p:spPr>
        <p:txBody>
          <a:bodyPr lIns="90488" tIns="44450" rIns="90488" bIns="44450">
            <a:normAutofit fontScale="92500" lnSpcReduction="20000"/>
          </a:bodyPr>
          <a:lstStyle/>
          <a:p>
            <a:pPr eaLnBrk="1" hangingPunct="1">
              <a:buFont typeface="Wingdings 2" pitchFamily="18" charset="2"/>
              <a:buNone/>
            </a:pPr>
            <a:endParaRPr lang="en-US" sz="4400" dirty="0" smtClean="0">
              <a:solidFill>
                <a:schemeClr val="tx1"/>
              </a:solidFill>
              <a:latin typeface="Calibri" pitchFamily="34" charset="0"/>
            </a:endParaRPr>
          </a:p>
          <a:p>
            <a:pPr eaLnBrk="1" hangingPunct="1">
              <a:buFont typeface="Wingdings 2" pitchFamily="18" charset="2"/>
              <a:buNone/>
            </a:pPr>
            <a:r>
              <a:rPr lang="en-US" sz="4400" dirty="0" smtClean="0">
                <a:solidFill>
                  <a:schemeClr val="tx1"/>
                </a:solidFill>
                <a:latin typeface="Calibri" pitchFamily="34" charset="0"/>
              </a:rPr>
              <a:t>Revenues</a:t>
            </a:r>
            <a:r>
              <a:rPr lang="en-US" sz="4400" dirty="0" smtClean="0">
                <a:solidFill>
                  <a:schemeClr val="tx1"/>
                </a:solidFill>
                <a:latin typeface="Calibri" pitchFamily="34" charset="0"/>
              </a:rPr>
              <a:t>		 	 </a:t>
            </a:r>
            <a:r>
              <a:rPr lang="en-US" sz="4400" dirty="0" smtClean="0">
                <a:solidFill>
                  <a:schemeClr val="tx1"/>
                </a:solidFill>
                <a:latin typeface="Calibri" pitchFamily="34" charset="0"/>
              </a:rPr>
              <a:t>				$$</a:t>
            </a:r>
            <a:endParaRPr lang="en-US" sz="4400" dirty="0" smtClean="0">
              <a:solidFill>
                <a:schemeClr val="tx1"/>
              </a:solidFill>
              <a:latin typeface="Calibri" pitchFamily="34" charset="0"/>
            </a:endParaRPr>
          </a:p>
          <a:p>
            <a:pPr eaLnBrk="1" hangingPunct="1">
              <a:buFont typeface="Wingdings 2" pitchFamily="18" charset="2"/>
              <a:buNone/>
            </a:pPr>
            <a:r>
              <a:rPr lang="en-US" sz="4400" u="sng" dirty="0" smtClean="0">
                <a:solidFill>
                  <a:schemeClr val="tx1"/>
                </a:solidFill>
                <a:latin typeface="Calibri" pitchFamily="34" charset="0"/>
              </a:rPr>
              <a:t>Less: Expenses</a:t>
            </a:r>
            <a:r>
              <a:rPr lang="en-US" sz="4400" dirty="0" smtClean="0">
                <a:solidFill>
                  <a:schemeClr val="tx1"/>
                </a:solidFill>
                <a:latin typeface="Calibri" pitchFamily="34" charset="0"/>
              </a:rPr>
              <a:t>	      </a:t>
            </a:r>
            <a:r>
              <a:rPr lang="en-US" sz="4400" dirty="0" smtClean="0">
                <a:solidFill>
                  <a:schemeClr val="tx1"/>
                </a:solidFill>
                <a:latin typeface="Calibri" pitchFamily="34" charset="0"/>
              </a:rPr>
              <a:t>			</a:t>
            </a:r>
            <a:r>
              <a:rPr lang="en-US" sz="4400" u="sng" dirty="0" smtClean="0">
                <a:solidFill>
                  <a:schemeClr val="tx1"/>
                </a:solidFill>
                <a:latin typeface="Calibri" pitchFamily="34" charset="0"/>
              </a:rPr>
              <a:t>($$</a:t>
            </a:r>
            <a:r>
              <a:rPr lang="en-US" sz="4400" dirty="0" smtClean="0">
                <a:solidFill>
                  <a:schemeClr val="tx1"/>
                </a:solidFill>
                <a:latin typeface="Calibri" pitchFamily="34" charset="0"/>
              </a:rPr>
              <a:t>)</a:t>
            </a:r>
            <a:endParaRPr lang="en-US" sz="4400" dirty="0" smtClean="0">
              <a:solidFill>
                <a:schemeClr val="tx1"/>
              </a:solidFill>
              <a:latin typeface="Calibri" pitchFamily="34" charset="0"/>
            </a:endParaRPr>
          </a:p>
          <a:p>
            <a:pPr eaLnBrk="1" hangingPunct="1">
              <a:buFont typeface="Wingdings 2" pitchFamily="18" charset="2"/>
              <a:buNone/>
            </a:pPr>
            <a:r>
              <a:rPr lang="en-US" sz="4400" dirty="0" smtClean="0">
                <a:solidFill>
                  <a:schemeClr val="tx1"/>
                </a:solidFill>
                <a:latin typeface="Calibri" pitchFamily="34" charset="0"/>
              </a:rPr>
              <a:t>Net income			 </a:t>
            </a:r>
            <a:r>
              <a:rPr lang="en-US" sz="4400" dirty="0" smtClean="0">
                <a:solidFill>
                  <a:schemeClr val="tx1"/>
                </a:solidFill>
                <a:latin typeface="Calibri" pitchFamily="34" charset="0"/>
              </a:rPr>
              <a:t>			$$</a:t>
            </a:r>
          </a:p>
          <a:p>
            <a:pPr eaLnBrk="1" hangingPunct="1">
              <a:buFont typeface="Wingdings 2" pitchFamily="18" charset="2"/>
              <a:buNone/>
            </a:pPr>
            <a:endParaRPr lang="en-US" sz="4400" dirty="0" smtClean="0">
              <a:solidFill>
                <a:schemeClr val="tx1"/>
              </a:solidFill>
              <a:latin typeface="Calibri" pitchFamily="34" charset="0"/>
            </a:endParaRPr>
          </a:p>
          <a:p>
            <a:pPr eaLnBrk="1" hangingPunct="1">
              <a:buFont typeface="Wingdings 2" pitchFamily="18" charset="2"/>
              <a:buNone/>
            </a:pPr>
            <a:r>
              <a:rPr lang="en-US" sz="3600" dirty="0" smtClean="0">
                <a:solidFill>
                  <a:schemeClr val="tx1"/>
                </a:solidFill>
                <a:latin typeface="Calibri" pitchFamily="34" charset="0"/>
              </a:rPr>
              <a:t>	Measures operating results for goods and services sold during the period less the expenses related to the revenue recognized during the period. </a:t>
            </a:r>
            <a:endParaRPr lang="en-US" sz="3600" dirty="0" smtClean="0">
              <a:solidFill>
                <a:schemeClr val="tx1"/>
              </a:solidFill>
              <a:latin typeface="Calibri" pitchFamily="34" charset="0"/>
            </a:endParaRPr>
          </a:p>
        </p:txBody>
      </p:sp>
      <p:sp>
        <p:nvSpPr>
          <p:cNvPr id="50186" name="Line 34"/>
          <p:cNvSpPr>
            <a:spLocks noChangeShapeType="1"/>
          </p:cNvSpPr>
          <p:nvPr/>
        </p:nvSpPr>
        <p:spPr bwMode="auto">
          <a:xfrm>
            <a:off x="6172200" y="5105400"/>
            <a:ext cx="550863" cy="0"/>
          </a:xfrm>
          <a:prstGeom prst="line">
            <a:avLst/>
          </a:prstGeom>
          <a:noFill/>
          <a:ln w="57150" cmpd="thickThin">
            <a:solidFill>
              <a:schemeClr val="bg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3730"/>
          </a:xfrm>
        </p:spPr>
        <p:txBody>
          <a:bodyPr rtlCol="0">
            <a:normAutofit fontScale="90000"/>
          </a:bodyPr>
          <a:lstStyle/>
          <a:p>
            <a:pPr algn="l" eaLnBrk="1" fontAlgn="auto" hangingPunct="1">
              <a:spcAft>
                <a:spcPts val="0"/>
              </a:spcAft>
              <a:defRPr/>
            </a:pPr>
            <a:r>
              <a:rPr lang="en-US" dirty="0" smtClean="0">
                <a:solidFill>
                  <a:schemeClr val="accent6">
                    <a:lumMod val="75000"/>
                  </a:schemeClr>
                </a:solidFill>
              </a:rPr>
              <a:t>S</a:t>
            </a:r>
            <a:r>
              <a:rPr dirty="0" smtClean="0">
                <a:solidFill>
                  <a:schemeClr val="accent6">
                    <a:lumMod val="75000"/>
                  </a:schemeClr>
                </a:solidFill>
              </a:rPr>
              <a:t>ample Income </a:t>
            </a:r>
            <a:r>
              <a:rPr dirty="0">
                <a:solidFill>
                  <a:schemeClr val="accent6">
                    <a:lumMod val="75000"/>
                  </a:schemeClr>
                </a:solidFill>
              </a:rPr>
              <a:t>Statement</a:t>
            </a:r>
          </a:p>
        </p:txBody>
      </p:sp>
      <p:pic>
        <p:nvPicPr>
          <p:cNvPr id="37891" name="Picture 2"/>
          <p:cNvPicPr>
            <a:picLocks noChangeAspect="1" noChangeArrowheads="1"/>
          </p:cNvPicPr>
          <p:nvPr/>
        </p:nvPicPr>
        <p:blipFill>
          <a:blip r:embed="rId3"/>
          <a:srcRect/>
          <a:stretch>
            <a:fillRect/>
          </a:stretch>
        </p:blipFill>
        <p:spPr bwMode="auto">
          <a:xfrm>
            <a:off x="457200" y="1170433"/>
            <a:ext cx="8229600" cy="5029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56616"/>
            <a:ext cx="8229600" cy="310896"/>
          </a:xfrm>
        </p:spPr>
        <p:txBody>
          <a:bodyPr>
            <a:normAutofit fontScale="90000"/>
          </a:bodyPr>
          <a:lstStyle/>
          <a:p>
            <a:pPr algn="l"/>
            <a:r>
              <a:rPr lang="en-US" altLang="en-US" dirty="0" smtClean="0"/>
              <a:t/>
            </a:r>
            <a:br>
              <a:rPr lang="en-US" altLang="en-US" dirty="0" smtClean="0"/>
            </a:br>
            <a:r>
              <a:rPr lang="en-US" altLang="en-US" dirty="0" smtClean="0"/>
              <a:t>Income Statement Analysis</a:t>
            </a:r>
            <a:br>
              <a:rPr lang="en-US" altLang="en-US" dirty="0" smtClean="0"/>
            </a:br>
            <a:r>
              <a:rPr lang="en-US" altLang="en-US" sz="3100" dirty="0" smtClean="0">
                <a:solidFill>
                  <a:schemeClr val="accent3">
                    <a:lumMod val="50000"/>
                  </a:schemeClr>
                </a:solidFill>
              </a:rPr>
              <a:t>Return on Sales (ROS)  Ratio</a:t>
            </a:r>
            <a:endParaRPr altLang="en-US" sz="3100" dirty="0" smtClean="0"/>
          </a:p>
        </p:txBody>
      </p:sp>
      <p:pic>
        <p:nvPicPr>
          <p:cNvPr id="40963" name="Picture 2"/>
          <p:cNvPicPr>
            <a:picLocks noChangeAspect="1" noChangeArrowheads="1"/>
          </p:cNvPicPr>
          <p:nvPr/>
        </p:nvPicPr>
        <p:blipFill>
          <a:blip r:embed="rId3"/>
          <a:srcRect/>
          <a:stretch>
            <a:fillRect/>
          </a:stretch>
        </p:blipFill>
        <p:spPr bwMode="auto">
          <a:xfrm>
            <a:off x="1444625" y="2286000"/>
            <a:ext cx="625475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altLang="en-US" sz="3200" dirty="0" smtClean="0">
                <a:solidFill>
                  <a:schemeClr val="accent2">
                    <a:lumMod val="50000"/>
                  </a:schemeClr>
                </a:solidFill>
              </a:rPr>
              <a:t>The Statement of Cash Flows</a:t>
            </a:r>
          </a:p>
        </p:txBody>
      </p:sp>
      <p:sp>
        <p:nvSpPr>
          <p:cNvPr id="37891" name="Content Placeholder 2"/>
          <p:cNvSpPr>
            <a:spLocks noGrp="1"/>
          </p:cNvSpPr>
          <p:nvPr>
            <p:ph idx="1"/>
          </p:nvPr>
        </p:nvSpPr>
        <p:spPr/>
        <p:txBody>
          <a:bodyPr/>
          <a:lstStyle/>
          <a:p>
            <a:pPr eaLnBrk="1" hangingPunct="1">
              <a:buNone/>
            </a:pPr>
            <a:r>
              <a:rPr lang="en-US" altLang="en-US" dirty="0" smtClean="0">
                <a:solidFill>
                  <a:srgbClr val="404040"/>
                </a:solidFill>
              </a:rPr>
              <a:t>	</a:t>
            </a:r>
          </a:p>
          <a:p>
            <a:pPr eaLnBrk="1" hangingPunct="1">
              <a:buNone/>
            </a:pPr>
            <a:r>
              <a:rPr lang="en-US" altLang="en-US" dirty="0" smtClean="0">
                <a:solidFill>
                  <a:srgbClr val="404040"/>
                </a:solidFill>
              </a:rPr>
              <a:t>	</a:t>
            </a:r>
            <a:r>
              <a:rPr altLang="en-US" dirty="0" smtClean="0">
                <a:solidFill>
                  <a:srgbClr val="404040"/>
                </a:solidFill>
              </a:rPr>
              <a:t>Summarizes </a:t>
            </a:r>
            <a:r>
              <a:rPr altLang="en-US" dirty="0" smtClean="0">
                <a:solidFill>
                  <a:srgbClr val="404040"/>
                </a:solidFill>
              </a:rPr>
              <a:t>a company’s cash receipts and cash payments during the period from operating, investing, and financing </a:t>
            </a:r>
            <a:r>
              <a:rPr altLang="en-US" dirty="0" smtClean="0">
                <a:solidFill>
                  <a:srgbClr val="404040"/>
                </a:solidFill>
              </a:rPr>
              <a:t>activities</a:t>
            </a:r>
            <a:endParaRPr lang="en-US" altLang="en-US" dirty="0" smtClean="0">
              <a:solidFill>
                <a:srgbClr val="404040"/>
              </a:solidFill>
            </a:endParaRPr>
          </a:p>
          <a:p>
            <a:pPr eaLnBrk="1" hangingPunct="1">
              <a:buNone/>
            </a:pPr>
            <a:endParaRPr lang="en-US" altLang="en-US" dirty="0" smtClean="0">
              <a:solidFill>
                <a:srgbClr val="404040"/>
              </a:solidFill>
            </a:endParaRPr>
          </a:p>
          <a:p>
            <a:pPr>
              <a:buNone/>
            </a:pPr>
            <a:r>
              <a:rPr lang="en-US" altLang="en-US" dirty="0" smtClean="0">
                <a:solidFill>
                  <a:srgbClr val="404040"/>
                </a:solidFill>
              </a:rPr>
              <a:t>	Each </a:t>
            </a:r>
            <a:r>
              <a:rPr lang="en-US" altLang="en-US" dirty="0" smtClean="0">
                <a:solidFill>
                  <a:srgbClr val="404040"/>
                </a:solidFill>
              </a:rPr>
              <a:t>of these categories can result in a net inflow or a net outflow of cash</a:t>
            </a:r>
          </a:p>
          <a:p>
            <a:pPr eaLnBrk="1" hangingPunct="1">
              <a:buNone/>
            </a:pPr>
            <a:endParaRPr altLang="en-US" dirty="0" smtClean="0">
              <a:solidFill>
                <a:srgbClr val="404040"/>
              </a:solidFill>
            </a:endParaRPr>
          </a:p>
        </p:txBody>
      </p:sp>
      <p:pic>
        <p:nvPicPr>
          <p:cNvPr id="12290" name="Picture 2" descr="C:\Users\Rouse\AppData\Local\Microsoft\Windows\Temporary Internet Files\Content.IE5\4WY60V6K\thumb-cash-register-pictofigo-hi-009[1].png"/>
          <p:cNvPicPr>
            <a:picLocks noChangeAspect="1" noChangeArrowheads="1"/>
          </p:cNvPicPr>
          <p:nvPr/>
        </p:nvPicPr>
        <p:blipFill>
          <a:blip r:embed="rId2"/>
          <a:srcRect/>
          <a:stretch>
            <a:fillRect/>
          </a:stretch>
        </p:blipFill>
        <p:spPr bwMode="auto">
          <a:xfrm>
            <a:off x="6655689" y="134683"/>
            <a:ext cx="1428750" cy="12668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5210"/>
          </a:xfrm>
        </p:spPr>
        <p:txBody>
          <a:bodyPr rtlCol="0">
            <a:normAutofit/>
          </a:bodyPr>
          <a:lstStyle/>
          <a:p>
            <a:pPr eaLnBrk="1" fontAlgn="auto" hangingPunct="1">
              <a:spcAft>
                <a:spcPts val="0"/>
              </a:spcAft>
              <a:defRPr/>
            </a:pPr>
            <a:r>
              <a:rPr lang="en-US" dirty="0" smtClean="0">
                <a:solidFill>
                  <a:schemeClr val="accent6">
                    <a:lumMod val="75000"/>
                  </a:schemeClr>
                </a:solidFill>
              </a:rPr>
              <a:t>S</a:t>
            </a:r>
            <a:r>
              <a:rPr dirty="0" smtClean="0">
                <a:solidFill>
                  <a:schemeClr val="accent6">
                    <a:lumMod val="75000"/>
                  </a:schemeClr>
                </a:solidFill>
              </a:rPr>
              <a:t>ample Statement </a:t>
            </a:r>
            <a:r>
              <a:rPr dirty="0">
                <a:solidFill>
                  <a:schemeClr val="accent6">
                    <a:lumMod val="75000"/>
                  </a:schemeClr>
                </a:solidFill>
              </a:rPr>
              <a:t>of Cash Flows</a:t>
            </a:r>
          </a:p>
        </p:txBody>
      </p:sp>
      <p:pic>
        <p:nvPicPr>
          <p:cNvPr id="38915" name="Picture 2"/>
          <p:cNvPicPr>
            <a:picLocks noChangeAspect="1" noChangeArrowheads="1"/>
          </p:cNvPicPr>
          <p:nvPr/>
        </p:nvPicPr>
        <p:blipFill>
          <a:blip r:embed="rId2"/>
          <a:srcRect/>
          <a:stretch>
            <a:fillRect/>
          </a:stretch>
        </p:blipFill>
        <p:spPr bwMode="auto">
          <a:xfrm>
            <a:off x="2314575" y="1325562"/>
            <a:ext cx="4514850" cy="4855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AE3374-EE90-794F-9E8A-914FB65215F6}" type="slidenum">
              <a:rPr lang="en-US" smtClean="0"/>
              <a:pPr/>
              <a:t>46</a:t>
            </a:fld>
            <a:endParaRPr lang="en-US" dirty="0"/>
          </a:p>
        </p:txBody>
      </p:sp>
      <p:sp>
        <p:nvSpPr>
          <p:cNvPr id="10" name="Content Placeholder 9"/>
          <p:cNvSpPr>
            <a:spLocks noGrp="1"/>
          </p:cNvSpPr>
          <p:nvPr>
            <p:ph idx="1"/>
          </p:nvPr>
        </p:nvSpPr>
        <p:spPr/>
        <p:txBody>
          <a:bodyPr/>
          <a:lstStyle/>
          <a:p>
            <a:pPr>
              <a:buNone/>
            </a:pPr>
            <a:r>
              <a:rPr lang="en-US" altLang="en-US" dirty="0" smtClean="0"/>
              <a:t>	A </a:t>
            </a:r>
            <a:r>
              <a:rPr lang="en-US" altLang="en-US" b="1" dirty="0" smtClean="0"/>
              <a:t>budget</a:t>
            </a:r>
            <a:r>
              <a:rPr lang="en-US" altLang="en-US" dirty="0" smtClean="0"/>
              <a:t> is a detailed quantitative plan for acquiring and using financial and other resources over a specified forthcoming time period.</a:t>
            </a:r>
          </a:p>
          <a:p>
            <a:endParaRPr lang="en-US" dirty="0"/>
          </a:p>
        </p:txBody>
      </p:sp>
      <p:sp>
        <p:nvSpPr>
          <p:cNvPr id="4" name="Title 3"/>
          <p:cNvSpPr>
            <a:spLocks noGrp="1"/>
          </p:cNvSpPr>
          <p:nvPr>
            <p:ph type="title"/>
          </p:nvPr>
        </p:nvSpPr>
        <p:spPr/>
        <p:txBody>
          <a:bodyPr/>
          <a:lstStyle/>
          <a:p>
            <a:r>
              <a:rPr lang="en-US" dirty="0" smtClean="0"/>
              <a:t>Budgeting (Internal Reporting)</a:t>
            </a:r>
            <a:endParaRPr lang="en-US" dirty="0"/>
          </a:p>
        </p:txBody>
      </p:sp>
      <p:pic>
        <p:nvPicPr>
          <p:cNvPr id="10247" name="Picture 7" descr="C:\Users\Rouse\AppData\Local\Microsoft\Windows\Temporary Internet Files\Content.IE5\6H0H21B1\Budget2[1].jpg"/>
          <p:cNvPicPr>
            <a:picLocks noChangeAspect="1" noChangeArrowheads="1"/>
          </p:cNvPicPr>
          <p:nvPr/>
        </p:nvPicPr>
        <p:blipFill>
          <a:blip r:embed="rId2"/>
          <a:srcRect/>
          <a:stretch>
            <a:fillRect/>
          </a:stretch>
        </p:blipFill>
        <p:spPr bwMode="auto">
          <a:xfrm>
            <a:off x="2072070" y="3080957"/>
            <a:ext cx="6314598" cy="304520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a:xfrm>
            <a:off x="457200" y="274638"/>
            <a:ext cx="8229600" cy="392874"/>
          </a:xfrm>
        </p:spPr>
        <p:txBody>
          <a:bodyPr lIns="90488" tIns="44450" rIns="90488" bIns="44450">
            <a:normAutofit fontScale="90000"/>
          </a:bodyPr>
          <a:lstStyle/>
          <a:p>
            <a:pPr eaLnBrk="1" hangingPunct="1"/>
            <a:r>
              <a:rPr lang="en-US" altLang="en-US" sz="3400" dirty="0" smtClean="0"/>
              <a:t>The Master Budget: An Overview</a:t>
            </a:r>
          </a:p>
        </p:txBody>
      </p:sp>
      <p:sp>
        <p:nvSpPr>
          <p:cNvPr id="328715" name="Rectangle 11"/>
          <p:cNvSpPr>
            <a:spLocks noChangeArrowheads="1"/>
          </p:cNvSpPr>
          <p:nvPr/>
        </p:nvSpPr>
        <p:spPr bwMode="auto">
          <a:xfrm>
            <a:off x="3505199" y="2078038"/>
            <a:ext cx="2085975" cy="65405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Production budget</a:t>
            </a:r>
          </a:p>
        </p:txBody>
      </p:sp>
      <p:sp>
        <p:nvSpPr>
          <p:cNvPr id="328718" name="Rectangle 14"/>
          <p:cNvSpPr>
            <a:spLocks noChangeArrowheads="1"/>
          </p:cNvSpPr>
          <p:nvPr/>
        </p:nvSpPr>
        <p:spPr bwMode="auto">
          <a:xfrm>
            <a:off x="7091363" y="1898650"/>
            <a:ext cx="1747837" cy="92075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cs typeface="Arial" pitchFamily="34" charset="0"/>
              </a:rPr>
              <a:t>Selling and</a:t>
            </a:r>
          </a:p>
          <a:p>
            <a:pPr algn="ctr">
              <a:defRPr/>
            </a:pPr>
            <a:r>
              <a:rPr lang="en-US" dirty="0">
                <a:solidFill>
                  <a:srgbClr val="FFFFFF"/>
                </a:solidFill>
                <a:cs typeface="Arial" pitchFamily="34" charset="0"/>
              </a:rPr>
              <a:t>administrative</a:t>
            </a:r>
          </a:p>
          <a:p>
            <a:pPr algn="ctr">
              <a:defRPr/>
            </a:pPr>
            <a:r>
              <a:rPr lang="en-US" dirty="0">
                <a:solidFill>
                  <a:srgbClr val="FFFFFF"/>
                </a:solidFill>
                <a:cs typeface="Arial" pitchFamily="34" charset="0"/>
              </a:rPr>
              <a:t>budget</a:t>
            </a:r>
          </a:p>
        </p:txBody>
      </p:sp>
      <p:sp>
        <p:nvSpPr>
          <p:cNvPr id="328719" name="Rectangle 15"/>
          <p:cNvSpPr>
            <a:spLocks noChangeArrowheads="1"/>
          </p:cNvSpPr>
          <p:nvPr/>
        </p:nvSpPr>
        <p:spPr bwMode="auto">
          <a:xfrm>
            <a:off x="1447800" y="3276600"/>
            <a:ext cx="1981200" cy="6858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Direct materials</a:t>
            </a:r>
          </a:p>
          <a:p>
            <a:pPr algn="ctr">
              <a:defRPr/>
            </a:pPr>
            <a:r>
              <a:rPr lang="en-US" dirty="0">
                <a:solidFill>
                  <a:schemeClr val="bg1"/>
                </a:solidFill>
              </a:rPr>
              <a:t>budget</a:t>
            </a:r>
          </a:p>
        </p:txBody>
      </p:sp>
      <p:sp>
        <p:nvSpPr>
          <p:cNvPr id="328722" name="Rectangle 18"/>
          <p:cNvSpPr>
            <a:spLocks noChangeArrowheads="1"/>
          </p:cNvSpPr>
          <p:nvPr/>
        </p:nvSpPr>
        <p:spPr bwMode="auto">
          <a:xfrm>
            <a:off x="5638800" y="3292475"/>
            <a:ext cx="2209800" cy="644525"/>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cs typeface="Arial" pitchFamily="34" charset="0"/>
              </a:rPr>
              <a:t>Manufacturing</a:t>
            </a:r>
          </a:p>
          <a:p>
            <a:pPr algn="ctr">
              <a:defRPr/>
            </a:pPr>
            <a:r>
              <a:rPr lang="en-US" dirty="0">
                <a:solidFill>
                  <a:srgbClr val="FFFFFF"/>
                </a:solidFill>
                <a:cs typeface="Arial" pitchFamily="34" charset="0"/>
              </a:rPr>
              <a:t>overhead budget</a:t>
            </a:r>
          </a:p>
        </p:txBody>
      </p:sp>
      <p:sp>
        <p:nvSpPr>
          <p:cNvPr id="328723" name="Rectangle 19"/>
          <p:cNvSpPr>
            <a:spLocks noChangeArrowheads="1"/>
          </p:cNvSpPr>
          <p:nvPr/>
        </p:nvSpPr>
        <p:spPr bwMode="auto">
          <a:xfrm>
            <a:off x="3705225" y="3276600"/>
            <a:ext cx="1704975" cy="715963"/>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Direct labor</a:t>
            </a:r>
            <a:br>
              <a:rPr lang="en-US" dirty="0">
                <a:solidFill>
                  <a:schemeClr val="bg1"/>
                </a:solidFill>
              </a:rPr>
            </a:br>
            <a:r>
              <a:rPr lang="en-US" dirty="0">
                <a:solidFill>
                  <a:schemeClr val="bg1"/>
                </a:solidFill>
              </a:rPr>
              <a:t>budget</a:t>
            </a:r>
          </a:p>
        </p:txBody>
      </p:sp>
      <p:sp>
        <p:nvSpPr>
          <p:cNvPr id="328725" name="Rectangle 21"/>
          <p:cNvSpPr>
            <a:spLocks noChangeArrowheads="1"/>
          </p:cNvSpPr>
          <p:nvPr/>
        </p:nvSpPr>
        <p:spPr bwMode="auto">
          <a:xfrm>
            <a:off x="3673475" y="4419600"/>
            <a:ext cx="1752600" cy="4572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cs typeface="Arial" pitchFamily="34" charset="0"/>
              </a:rPr>
              <a:t>Cash Budget</a:t>
            </a:r>
          </a:p>
        </p:txBody>
      </p:sp>
      <p:sp>
        <p:nvSpPr>
          <p:cNvPr id="328727" name="Rectangle 23"/>
          <p:cNvSpPr>
            <a:spLocks noChangeArrowheads="1"/>
          </p:cNvSpPr>
          <p:nvPr/>
        </p:nvSpPr>
        <p:spPr bwMode="auto">
          <a:xfrm>
            <a:off x="3673475" y="1309688"/>
            <a:ext cx="1752600" cy="4572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Sales budget</a:t>
            </a:r>
          </a:p>
        </p:txBody>
      </p:sp>
      <p:sp>
        <p:nvSpPr>
          <p:cNvPr id="328734" name="Rectangle 30"/>
          <p:cNvSpPr>
            <a:spLocks noChangeArrowheads="1"/>
          </p:cNvSpPr>
          <p:nvPr/>
        </p:nvSpPr>
        <p:spPr bwMode="auto">
          <a:xfrm>
            <a:off x="1143000" y="2098675"/>
            <a:ext cx="1981200" cy="644525"/>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cs typeface="Arial" pitchFamily="34" charset="0"/>
              </a:rPr>
              <a:t>Ending inventory</a:t>
            </a:r>
          </a:p>
          <a:p>
            <a:pPr algn="ctr">
              <a:defRPr/>
            </a:pPr>
            <a:r>
              <a:rPr lang="en-US" dirty="0">
                <a:solidFill>
                  <a:srgbClr val="FFFFFF"/>
                </a:solidFill>
                <a:cs typeface="Arial" pitchFamily="34" charset="0"/>
              </a:rPr>
              <a:t>budget</a:t>
            </a:r>
          </a:p>
        </p:txBody>
      </p:sp>
      <p:sp>
        <p:nvSpPr>
          <p:cNvPr id="33" name="Rectangle 15"/>
          <p:cNvSpPr>
            <a:spLocks noChangeArrowheads="1"/>
          </p:cNvSpPr>
          <p:nvPr/>
        </p:nvSpPr>
        <p:spPr bwMode="auto">
          <a:xfrm>
            <a:off x="6019800" y="5257800"/>
            <a:ext cx="1676400" cy="9144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Budgeted</a:t>
            </a:r>
            <a:br>
              <a:rPr lang="en-US" dirty="0">
                <a:solidFill>
                  <a:schemeClr val="bg1"/>
                </a:solidFill>
              </a:rPr>
            </a:br>
            <a:r>
              <a:rPr lang="en-US" dirty="0">
                <a:solidFill>
                  <a:schemeClr val="bg1"/>
                </a:solidFill>
              </a:rPr>
              <a:t>balance sheet</a:t>
            </a:r>
          </a:p>
        </p:txBody>
      </p:sp>
      <p:sp>
        <p:nvSpPr>
          <p:cNvPr id="34" name="Rectangle 15"/>
          <p:cNvSpPr>
            <a:spLocks noChangeArrowheads="1"/>
          </p:cNvSpPr>
          <p:nvPr/>
        </p:nvSpPr>
        <p:spPr bwMode="auto">
          <a:xfrm>
            <a:off x="1485900" y="5257800"/>
            <a:ext cx="1562100" cy="9144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rPr>
              <a:t>Budgeted</a:t>
            </a:r>
            <a:br>
              <a:rPr lang="en-US" dirty="0">
                <a:solidFill>
                  <a:schemeClr val="bg1"/>
                </a:solidFill>
              </a:rPr>
            </a:br>
            <a:r>
              <a:rPr lang="en-US" dirty="0">
                <a:solidFill>
                  <a:schemeClr val="bg1"/>
                </a:solidFill>
              </a:rPr>
              <a:t>income</a:t>
            </a:r>
            <a:br>
              <a:rPr lang="en-US" dirty="0">
                <a:solidFill>
                  <a:schemeClr val="bg1"/>
                </a:solidFill>
              </a:rPr>
            </a:br>
            <a:r>
              <a:rPr lang="en-US" dirty="0">
                <a:solidFill>
                  <a:schemeClr val="bg1"/>
                </a:solidFill>
              </a:rPr>
              <a:t>statement</a:t>
            </a:r>
          </a:p>
        </p:txBody>
      </p:sp>
      <p:cxnSp>
        <p:nvCxnSpPr>
          <p:cNvPr id="36" name="Shape 35"/>
          <p:cNvCxnSpPr>
            <a:stCxn id="328727" idx="3"/>
            <a:endCxn id="328718" idx="0"/>
          </p:cNvCxnSpPr>
          <p:nvPr/>
        </p:nvCxnSpPr>
        <p:spPr>
          <a:xfrm>
            <a:off x="5426075" y="1538288"/>
            <a:ext cx="2540000" cy="360362"/>
          </a:xfrm>
          <a:prstGeom prst="bentConnector2">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hape 37"/>
          <p:cNvCxnSpPr>
            <a:stCxn id="328718" idx="2"/>
            <a:endCxn id="328725" idx="3"/>
          </p:cNvCxnSpPr>
          <p:nvPr/>
        </p:nvCxnSpPr>
        <p:spPr>
          <a:xfrm rot="5400000">
            <a:off x="5781675" y="2463800"/>
            <a:ext cx="1828800" cy="2540000"/>
          </a:xfrm>
          <a:prstGeom prst="bentConnector2">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28727" idx="1"/>
            <a:endCxn id="328725" idx="1"/>
          </p:cNvCxnSpPr>
          <p:nvPr/>
        </p:nvCxnSpPr>
        <p:spPr>
          <a:xfrm rot="10800000" flipV="1">
            <a:off x="3673475" y="1538288"/>
            <a:ext cx="1588" cy="3109912"/>
          </a:xfrm>
          <a:prstGeom prst="bentConnector3">
            <a:avLst>
              <a:gd name="adj1" fmla="val 192020967"/>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28727" idx="1"/>
            <a:endCxn id="34" idx="1"/>
          </p:cNvCxnSpPr>
          <p:nvPr/>
        </p:nvCxnSpPr>
        <p:spPr>
          <a:xfrm rot="10800000" flipV="1">
            <a:off x="1485900" y="1538288"/>
            <a:ext cx="2187575" cy="4176712"/>
          </a:xfrm>
          <a:prstGeom prst="bentConnector3">
            <a:avLst>
              <a:gd name="adj1" fmla="val 149425"/>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8734" idx="3"/>
            <a:endCxn id="328715" idx="1"/>
          </p:cNvCxnSpPr>
          <p:nvPr/>
        </p:nvCxnSpPr>
        <p:spPr>
          <a:xfrm flipV="1">
            <a:off x="3124200" y="2405063"/>
            <a:ext cx="380999" cy="15875"/>
          </a:xfrm>
          <a:prstGeom prst="straightConnector1">
            <a:avLst/>
          </a:prstGeom>
          <a:ln>
            <a:solidFill>
              <a:srgbClr val="FF0000"/>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5603684"/>
            <a:ext cx="2971800" cy="158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28725" idx="2"/>
            <a:endCxn id="34" idx="0"/>
          </p:cNvCxnSpPr>
          <p:nvPr/>
        </p:nvCxnSpPr>
        <p:spPr>
          <a:xfrm rot="5400000">
            <a:off x="3217863" y="3925887"/>
            <a:ext cx="381000" cy="2282825"/>
          </a:xfrm>
          <a:prstGeom prst="bentConnector3">
            <a:avLst>
              <a:gd name="adj1" fmla="val 50000"/>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328725" idx="2"/>
            <a:endCxn id="33" idx="0"/>
          </p:cNvCxnSpPr>
          <p:nvPr/>
        </p:nvCxnSpPr>
        <p:spPr>
          <a:xfrm rot="16200000" flipH="1">
            <a:off x="5513388" y="3913187"/>
            <a:ext cx="381000" cy="2308225"/>
          </a:xfrm>
          <a:prstGeom prst="bentConnector3">
            <a:avLst>
              <a:gd name="adj1" fmla="val 50000"/>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28727" idx="2"/>
            <a:endCxn id="328715" idx="0"/>
          </p:cNvCxnSpPr>
          <p:nvPr/>
        </p:nvCxnSpPr>
        <p:spPr>
          <a:xfrm flipH="1">
            <a:off x="4548187" y="1766888"/>
            <a:ext cx="1588" cy="311150"/>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28715" idx="2"/>
            <a:endCxn id="328723" idx="0"/>
          </p:cNvCxnSpPr>
          <p:nvPr/>
        </p:nvCxnSpPr>
        <p:spPr>
          <a:xfrm>
            <a:off x="4548187" y="2732088"/>
            <a:ext cx="9526" cy="544512"/>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28723" idx="2"/>
            <a:endCxn id="328725" idx="0"/>
          </p:cNvCxnSpPr>
          <p:nvPr/>
        </p:nvCxnSpPr>
        <p:spPr>
          <a:xfrm rot="5400000">
            <a:off x="4340225" y="4202113"/>
            <a:ext cx="427037" cy="793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226594" y="1943894"/>
            <a:ext cx="533400" cy="210978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8715" idx="2"/>
            <a:endCxn id="328722" idx="0"/>
          </p:cNvCxnSpPr>
          <p:nvPr/>
        </p:nvCxnSpPr>
        <p:spPr>
          <a:xfrm>
            <a:off x="4548187" y="2732088"/>
            <a:ext cx="2195513" cy="560387"/>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8719" idx="2"/>
            <a:endCxn id="328725" idx="0"/>
          </p:cNvCxnSpPr>
          <p:nvPr/>
        </p:nvCxnSpPr>
        <p:spPr>
          <a:xfrm rot="16200000" flipH="1">
            <a:off x="3265488" y="3135312"/>
            <a:ext cx="457200" cy="2111375"/>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8722" idx="2"/>
            <a:endCxn id="328725" idx="0"/>
          </p:cNvCxnSpPr>
          <p:nvPr/>
        </p:nvCxnSpPr>
        <p:spPr>
          <a:xfrm rot="5400000">
            <a:off x="5405438" y="3081337"/>
            <a:ext cx="482600" cy="2193925"/>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539178"/>
          </a:xfrm>
        </p:spPr>
        <p:txBody>
          <a:bodyPr lIns="90488" tIns="44450" rIns="90488" bIns="44450">
            <a:normAutofit fontScale="90000"/>
          </a:bodyPr>
          <a:lstStyle/>
          <a:p>
            <a:pPr eaLnBrk="1" hangingPunct="1"/>
            <a:r>
              <a:rPr lang="en-US" altLang="en-US" dirty="0" smtClean="0"/>
              <a:t>The Cash Budget</a:t>
            </a:r>
          </a:p>
        </p:txBody>
      </p:sp>
      <p:pic>
        <p:nvPicPr>
          <p:cNvPr id="84995" name="Picture 3" descr="C9CashBud5"/>
          <p:cNvPicPr>
            <a:picLocks noChangeAspect="1" noChangeArrowheads="1"/>
          </p:cNvPicPr>
          <p:nvPr/>
        </p:nvPicPr>
        <p:blipFill>
          <a:blip r:embed="rId3"/>
          <a:srcRect/>
          <a:stretch>
            <a:fillRect/>
          </a:stretch>
        </p:blipFill>
        <p:spPr bwMode="auto">
          <a:xfrm>
            <a:off x="796925" y="813816"/>
            <a:ext cx="7585075" cy="5303520"/>
          </a:xfrm>
          <a:prstGeom prst="rect">
            <a:avLst/>
          </a:prstGeom>
          <a:noFill/>
          <a:ln w="9525">
            <a:solidFill>
              <a:schemeClr val="tx1"/>
            </a:solidFill>
            <a:miter lim="800000"/>
            <a:headEnd/>
            <a:tailEnd/>
          </a:ln>
        </p:spPr>
      </p:pic>
    </p:spTree>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t>Accounting Jeopardy</a:t>
            </a:r>
            <a:r>
              <a:rPr lang="en-US" dirty="0" smtClean="0"/>
              <a:t/>
            </a:r>
            <a:br>
              <a:rPr lang="en-US" dirty="0" smtClean="0"/>
            </a:br>
            <a:r>
              <a:rPr lang="en-US" sz="3200" dirty="0" smtClean="0"/>
              <a:t>(Round 4)</a:t>
            </a:r>
            <a:endParaRPr lang="en-US" sz="3200" dirty="0"/>
          </a:p>
        </p:txBody>
      </p:sp>
      <p:sp>
        <p:nvSpPr>
          <p:cNvPr id="6" name="Subtitle 5"/>
          <p:cNvSpPr>
            <a:spLocks noGrp="1"/>
          </p:cNvSpPr>
          <p:nvPr>
            <p:ph type="subTitle" idx="1"/>
          </p:nvPr>
        </p:nvSpPr>
        <p:spPr/>
        <p:txBody>
          <a:bodyPr>
            <a:normAutofit fontScale="92500" lnSpcReduction="10000"/>
          </a:bodyPr>
          <a:lstStyle/>
          <a:p>
            <a:r>
              <a:rPr lang="en-US" b="1" dirty="0" smtClean="0"/>
              <a:t>“Financial Statements and Reporting”</a:t>
            </a:r>
            <a:endParaRPr lang="en-US" b="1"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The Language of Business</a:t>
            </a:r>
            <a:endParaRPr lang="en-US" sz="4400" dirty="0"/>
          </a:p>
        </p:txBody>
      </p:sp>
      <p:sp>
        <p:nvSpPr>
          <p:cNvPr id="4" name="Slide Number Placeholder 3"/>
          <p:cNvSpPr>
            <a:spLocks noGrp="1"/>
          </p:cNvSpPr>
          <p:nvPr>
            <p:ph type="sldNum" sz="quarter" idx="12"/>
          </p:nvPr>
        </p:nvSpPr>
        <p:spPr/>
        <p:txBody>
          <a:bodyPr/>
          <a:lstStyle/>
          <a:p>
            <a:fld id="{82AE3374-EE90-794F-9E8A-914FB65215F6}" type="slidenum">
              <a:rPr lang="en-US" smtClean="0"/>
              <a:pPr/>
              <a:t>5</a:t>
            </a:fld>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dirty="0" smtClean="0"/>
              <a:t>"At some point you move up the hierarchy and you have to provide financial justification and you have to make decisions on numbers that come from other people. If you do not know what you are looking at, and you do not know the right questions to ask..................your effectiveness is diminished.</a:t>
            </a:r>
          </a:p>
          <a:p>
            <a:pPr>
              <a:buNone/>
            </a:pPr>
            <a:endParaRPr lang="en-US" dirty="0" smtClean="0"/>
          </a:p>
          <a:p>
            <a:endParaRPr lang="en-US" dirty="0" smtClean="0"/>
          </a:p>
          <a:p>
            <a:pPr>
              <a:buNone/>
            </a:pPr>
            <a:r>
              <a:rPr lang="en-US" sz="1200" dirty="0" smtClean="0"/>
              <a:t>	http</a:t>
            </a:r>
            <a:r>
              <a:rPr lang="en-US" sz="1200" dirty="0" smtClean="0"/>
              <a:t>://executiveeducation.wharton.upenn.edu/thought-leadership/wharton-at-work/2013/07/language-of-business</a:t>
            </a:r>
          </a:p>
          <a:p>
            <a:endParaRPr lang="en-US" sz="900" dirty="0"/>
          </a:p>
        </p:txBody>
      </p:sp>
    </p:spTree>
    <p:extLst>
      <p:ext uri="{BB962C8B-B14F-4D97-AF65-F5344CB8AC3E}">
        <p14:creationId xmlns="" xmlns:p14="http://schemas.microsoft.com/office/powerpoint/2010/main" val="1015232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t>Accounting Jeopardy</a:t>
            </a:r>
            <a:r>
              <a:rPr lang="en-US" dirty="0" smtClean="0"/>
              <a:t/>
            </a:r>
            <a:br>
              <a:rPr lang="en-US" dirty="0" smtClean="0"/>
            </a:br>
            <a:r>
              <a:rPr lang="en-US" sz="3200" dirty="0" smtClean="0"/>
              <a:t>(Round 5)</a:t>
            </a:r>
            <a:endParaRPr lang="en-US" sz="3200" dirty="0"/>
          </a:p>
        </p:txBody>
      </p:sp>
      <p:sp>
        <p:nvSpPr>
          <p:cNvPr id="6" name="Subtitle 5"/>
          <p:cNvSpPr>
            <a:spLocks noGrp="1"/>
          </p:cNvSpPr>
          <p:nvPr>
            <p:ph type="subTitle" idx="1"/>
          </p:nvPr>
        </p:nvSpPr>
        <p:spPr/>
        <p:txBody>
          <a:bodyPr>
            <a:normAutofit fontScale="92500" lnSpcReduction="10000"/>
          </a:bodyPr>
          <a:lstStyle/>
          <a:p>
            <a:r>
              <a:rPr lang="en-US" b="1" dirty="0" smtClean="0"/>
              <a:t>“Financial Statements and Reporting”</a:t>
            </a:r>
            <a:endParaRPr lang="en-US" b="1"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000" dirty="0" smtClean="0"/>
              <a:t>Accounting Jeopardy</a:t>
            </a:r>
            <a:r>
              <a:rPr lang="en-US" dirty="0" smtClean="0"/>
              <a:t/>
            </a:r>
            <a:br>
              <a:rPr lang="en-US" dirty="0" smtClean="0"/>
            </a:br>
            <a:r>
              <a:rPr lang="en-US" sz="3200" dirty="0" smtClean="0"/>
              <a:t>(Final Jeopardy)</a:t>
            </a:r>
            <a:endParaRPr lang="en-US" sz="3200" dirty="0"/>
          </a:p>
        </p:txBody>
      </p:sp>
      <p:sp>
        <p:nvSpPr>
          <p:cNvPr id="6" name="Subtitle 5"/>
          <p:cNvSpPr>
            <a:spLocks noGrp="1"/>
          </p:cNvSpPr>
          <p:nvPr>
            <p:ph type="subTitle" idx="1"/>
          </p:nvPr>
        </p:nvSpPr>
        <p:spPr/>
        <p:txBody>
          <a:bodyPr>
            <a:normAutofit/>
          </a:bodyPr>
          <a:lstStyle/>
          <a:p>
            <a:r>
              <a:rPr lang="en-US" b="1" dirty="0" smtClean="0"/>
              <a:t>“Financial Statements”</a:t>
            </a:r>
            <a:endParaRPr lang="en-US" b="1" dirty="0"/>
          </a:p>
        </p:txBody>
      </p:sp>
      <p:sp>
        <p:nvSpPr>
          <p:cNvPr id="2" name="Slide Number Placeholder 1"/>
          <p:cNvSpPr>
            <a:spLocks noGrp="1"/>
          </p:cNvSpPr>
          <p:nvPr>
            <p:ph type="sldNum" sz="quarter" idx="4294967295"/>
          </p:nvPr>
        </p:nvSpPr>
        <p:spPr>
          <a:xfrm>
            <a:off x="8408988" y="6221413"/>
            <a:ext cx="735012" cy="365125"/>
          </a:xfrm>
        </p:spPr>
        <p:txBody>
          <a:bodyPr/>
          <a:lstStyle/>
          <a:p>
            <a:fld id="{82AE3374-EE90-794F-9E8A-914FB65215F6}"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Final Jeopardy Question</a:t>
            </a:r>
            <a:endParaRPr lang="en-US" sz="5400" dirty="0"/>
          </a:p>
        </p:txBody>
      </p:sp>
      <p:sp>
        <p:nvSpPr>
          <p:cNvPr id="3" name="Content Placeholder 2"/>
          <p:cNvSpPr>
            <a:spLocks noGrp="1"/>
          </p:cNvSpPr>
          <p:nvPr>
            <p:ph type="subTitle" idx="1"/>
          </p:nvPr>
        </p:nvSpPr>
        <p:spPr/>
        <p:txBody>
          <a:bodyPr>
            <a:normAutofit fontScale="62500" lnSpcReduction="20000"/>
          </a:bodyPr>
          <a:lstStyle/>
          <a:p>
            <a:endParaRPr lang="en-US" dirty="0" smtClean="0"/>
          </a:p>
          <a:p>
            <a:pPr algn="ctr">
              <a:buNone/>
            </a:pPr>
            <a:r>
              <a:rPr lang="en-US" sz="8000" dirty="0" smtClean="0"/>
              <a:t>What is Net Worth???</a:t>
            </a:r>
            <a:endParaRPr lang="en-US" sz="8000"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65BF04C-23B6-4EA8-BA29-86FC6A642760}"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buNone/>
            </a:pPr>
            <a:r>
              <a:rPr lang="en-US" dirty="0" smtClean="0"/>
              <a:t>	</a:t>
            </a:r>
          </a:p>
          <a:p>
            <a:pPr>
              <a:buNone/>
            </a:pPr>
            <a:r>
              <a:rPr lang="en-US" dirty="0" smtClean="0"/>
              <a:t>	</a:t>
            </a:r>
            <a:r>
              <a:rPr lang="en-US" dirty="0" smtClean="0"/>
              <a:t>“Accounting </a:t>
            </a:r>
            <a:r>
              <a:rPr lang="en-US" dirty="0" smtClean="0"/>
              <a:t>is not trendy. Accounting isn't a hot topic. But it's the language of business, and you have to learn it." </a:t>
            </a:r>
            <a:endParaRPr lang="en-US" dirty="0" smtClean="0"/>
          </a:p>
          <a:p>
            <a:pPr>
              <a:buNone/>
            </a:pPr>
            <a:endParaRPr lang="en-US" sz="1600" dirty="0" smtClean="0"/>
          </a:p>
          <a:p>
            <a:pPr>
              <a:buNone/>
            </a:pPr>
            <a:r>
              <a:rPr lang="en-US" sz="1600" dirty="0" smtClean="0"/>
              <a:t>	Christopher </a:t>
            </a:r>
            <a:r>
              <a:rPr lang="en-US" sz="1600" dirty="0" err="1" smtClean="0"/>
              <a:t>Ittner</a:t>
            </a:r>
            <a:r>
              <a:rPr lang="en-US" sz="1600" dirty="0" smtClean="0"/>
              <a:t>, Ernst &amp; Young, Wharton Professor of Accounting </a:t>
            </a:r>
          </a:p>
          <a:p>
            <a:endParaRPr lang="en-US" dirty="0"/>
          </a:p>
        </p:txBody>
      </p:sp>
      <p:sp>
        <p:nvSpPr>
          <p:cNvPr id="8" name="Content Placeholder 7"/>
          <p:cNvSpPr>
            <a:spLocks noGrp="1"/>
          </p:cNvSpPr>
          <p:nvPr>
            <p:ph sz="half" idx="2"/>
          </p:nvPr>
        </p:nvSpPr>
        <p:spPr/>
        <p:txBody>
          <a:bodyPr/>
          <a:lstStyle/>
          <a:p>
            <a:endParaRPr lang="en-US" dirty="0"/>
          </a:p>
        </p:txBody>
      </p:sp>
      <p:sp>
        <p:nvSpPr>
          <p:cNvPr id="6" name="Title 5"/>
          <p:cNvSpPr>
            <a:spLocks noGrp="1"/>
          </p:cNvSpPr>
          <p:nvPr>
            <p:ph type="title"/>
          </p:nvPr>
        </p:nvSpPr>
        <p:spPr/>
        <p:txBody>
          <a:bodyPr/>
          <a:lstStyle/>
          <a:p>
            <a:pPr algn="ctr"/>
            <a:r>
              <a:rPr lang="en-US" sz="4000" b="1" dirty="0" smtClean="0"/>
              <a:t>The Language of Business</a:t>
            </a:r>
            <a:endParaRPr lang="en-US" sz="4000" b="1"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6</a:t>
            </a:fld>
            <a:endParaRPr lang="en-US" dirty="0"/>
          </a:p>
        </p:txBody>
      </p:sp>
      <p:pic>
        <p:nvPicPr>
          <p:cNvPr id="2053" name="Picture 5" descr="C:\Users\Rouse\AppData\Local\Microsoft\Windows\Temporary Internet Files\Content.IE5\MCTLPNSO\new ind[1].jpg"/>
          <p:cNvPicPr>
            <a:picLocks noChangeAspect="1" noChangeArrowheads="1"/>
          </p:cNvPicPr>
          <p:nvPr/>
        </p:nvPicPr>
        <p:blipFill>
          <a:blip r:embed="rId2"/>
          <a:srcRect/>
          <a:stretch>
            <a:fillRect/>
          </a:stretch>
        </p:blipFill>
        <p:spPr bwMode="auto">
          <a:xfrm>
            <a:off x="5008179" y="2131459"/>
            <a:ext cx="3354942" cy="33549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buNone/>
            </a:pPr>
            <a:r>
              <a:rPr lang="en-US" dirty="0" smtClean="0"/>
              <a:t>	</a:t>
            </a:r>
          </a:p>
          <a:p>
            <a:pPr>
              <a:buNone/>
            </a:pPr>
            <a:r>
              <a:rPr lang="en-US" dirty="0" smtClean="0"/>
              <a:t>	</a:t>
            </a:r>
            <a:endParaRPr lang="en-US" dirty="0"/>
          </a:p>
        </p:txBody>
      </p:sp>
      <p:sp>
        <p:nvSpPr>
          <p:cNvPr id="11" name="Content Placeholder 10"/>
          <p:cNvSpPr>
            <a:spLocks noGrp="1"/>
          </p:cNvSpPr>
          <p:nvPr>
            <p:ph sz="half" idx="2"/>
          </p:nvPr>
        </p:nvSpPr>
        <p:spPr/>
        <p:txBody>
          <a:bodyPr/>
          <a:lstStyle/>
          <a:p>
            <a:endParaRPr lang="en-US"/>
          </a:p>
        </p:txBody>
      </p:sp>
      <p:sp>
        <p:nvSpPr>
          <p:cNvPr id="10" name="Title 9"/>
          <p:cNvSpPr>
            <a:spLocks noGrp="1"/>
          </p:cNvSpPr>
          <p:nvPr>
            <p:ph type="title"/>
          </p:nvPr>
        </p:nvSpPr>
        <p:spPr/>
        <p:txBody>
          <a:bodyPr/>
          <a:lstStyle/>
          <a:p>
            <a:r>
              <a:rPr lang="en-US" sz="3600" b="1" dirty="0" smtClean="0"/>
              <a:t>Who is the Father of Accounting???</a:t>
            </a:r>
            <a:endParaRPr lang="en-US" sz="3600" b="1"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7</a:t>
            </a:fld>
            <a:endParaRPr lang="en-US" dirty="0"/>
          </a:p>
        </p:txBody>
      </p:sp>
      <p:pic>
        <p:nvPicPr>
          <p:cNvPr id="3075" name="Picture 3" descr="C:\Users\Rouse\AppData\Local\Microsoft\Windows\Temporary Internet Files\Content.IE5\MCTLPNSO\godfather[1].jpg"/>
          <p:cNvPicPr>
            <a:picLocks noChangeAspect="1" noChangeArrowheads="1"/>
          </p:cNvPicPr>
          <p:nvPr/>
        </p:nvPicPr>
        <p:blipFill>
          <a:blip r:embed="rId2"/>
          <a:srcRect/>
          <a:stretch>
            <a:fillRect/>
          </a:stretch>
        </p:blipFill>
        <p:spPr bwMode="auto">
          <a:xfrm>
            <a:off x="4823546" y="2831977"/>
            <a:ext cx="3801055" cy="2800903"/>
          </a:xfrm>
          <a:prstGeom prst="rect">
            <a:avLst/>
          </a:prstGeom>
          <a:noFill/>
        </p:spPr>
      </p:pic>
      <p:pic>
        <p:nvPicPr>
          <p:cNvPr id="3076" name="Picture 4" descr="C:\Users\Rouse\AppData\Local\Microsoft\Windows\Temporary Internet Files\Content.IE5\4WY60V6K\the_godfather_brando_in_color-660x400[1].jpg"/>
          <p:cNvPicPr>
            <a:picLocks noChangeAspect="1" noChangeArrowheads="1"/>
          </p:cNvPicPr>
          <p:nvPr/>
        </p:nvPicPr>
        <p:blipFill>
          <a:blip r:embed="rId3"/>
          <a:srcRect/>
          <a:stretch>
            <a:fillRect/>
          </a:stretch>
        </p:blipFill>
        <p:spPr bwMode="auto">
          <a:xfrm>
            <a:off x="457200" y="1731145"/>
            <a:ext cx="3632744" cy="22016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pPr>
            <a:r>
              <a:rPr lang="en-US" sz="6000" b="1" dirty="0" smtClean="0"/>
              <a:t>	Luca </a:t>
            </a:r>
            <a:r>
              <a:rPr lang="en-US" sz="6000" b="1" dirty="0" err="1" smtClean="0"/>
              <a:t>Pacioli</a:t>
            </a:r>
            <a:endParaRPr lang="en-US" b="1" dirty="0" smtClean="0"/>
          </a:p>
          <a:p>
            <a:r>
              <a:rPr lang="en-US" sz="2400" b="1" dirty="0" smtClean="0"/>
              <a:t>Italian mathematician invented the double entry accounting system in 1494</a:t>
            </a:r>
            <a:endParaRPr lang="en-US" sz="2400" dirty="0"/>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pPr algn="ctr"/>
            <a:r>
              <a:rPr lang="en-US" sz="4000" b="1" dirty="0" smtClean="0"/>
              <a:t>The Father of Accounting</a:t>
            </a:r>
            <a:endParaRPr lang="en-US" sz="4000" b="1"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8</a:t>
            </a:fld>
            <a:endParaRPr lang="en-US" dirty="0"/>
          </a:p>
        </p:txBody>
      </p:sp>
      <p:pic>
        <p:nvPicPr>
          <p:cNvPr id="4098" name="Picture 2" descr="C:\Users\Rouse\AppData\Local\Microsoft\Windows\Temporary Internet Files\Content.IE5\4WY60V6K\1508153586_cce3785ed8[1].jpg"/>
          <p:cNvPicPr>
            <a:picLocks noChangeAspect="1" noChangeArrowheads="1"/>
          </p:cNvPicPr>
          <p:nvPr/>
        </p:nvPicPr>
        <p:blipFill>
          <a:blip r:embed="rId2"/>
          <a:srcRect/>
          <a:stretch>
            <a:fillRect/>
          </a:stretch>
        </p:blipFill>
        <p:spPr bwMode="auto">
          <a:xfrm>
            <a:off x="4687888" y="1686757"/>
            <a:ext cx="3998912" cy="39860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None/>
            </a:pPr>
            <a:r>
              <a:rPr lang="en-US" sz="4400" b="1" dirty="0" smtClean="0"/>
              <a:t>Who needs </a:t>
            </a:r>
            <a:r>
              <a:rPr lang="en-US" sz="4400" b="1" dirty="0" smtClean="0"/>
              <a:t>Accountants</a:t>
            </a:r>
            <a:r>
              <a:rPr lang="en-US" sz="4400" b="1" dirty="0" smtClean="0"/>
              <a:t>????</a:t>
            </a:r>
            <a:endParaRPr lang="en-US" sz="4400" dirty="0"/>
          </a:p>
        </p:txBody>
      </p:sp>
      <p:sp>
        <p:nvSpPr>
          <p:cNvPr id="4" name="Title 3"/>
          <p:cNvSpPr>
            <a:spLocks noGrp="1"/>
          </p:cNvSpPr>
          <p:nvPr>
            <p:ph type="title"/>
          </p:nvPr>
        </p:nvSpPr>
        <p:spPr/>
        <p:txBody>
          <a:bodyPr/>
          <a:lstStyle/>
          <a:p>
            <a:r>
              <a:rPr lang="en-US" b="1" dirty="0" smtClean="0"/>
              <a:t/>
            </a:r>
            <a:br>
              <a:rPr lang="en-US" b="1" dirty="0" smtClean="0"/>
            </a:b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82AE3374-EE90-794F-9E8A-914FB65215F6}" type="slidenum">
              <a:rPr lang="en-US" smtClean="0"/>
              <a:pPr/>
              <a:t>9</a:t>
            </a:fld>
            <a:endParaRPr lang="en-US" dirty="0"/>
          </a:p>
        </p:txBody>
      </p:sp>
      <p:pic>
        <p:nvPicPr>
          <p:cNvPr id="6" name="Content Placeholder 5" descr="C:\Users\Rouse\AppData\Local\Microsoft\Windows\Temporary Internet Files\Content.IE5\6H0H21B1\Pro%20Accountants[1].jpg"/>
          <p:cNvPicPr>
            <a:picLocks noGrp="1" noChangeAspect="1" noChangeArrowheads="1"/>
          </p:cNvPicPr>
          <p:nvPr>
            <p:ph sz="half" idx="2"/>
          </p:nvPr>
        </p:nvPicPr>
        <p:blipFill>
          <a:blip r:embed="rId2"/>
          <a:srcRect/>
          <a:stretch>
            <a:fillRect/>
          </a:stretch>
        </p:blipFill>
        <p:spPr bwMode="auto">
          <a:xfrm>
            <a:off x="4648200" y="2107144"/>
            <a:ext cx="4038600" cy="3010424"/>
          </a:xfrm>
          <a:prstGeom prst="rect">
            <a:avLst/>
          </a:prstGeom>
          <a:noFill/>
        </p:spPr>
      </p:pic>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Butler">
      <a:dk1>
        <a:srgbClr val="050219"/>
      </a:dk1>
      <a:lt1>
        <a:srgbClr val="FFFFFE"/>
      </a:lt1>
      <a:dk2>
        <a:srgbClr val="141313"/>
      </a:dk2>
      <a:lt2>
        <a:srgbClr val="D1E3CF"/>
      </a:lt2>
      <a:accent1>
        <a:srgbClr val="008EC8"/>
      </a:accent1>
      <a:accent2>
        <a:srgbClr val="D1E3CF"/>
      </a:accent2>
      <a:accent3>
        <a:srgbClr val="D11960"/>
      </a:accent3>
      <a:accent4>
        <a:srgbClr val="E7E533"/>
      </a:accent4>
      <a:accent5>
        <a:srgbClr val="5CB174"/>
      </a:accent5>
      <a:accent6>
        <a:srgbClr val="EEA420"/>
      </a:accent6>
      <a:hlink>
        <a:srgbClr val="050219"/>
      </a:hlink>
      <a:folHlink>
        <a:srgbClr val="0502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Butler">
      <a:dk1>
        <a:srgbClr val="050219"/>
      </a:dk1>
      <a:lt1>
        <a:srgbClr val="FFFFFE"/>
      </a:lt1>
      <a:dk2>
        <a:srgbClr val="141313"/>
      </a:dk2>
      <a:lt2>
        <a:srgbClr val="D1E3CF"/>
      </a:lt2>
      <a:accent1>
        <a:srgbClr val="008EC8"/>
      </a:accent1>
      <a:accent2>
        <a:srgbClr val="D1E3CF"/>
      </a:accent2>
      <a:accent3>
        <a:srgbClr val="D11960"/>
      </a:accent3>
      <a:accent4>
        <a:srgbClr val="E7E533"/>
      </a:accent4>
      <a:accent5>
        <a:srgbClr val="5CB174"/>
      </a:accent5>
      <a:accent6>
        <a:srgbClr val="EEA420"/>
      </a:accent6>
      <a:hlink>
        <a:srgbClr val="050219"/>
      </a:hlink>
      <a:folHlink>
        <a:srgbClr val="0502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3641</TotalTime>
  <Words>800</Words>
  <Application>Microsoft Office PowerPoint</Application>
  <PresentationFormat>On-screen Show (4:3)</PresentationFormat>
  <Paragraphs>429</Paragraphs>
  <Slides>52</Slides>
  <Notes>12</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4_Office Theme</vt:lpstr>
      <vt:lpstr>1_Office Theme</vt:lpstr>
      <vt:lpstr>3_Office Theme</vt:lpstr>
      <vt:lpstr>2_Office Theme</vt:lpstr>
      <vt:lpstr>Foundry</vt:lpstr>
      <vt:lpstr>   Summer Fusion 2015</vt:lpstr>
      <vt:lpstr>Slide 2</vt:lpstr>
      <vt:lpstr>      What is Accounting?  </vt:lpstr>
      <vt:lpstr>The Language of Business</vt:lpstr>
      <vt:lpstr>The Language of Business</vt:lpstr>
      <vt:lpstr>The Language of Business</vt:lpstr>
      <vt:lpstr>Who is the Father of Accounting???</vt:lpstr>
      <vt:lpstr>The Father of Accounting</vt:lpstr>
      <vt:lpstr>  </vt:lpstr>
      <vt:lpstr>Every Business in Industry, Not for Profit organizations,  and Governmental Agencies Need Accountants</vt:lpstr>
      <vt:lpstr>Accounting Careers</vt:lpstr>
      <vt:lpstr> Purpose of Accounting </vt:lpstr>
      <vt:lpstr>Users of Accounting Information</vt:lpstr>
      <vt:lpstr>Internal and External  Users of Accounting Information</vt:lpstr>
      <vt:lpstr>Accounting Jeopardy (Round 1)</vt:lpstr>
      <vt:lpstr>Generally Accepted  Accounting Principles</vt:lpstr>
      <vt:lpstr>The Rules of the Game</vt:lpstr>
      <vt:lpstr>International  Accounting Standards</vt:lpstr>
      <vt:lpstr>  Auditing</vt:lpstr>
      <vt:lpstr>Ethics in Accounting</vt:lpstr>
      <vt:lpstr>The Changing Face of the Accounting Profession</vt:lpstr>
      <vt:lpstr>Sarbanes-Oxley Act</vt:lpstr>
      <vt:lpstr>Accounting Jeopardy (Round 2)</vt:lpstr>
      <vt:lpstr>What is Business</vt:lpstr>
      <vt:lpstr>          Forms of Business Organizations</vt:lpstr>
      <vt:lpstr>Non-business Entities</vt:lpstr>
      <vt:lpstr>        The Nature of Business Activity (Transformation Process)</vt:lpstr>
      <vt:lpstr>      The Accounting Equation</vt:lpstr>
      <vt:lpstr>Jeopardy (Round 3)</vt:lpstr>
      <vt:lpstr>Financial Statements</vt:lpstr>
      <vt:lpstr>  Balance Sheet </vt:lpstr>
      <vt:lpstr>  Balance Sheet (snapshot of financial position)</vt:lpstr>
      <vt:lpstr> Balance Sheet </vt:lpstr>
      <vt:lpstr>The  Balance Sheet Measures Net Worth. </vt:lpstr>
      <vt:lpstr>Net Worth       </vt:lpstr>
      <vt:lpstr>Slide 36</vt:lpstr>
      <vt:lpstr> What is Bill Gates’ Net Worth?</vt:lpstr>
      <vt:lpstr>                   World’s Richest Billionaires      </vt:lpstr>
      <vt:lpstr>Sample Balance Sheet</vt:lpstr>
      <vt:lpstr>  Balance Sheet Analysis       Return on Equity (ROE)  Ratio</vt:lpstr>
      <vt:lpstr>Income Statement (for a period of time)</vt:lpstr>
      <vt:lpstr>Sample Income Statement</vt:lpstr>
      <vt:lpstr> Income Statement Analysis Return on Sales (ROS)  Ratio</vt:lpstr>
      <vt:lpstr>The Statement of Cash Flows</vt:lpstr>
      <vt:lpstr>Sample Statement of Cash Flows</vt:lpstr>
      <vt:lpstr>Budgeting (Internal Reporting)</vt:lpstr>
      <vt:lpstr>The Master Budget: An Overview</vt:lpstr>
      <vt:lpstr>The Cash Budget</vt:lpstr>
      <vt:lpstr>Accounting Jeopardy (Round 4)</vt:lpstr>
      <vt:lpstr>Accounting Jeopardy (Round 5)</vt:lpstr>
      <vt:lpstr>Accounting Jeopardy (Final Jeopardy)</vt:lpstr>
      <vt:lpstr>Final Jeopardy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Orlowski, Katie</dc:creator>
  <cp:lastModifiedBy>Rouse</cp:lastModifiedBy>
  <cp:revision>22</cp:revision>
  <dcterms:created xsi:type="dcterms:W3CDTF">2015-03-02T15:38:05Z</dcterms:created>
  <dcterms:modified xsi:type="dcterms:W3CDTF">2015-05-21T03:47:25Z</dcterms:modified>
</cp:coreProperties>
</file>