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6" r:id="rId1"/>
  </p:sldMasterIdLst>
  <p:notesMasterIdLst>
    <p:notesMasterId r:id="rId22"/>
  </p:notesMasterIdLst>
  <p:handoutMasterIdLst>
    <p:handoutMasterId r:id="rId23"/>
  </p:handoutMasterIdLst>
  <p:sldIdLst>
    <p:sldId id="311" r:id="rId2"/>
    <p:sldId id="279" r:id="rId3"/>
    <p:sldId id="270" r:id="rId4"/>
    <p:sldId id="282" r:id="rId5"/>
    <p:sldId id="266" r:id="rId6"/>
    <p:sldId id="304" r:id="rId7"/>
    <p:sldId id="316" r:id="rId8"/>
    <p:sldId id="284" r:id="rId9"/>
    <p:sldId id="305" r:id="rId10"/>
    <p:sldId id="306" r:id="rId11"/>
    <p:sldId id="307" r:id="rId12"/>
    <p:sldId id="308" r:id="rId13"/>
    <p:sldId id="309" r:id="rId14"/>
    <p:sldId id="310" r:id="rId15"/>
    <p:sldId id="293" r:id="rId16"/>
    <p:sldId id="314" r:id="rId17"/>
    <p:sldId id="274" r:id="rId18"/>
    <p:sldId id="298" r:id="rId19"/>
    <p:sldId id="299" r:id="rId20"/>
    <p:sldId id="315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FF99"/>
    <a:srgbClr val="FFFF99"/>
    <a:srgbClr val="66FF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10" autoAdjust="0"/>
  </p:normalViewPr>
  <p:slideViewPr>
    <p:cSldViewPr>
      <p:cViewPr>
        <p:scale>
          <a:sx n="77" d="100"/>
          <a:sy n="77" d="100"/>
        </p:scale>
        <p:origin x="-95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white">
          <a:xfrm>
            <a:off x="0" y="0"/>
            <a:ext cx="3036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  <a:spAutoFit/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white">
          <a:xfrm>
            <a:off x="3973513" y="0"/>
            <a:ext cx="3036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  <a:spAutoFit/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white">
          <a:xfrm>
            <a:off x="0" y="9021763"/>
            <a:ext cx="3036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  <a:spAutoFit/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white">
          <a:xfrm>
            <a:off x="3973513" y="9021763"/>
            <a:ext cx="3036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  <a:spAutoFit/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914A5F6E-FCA8-47BB-8754-3320FD20D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16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8200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4838"/>
            <a:ext cx="5143500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3" tIns="46481" rIns="92963" bIns="4648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04932AC-77CB-4E9C-86F3-157D4C761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15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024741-FC8E-4578-B5B9-C2A544DBDD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9113B-26FB-4379-A834-E93615732D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8C362-5E86-4096-BDE1-836F0D652D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3E5DE8-43DE-4A2F-B15F-5ADCDA87C0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26B5C-A31B-4770-8209-7A1589B8F6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BDF59-40E8-48AC-ACAD-8803692731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FB68D-3F80-4F97-91C9-F56996B841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FF60F-0FF2-45C3-A5F0-798F5F610F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8AE92-A7EF-47FC-BBAF-50622E2F73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57396-0C9A-4C4F-8A21-84B1CF16B2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295AA881-FBD8-42C3-A842-D28663A336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F1020854-58BC-4BCD-966F-C91B5CF2FD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Entrepreneurial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Process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Developing opportunities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Gathering resources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Managing and building operations</a:t>
            </a:r>
          </a:p>
          <a:p>
            <a:r>
              <a:rPr lang="en-US" u="sng" dirty="0" smtClean="0"/>
              <a:t>Goal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Creating </a:t>
            </a:r>
            <a:r>
              <a:rPr lang="en-US" b="1" u="sng" dirty="0" smtClean="0"/>
              <a:t>value</a:t>
            </a:r>
          </a:p>
          <a:p>
            <a:pPr lvl="1"/>
            <a:r>
              <a:rPr lang="en-US" dirty="0" smtClean="0"/>
              <a:t>“Can’t extract value until you create value”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BDF59-40E8-48AC-ACAD-88036927317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95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E-Finance Principle #3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b="1" dirty="0" smtClean="0"/>
              <a:t>While Accounting is the Language of</a:t>
            </a:r>
            <a:r>
              <a:rPr lang="en-US" b="1" i="1" dirty="0" smtClean="0"/>
              <a:t> </a:t>
            </a:r>
            <a:r>
              <a:rPr lang="en-US" b="1" dirty="0" smtClean="0"/>
              <a:t>Business, Cash is the Currency</a:t>
            </a:r>
            <a:endParaRPr lang="en-US" sz="2000" b="1" dirty="0" smtClean="0"/>
          </a:p>
          <a:p>
            <a:pPr lvl="1" eaLnBrk="1" hangingPunct="1"/>
            <a:r>
              <a:rPr lang="en-US" sz="2600" dirty="0" smtClean="0"/>
              <a:t>Two important reasons to employ accounting:</a:t>
            </a:r>
          </a:p>
          <a:p>
            <a:pPr marL="1225296" lvl="2" indent="-457200" eaLnBrk="1" hangingPunct="1">
              <a:buFont typeface="+mj-lt"/>
              <a:buAutoNum type="arabicPeriod"/>
            </a:pPr>
            <a:r>
              <a:rPr lang="en-US" dirty="0" smtClean="0"/>
              <a:t>Tracking and accountability for actions taken</a:t>
            </a:r>
          </a:p>
          <a:p>
            <a:pPr marL="1225296" lvl="2" indent="-457200" eaLnBrk="1" hangingPunct="1">
              <a:buFont typeface="+mj-lt"/>
              <a:buAutoNum type="arabicPeriod"/>
            </a:pPr>
            <a:r>
              <a:rPr lang="en-US" dirty="0" smtClean="0"/>
              <a:t>Quantifying different visions of the future</a:t>
            </a:r>
          </a:p>
          <a:p>
            <a:pPr lvl="1" eaLnBrk="1" hangingPunct="1"/>
            <a:r>
              <a:rPr lang="en-US" sz="2600" dirty="0" smtClean="0"/>
              <a:t>But, remember cash flow is a new venture’s lifeblood</a:t>
            </a:r>
          </a:p>
          <a:p>
            <a:pPr lvl="2" eaLnBrk="1" hangingPunct="1"/>
            <a:r>
              <a:rPr lang="en-US" dirty="0" smtClean="0"/>
              <a:t>“Get enough accounting to see through the accruals to the cash account”</a:t>
            </a:r>
          </a:p>
          <a:p>
            <a:pPr lvl="2" eaLnBrk="1" hangingPunct="1"/>
            <a:r>
              <a:rPr lang="en-US" b="1" dirty="0" smtClean="0"/>
              <a:t>Cash burn</a:t>
            </a:r>
            <a:r>
              <a:rPr lang="en-US" dirty="0" smtClean="0"/>
              <a:t>: gap between cash being spent and that being collected </a:t>
            </a:r>
          </a:p>
          <a:p>
            <a:pPr lvl="2" eaLnBrk="1" hangingPunct="1"/>
            <a:r>
              <a:rPr lang="en-US" b="1" dirty="0" smtClean="0"/>
              <a:t>Cash build</a:t>
            </a:r>
            <a:r>
              <a:rPr lang="en-US" dirty="0" smtClean="0"/>
              <a:t>: excess of cash receipts over cash distributions</a:t>
            </a:r>
          </a:p>
          <a:p>
            <a:pPr lvl="2" eaLnBrk="1" hangingPunct="1"/>
            <a:endParaRPr lang="en-US" dirty="0" smtClean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AE3982A-A9B5-47CA-830C-5BE76F886BE4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E-Finance Principle #4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1"/>
            <a:ext cx="8229600" cy="4724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New Venture Financing Involves             Search, Negotiation, and Privacy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u="sng" dirty="0" smtClean="0"/>
              <a:t>Public</a:t>
            </a:r>
            <a:r>
              <a:rPr lang="en-US" dirty="0" smtClean="0"/>
              <a:t> Financial Markets: standard contracts traded on organized exchanges</a:t>
            </a:r>
          </a:p>
          <a:p>
            <a:pPr marL="457200" lvl="1" indent="0" eaLnBrk="1" hangingPunct="1">
              <a:buNone/>
            </a:pPr>
            <a:endParaRPr lang="en-US" sz="1200" dirty="0" smtClean="0"/>
          </a:p>
          <a:p>
            <a:pPr lvl="1" eaLnBrk="1" hangingPunct="1"/>
            <a:r>
              <a:rPr lang="en-US" u="sng" dirty="0" smtClean="0"/>
              <a:t>Private</a:t>
            </a:r>
            <a:r>
              <a:rPr lang="en-US" dirty="0" smtClean="0"/>
              <a:t> Financial Markets: customized contracts bought and infrequently sold in inefficient private negotiations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C18959-F639-4575-B39B-DC86A83DC215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E-Finance Principle #5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A Venture’s Financial Objective is to      Increase Value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Many objectives, including personal ones</a:t>
            </a:r>
          </a:p>
          <a:p>
            <a:pPr lvl="1" eaLnBrk="1" hangingPunct="1"/>
            <a:r>
              <a:rPr lang="en-US" dirty="0" smtClean="0"/>
              <a:t>But, the unifying </a:t>
            </a:r>
            <a:r>
              <a:rPr lang="en-US" i="1" dirty="0" smtClean="0"/>
              <a:t>financial</a:t>
            </a:r>
            <a:r>
              <a:rPr lang="en-US" dirty="0" smtClean="0"/>
              <a:t> objective is to increase value</a:t>
            </a:r>
          </a:p>
          <a:p>
            <a:pPr lvl="2" eaLnBrk="1" hangingPunct="1"/>
            <a:r>
              <a:rPr lang="en-US" dirty="0" smtClean="0"/>
              <a:t>rather than price, margin or sales</a:t>
            </a:r>
          </a:p>
          <a:p>
            <a:pPr lvl="2" eaLnBrk="1" hangingPunct="1"/>
            <a:r>
              <a:rPr lang="en-US" dirty="0" smtClean="0"/>
              <a:t>rather than profit, return or net worth</a:t>
            </a:r>
          </a:p>
          <a:p>
            <a:pPr lvl="1" eaLnBrk="1" hangingPunct="1"/>
            <a:r>
              <a:rPr lang="en-US" dirty="0" smtClean="0"/>
              <a:t>(Market) Value derives from the ability to generate cash to pay capital providers for their capital 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537AFC9-C961-4BC5-A7DA-598B7904C774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E-Finance Principle #6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b="1" dirty="0" smtClean="0"/>
              <a:t>It is Dangerous to Assume that People Act Against Their Own Self-Interest</a:t>
            </a:r>
            <a:endParaRPr lang="en-US" sz="1900" dirty="0" smtClean="0"/>
          </a:p>
          <a:p>
            <a:pPr lvl="1" eaLnBrk="1" hangingPunct="1"/>
            <a:r>
              <a:rPr lang="en-US" sz="2400" dirty="0" smtClean="0"/>
              <a:t>Aligning incentives (investors, founders, employees, spouses, etc.) is critical</a:t>
            </a:r>
          </a:p>
          <a:p>
            <a:pPr lvl="1" eaLnBrk="1" hangingPunct="1"/>
            <a:r>
              <a:rPr lang="en-US" sz="2400" dirty="0" smtClean="0"/>
              <a:t>As situations change, incentives diverge and renegotiation is important</a:t>
            </a:r>
          </a:p>
          <a:p>
            <a:pPr lvl="1" eaLnBrk="1" hangingPunct="1"/>
            <a:r>
              <a:rPr lang="en-US" sz="2400" u="sng" dirty="0" smtClean="0"/>
              <a:t>Owner-manager conflicts</a:t>
            </a:r>
            <a:r>
              <a:rPr lang="en-US" sz="2400" dirty="0" smtClean="0"/>
              <a:t>: differences between a manager’s self-interest and that of the owners who hired him/her</a:t>
            </a:r>
          </a:p>
          <a:p>
            <a:pPr lvl="1" eaLnBrk="1" hangingPunct="1"/>
            <a:r>
              <a:rPr lang="en-US" sz="2400" u="sng" dirty="0" smtClean="0"/>
              <a:t>Owner-</a:t>
            </a:r>
            <a:r>
              <a:rPr lang="en-US" sz="2400" u="sng" dirty="0" err="1" smtClean="0"/>
              <a:t>debtholder</a:t>
            </a:r>
            <a:r>
              <a:rPr lang="en-US" sz="2400" u="sng" dirty="0" smtClean="0"/>
              <a:t> agency conflict</a:t>
            </a:r>
            <a:r>
              <a:rPr lang="en-US" sz="2400" dirty="0" smtClean="0"/>
              <a:t>: divergence of the owners’ and lenders’ self-interests </a:t>
            </a:r>
          </a:p>
          <a:p>
            <a:pPr lvl="1" eaLnBrk="1" hangingPunct="1"/>
            <a:endParaRPr lang="en-US" sz="1900" dirty="0" smtClean="0"/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72C4A50-2BBC-4626-9B08-752BF887240A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E-Finance Principle #7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b="1" dirty="0" smtClean="0"/>
              <a:t>Venture Character and Reputation Can be Assets or Liabilities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1900" dirty="0" smtClean="0"/>
          </a:p>
          <a:p>
            <a:pPr lvl="1" eaLnBrk="1" hangingPunct="1"/>
            <a:r>
              <a:rPr lang="en-US" sz="2200" dirty="0" smtClean="0"/>
              <a:t>Ventures have character that can be different from the individuals who founded or manage it</a:t>
            </a:r>
          </a:p>
          <a:p>
            <a:pPr lvl="1" eaLnBrk="1" hangingPunct="1"/>
            <a:r>
              <a:rPr lang="en-US" sz="2200" dirty="0" smtClean="0"/>
              <a:t>Many entrepreneurs state that high ethical standards are one of a venture’s most important assets and are critical to long-term success and value</a:t>
            </a:r>
          </a:p>
          <a:p>
            <a:pPr lvl="1" eaLnBrk="1" hangingPunct="1"/>
            <a:r>
              <a:rPr lang="en-US" sz="2200" dirty="0" smtClean="0"/>
              <a:t>Ventures can - and do - make meaningful societal contributions</a:t>
            </a:r>
          </a:p>
          <a:p>
            <a:pPr lvl="1" eaLnBrk="1" hangingPunct="1"/>
            <a:r>
              <a:rPr lang="en-US" sz="2200" dirty="0" smtClean="0"/>
              <a:t>Many successful entrepreneurs are financially and personally involved in charitable endeavors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C0C8329-D5B8-4FA8-84BF-2D717F5E9F75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Role of Entrepreneurial Finance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696200" cy="4572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Entrepreneurial Finance</a:t>
            </a:r>
          </a:p>
          <a:p>
            <a:pPr lvl="1" eaLnBrk="1" hangingPunct="1"/>
            <a:r>
              <a:rPr lang="en-US" sz="2400" dirty="0" smtClean="0"/>
              <a:t>application and adaptation of </a:t>
            </a:r>
            <a:r>
              <a:rPr lang="en-US" sz="2400" u="sng" dirty="0" smtClean="0"/>
              <a:t>financial tools and techniques</a:t>
            </a:r>
            <a:r>
              <a:rPr lang="en-US" sz="2400" dirty="0" smtClean="0"/>
              <a:t> to the </a:t>
            </a:r>
            <a:r>
              <a:rPr lang="en-US" sz="2400" u="sng" dirty="0" smtClean="0"/>
              <a:t>planning, funding, operation, and valuation</a:t>
            </a:r>
            <a:r>
              <a:rPr lang="en-US" sz="2400" dirty="0" smtClean="0"/>
              <a:t> of an entrepreneurial venture</a:t>
            </a:r>
          </a:p>
          <a:p>
            <a:pPr marL="457200" lvl="1" indent="0" eaLnBrk="1" hangingPunct="1">
              <a:buNone/>
            </a:pPr>
            <a:endParaRPr lang="en-US" sz="2400" dirty="0" smtClean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E2D9535-8E27-4BF0-BBD3-E21BE5FBD63B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09600"/>
            <a:ext cx="8867775" cy="561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Financing Through the Successful Venture Life Cycle</a:t>
            </a:r>
          </a:p>
        </p:txBody>
      </p:sp>
      <p:sp>
        <p:nvSpPr>
          <p:cNvPr id="24580" name="Rectangle 1027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229600" cy="4495800"/>
          </a:xfrm>
        </p:spPr>
        <p:txBody>
          <a:bodyPr>
            <a:normAutofit fontScale="70000" lnSpcReduction="20000"/>
          </a:bodyPr>
          <a:lstStyle/>
          <a:p>
            <a:pPr marL="0" indent="0" algn="ctr" eaLnBrk="1" hangingPunct="1">
              <a:buClrTx/>
              <a:buSzPct val="100000"/>
              <a:buNone/>
            </a:pPr>
            <a:r>
              <a:rPr lang="en-US" b="1" dirty="0" smtClean="0"/>
              <a:t>Development Stage </a:t>
            </a:r>
          </a:p>
          <a:p>
            <a:pPr marL="0" indent="0" algn="ctr" eaLnBrk="1" hangingPunct="1">
              <a:buClrTx/>
              <a:buSzPct val="100000"/>
              <a:buNone/>
            </a:pPr>
            <a:r>
              <a:rPr lang="en-US" sz="2900" dirty="0" smtClean="0"/>
              <a:t>Developing opportunities and seed financing</a:t>
            </a:r>
          </a:p>
          <a:p>
            <a:pPr marL="0" indent="0" algn="ctr" eaLnBrk="1" hangingPunct="1">
              <a:buClrTx/>
              <a:buSzPct val="100000"/>
              <a:buNone/>
            </a:pPr>
            <a:endParaRPr lang="en-US" sz="2900" dirty="0" smtClean="0"/>
          </a:p>
          <a:p>
            <a:pPr marL="0" indent="0" algn="ctr" eaLnBrk="1" hangingPunct="1">
              <a:buClrTx/>
              <a:buSzPct val="100000"/>
              <a:buNone/>
            </a:pPr>
            <a:r>
              <a:rPr lang="en-US" b="1" dirty="0" smtClean="0"/>
              <a:t>Startup Stage </a:t>
            </a:r>
          </a:p>
          <a:p>
            <a:pPr marL="0" indent="0" algn="ctr" eaLnBrk="1" hangingPunct="1">
              <a:buClrTx/>
              <a:buSzPct val="100000"/>
              <a:buNone/>
            </a:pPr>
            <a:r>
              <a:rPr lang="en-US" sz="2900" dirty="0" smtClean="0"/>
              <a:t>Gathering resources and startup financing</a:t>
            </a:r>
          </a:p>
          <a:p>
            <a:pPr marL="0" indent="0" algn="ctr" eaLnBrk="1" hangingPunct="1">
              <a:buClrTx/>
              <a:buSzPct val="100000"/>
              <a:buNone/>
            </a:pPr>
            <a:endParaRPr lang="en-US" sz="2900" dirty="0" smtClean="0"/>
          </a:p>
          <a:p>
            <a:pPr marL="0" indent="0" algn="ctr" eaLnBrk="1" hangingPunct="1">
              <a:buClrTx/>
              <a:buSzPct val="100000"/>
              <a:buNone/>
            </a:pPr>
            <a:r>
              <a:rPr lang="en-US" b="1" dirty="0" smtClean="0"/>
              <a:t>Survival Stage</a:t>
            </a:r>
          </a:p>
          <a:p>
            <a:pPr marL="0" indent="0" algn="ctr" eaLnBrk="1" hangingPunct="1">
              <a:buClrTx/>
              <a:buSzPct val="100000"/>
              <a:buNone/>
            </a:pPr>
            <a:r>
              <a:rPr lang="en-US" sz="2900" dirty="0" smtClean="0"/>
              <a:t>Gathering resources, managing and building operations and first-round financing</a:t>
            </a:r>
          </a:p>
          <a:p>
            <a:pPr marL="0" indent="0" algn="ctr" eaLnBrk="1" hangingPunct="1">
              <a:buClrTx/>
              <a:buSzPct val="100000"/>
              <a:buNone/>
            </a:pPr>
            <a:endParaRPr lang="en-US" dirty="0" smtClean="0"/>
          </a:p>
          <a:p>
            <a:pPr marL="0" indent="0" algn="ctr" eaLnBrk="1" hangingPunct="1">
              <a:buClrTx/>
              <a:buSzPct val="100000"/>
              <a:buNone/>
            </a:pPr>
            <a:r>
              <a:rPr lang="en-US" b="1" dirty="0" smtClean="0"/>
              <a:t>Rapid-Growth Stage</a:t>
            </a:r>
          </a:p>
          <a:p>
            <a:pPr marL="0" indent="0" algn="ctr" eaLnBrk="1" hangingPunct="1">
              <a:buClrTx/>
              <a:buSzPct val="100000"/>
              <a:buNone/>
            </a:pPr>
            <a:r>
              <a:rPr lang="en-US" sz="2900" dirty="0" smtClean="0"/>
              <a:t>Managing and building operations and second-round mezzanine, &amp; liquidity stage financing</a:t>
            </a:r>
          </a:p>
          <a:p>
            <a:pPr marL="0" indent="0" algn="ctr" eaLnBrk="1" hangingPunct="1">
              <a:buClrTx/>
              <a:buSzPct val="90000"/>
              <a:buNone/>
            </a:pPr>
            <a:endParaRPr lang="en-US" dirty="0" smtClean="0"/>
          </a:p>
          <a:p>
            <a:pPr marL="0" indent="0" algn="ctr" eaLnBrk="1" hangingPunct="1">
              <a:buClrTx/>
              <a:buSzPct val="90000"/>
              <a:buNone/>
            </a:pPr>
            <a:r>
              <a:rPr lang="en-US" b="1" dirty="0" smtClean="0"/>
              <a:t>Early Maturity Stage </a:t>
            </a:r>
          </a:p>
          <a:p>
            <a:pPr marL="0" indent="0" algn="ctr" eaLnBrk="1" hangingPunct="1">
              <a:buClrTx/>
              <a:buSzPct val="90000"/>
              <a:buNone/>
            </a:pPr>
            <a:r>
              <a:rPr lang="en-US" sz="2900" dirty="0" smtClean="0"/>
              <a:t>Managing and building operations and obtaining </a:t>
            </a:r>
            <a:r>
              <a:rPr lang="en-US" sz="2900" dirty="0"/>
              <a:t>b</a:t>
            </a:r>
            <a:r>
              <a:rPr lang="en-US" sz="2900" dirty="0" smtClean="0"/>
              <a:t>ank </a:t>
            </a:r>
            <a:r>
              <a:rPr lang="en-US" sz="2900" dirty="0"/>
              <a:t>l</a:t>
            </a:r>
            <a:r>
              <a:rPr lang="en-US" sz="2900" dirty="0" smtClean="0"/>
              <a:t>oans, issuing </a:t>
            </a:r>
            <a:r>
              <a:rPr lang="en-US" sz="2900" dirty="0"/>
              <a:t>b</a:t>
            </a:r>
            <a:r>
              <a:rPr lang="en-US" sz="2900" dirty="0" smtClean="0"/>
              <a:t>onds, &amp; issuing stock</a:t>
            </a:r>
          </a:p>
          <a:p>
            <a:pPr marL="609600" indent="-609600" eaLnBrk="1" hangingPunct="1">
              <a:buSzPct val="100000"/>
              <a:buFontTx/>
              <a:buNone/>
            </a:pPr>
            <a:endParaRPr lang="en-US" dirty="0" smtClean="0"/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7C42C20-D21B-4D5B-B894-BC1BEB640601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5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5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5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5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5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696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mtClean="0"/>
              <a:t>Selected Financing Definitions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u="sng" dirty="0" smtClean="0"/>
              <a:t>Seed Financing</a:t>
            </a:r>
            <a:r>
              <a:rPr lang="en-US" sz="3200" dirty="0" smtClean="0"/>
              <a:t>:</a:t>
            </a: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funds needed to determine whether the idea can be converted into a viable business opportunity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/>
            <a:r>
              <a:rPr lang="en-US" sz="3200" u="sng" dirty="0" smtClean="0"/>
              <a:t>Startup Financing</a:t>
            </a:r>
            <a:r>
              <a:rPr lang="en-US" sz="3200" dirty="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funds needed to take the venture from having established a viable business opportunity to initial production and sales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14B877C-07CC-4F36-A9F0-27B8C5E0E07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mtClean="0"/>
              <a:t>Selected Financing Definitions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696200" cy="48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Venture Capital</a:t>
            </a:r>
            <a:r>
              <a:rPr lang="en-US" dirty="0" smtClean="0"/>
              <a:t>: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	</a:t>
            </a:r>
            <a:r>
              <a:rPr lang="en-US" sz="2000" dirty="0" smtClean="0"/>
              <a:t>early-stage financial capital often involving substantial risk of total loss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Venture Capitalists</a:t>
            </a:r>
            <a:r>
              <a:rPr lang="en-US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	</a:t>
            </a:r>
            <a:r>
              <a:rPr lang="en-US" sz="2000" dirty="0" smtClean="0"/>
              <a:t>individuals who join in formal, organized firms to raise and distribute venture capital to new and fast-growing ventures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Business Angels</a:t>
            </a:r>
            <a:r>
              <a:rPr lang="en-US" dirty="0" smtClean="0"/>
              <a:t>:</a:t>
            </a:r>
            <a:r>
              <a:rPr lang="en-US" sz="2400" dirty="0" smtClean="0"/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/>
              <a:t>	</a:t>
            </a:r>
            <a:r>
              <a:rPr lang="en-US" sz="2000" dirty="0" smtClean="0"/>
              <a:t>wealthy individuals operating as informal or private investors who provide venture financing for small businesses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Investment Banker</a:t>
            </a:r>
            <a:r>
              <a:rPr lang="en-US" dirty="0" smtClean="0"/>
              <a:t>: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/>
              <a:t>	</a:t>
            </a:r>
            <a:r>
              <a:rPr lang="en-US" sz="2000" dirty="0" smtClean="0"/>
              <a:t>individual working for an investment bank who advises and assists corporations in their security financing decisions and regarding mergers and acquisitions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3F08B1F-E396-43A7-ACAF-C493E315FD4C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Entrepreneurship Fundamentals 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u="sng" dirty="0" smtClean="0"/>
              <a:t>Entrepreneurship</a:t>
            </a:r>
            <a:r>
              <a:rPr lang="en-US" sz="3200" dirty="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400" dirty="0" smtClean="0"/>
              <a:t>process of changing </a:t>
            </a:r>
            <a:r>
              <a:rPr lang="en-US" sz="2400" u="sng" dirty="0" smtClean="0"/>
              <a:t>ideas</a:t>
            </a:r>
            <a:r>
              <a:rPr lang="en-US" sz="2400" dirty="0" smtClean="0"/>
              <a:t> into commercial </a:t>
            </a:r>
            <a:r>
              <a:rPr lang="en-US" sz="2400" u="sng" dirty="0" smtClean="0"/>
              <a:t>opportunities</a:t>
            </a:r>
            <a:r>
              <a:rPr lang="en-US" sz="2400" dirty="0" smtClean="0"/>
              <a:t> and creating </a:t>
            </a:r>
            <a:r>
              <a:rPr lang="en-US" sz="2400" u="sng" dirty="0" smtClean="0"/>
              <a:t>value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/>
            <a:r>
              <a:rPr lang="en-US" sz="3200" u="sng" dirty="0" smtClean="0"/>
              <a:t>Entrepreneur</a:t>
            </a:r>
            <a:r>
              <a:rPr lang="en-US" sz="3200" dirty="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400" dirty="0" smtClean="0"/>
              <a:t>individual who thinks, reasons, and acts to convert ideas into commercial opportunities and to create value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D26B24D-C281-49C0-B6DE-2846076F0465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825" y="280988"/>
            <a:ext cx="7372350" cy="629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928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Entrepreneurial Traits or Characteristics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A successful entrepreneur: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 smtClean="0"/>
              <a:t>Sees and seizes a commercial opportunity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 smtClean="0"/>
              <a:t>Tends to be doggedly </a:t>
            </a:r>
            <a:r>
              <a:rPr lang="en-US" u="sng" dirty="0" smtClean="0"/>
              <a:t>optimistic</a:t>
            </a:r>
            <a:r>
              <a:rPr lang="en-US" dirty="0" smtClean="0"/>
              <a:t> (perhaps even to a fault)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 smtClean="0"/>
              <a:t>Plans to obtain the physical, financial, and human resources needed for the venture to succeed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9DB31E7-6C5F-44C5-B2A2-0519E3F04157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Opportunities Exist but Not Without Risks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6962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 smtClean="0"/>
              <a:t>Risks: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Annual employer firm births (~659,093 in 2005-07) slightly exceeds terminations (~578,793 in 2005-07) </a:t>
            </a:r>
          </a:p>
          <a:p>
            <a:pPr eaLnBrk="1" hangingPunct="1">
              <a:lnSpc>
                <a:spcPct val="90000"/>
              </a:lnSpc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Note, however, that bankruptcies are only a fraction (~29,073) of terminations - terminations not all “bad”</a:t>
            </a:r>
          </a:p>
          <a:p>
            <a:pPr marL="118872" indent="0" eaLnBrk="1" hangingPunct="1">
              <a:lnSpc>
                <a:spcPct val="90000"/>
              </a:lnSpc>
              <a:buNone/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For new firms, a representative study (</a:t>
            </a:r>
            <a:r>
              <a:rPr lang="en-US" sz="2600" dirty="0" err="1" smtClean="0"/>
              <a:t>Headd</a:t>
            </a:r>
            <a:r>
              <a:rPr lang="en-US" sz="2600" dirty="0" smtClean="0"/>
              <a:t>) found</a:t>
            </a:r>
            <a:endParaRPr lang="en-US" sz="1800" dirty="0" smtClean="0"/>
          </a:p>
          <a:p>
            <a:pPr lvl="1" indent="-114300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/>
              <a:t>(a) one-third of new employer firms endure &lt; 2 years</a:t>
            </a:r>
          </a:p>
          <a:p>
            <a:pPr lvl="1" indent="-114300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/>
              <a:t>(b) one-half endure &lt; 4 years</a:t>
            </a:r>
          </a:p>
          <a:p>
            <a:pPr lvl="1" indent="-114300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/>
              <a:t>(c) 60 percent endure &lt; 6 years</a:t>
            </a:r>
          </a:p>
          <a:p>
            <a:pPr lvl="1" indent="-114300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/>
              <a:t>(d) but, about one-third were “successful” at closing</a:t>
            </a:r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F59AA03-D815-4588-A099-7A7620B0D3CC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Sources of Entrepreneurial Opportunities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Research (J. Case) suggests </a:t>
            </a:r>
          </a:p>
          <a:p>
            <a:pPr lvl="1" eaLnBrk="1" hangingPunct="1"/>
            <a:r>
              <a:rPr lang="en-US" u="sng" dirty="0" smtClean="0"/>
              <a:t>12%</a:t>
            </a:r>
            <a:r>
              <a:rPr lang="en-US" dirty="0" smtClean="0"/>
              <a:t> of Inc. 500 success is due to </a:t>
            </a:r>
            <a:r>
              <a:rPr lang="en-US" u="sng" dirty="0" smtClean="0"/>
              <a:t>extraordinary idea</a:t>
            </a:r>
          </a:p>
          <a:p>
            <a:pPr lvl="1" eaLnBrk="1" hangingPunct="1"/>
            <a:r>
              <a:rPr lang="en-US" u="sng" dirty="0" smtClean="0"/>
              <a:t>88%</a:t>
            </a:r>
            <a:r>
              <a:rPr lang="en-US" dirty="0" smtClean="0"/>
              <a:t> due to exceptional execution of </a:t>
            </a:r>
            <a:r>
              <a:rPr lang="en-US" u="sng" dirty="0" smtClean="0"/>
              <a:t>ordinary idea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75C65C2-9047-4C46-88A7-CA241A5FD318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Demographic Changes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dirty="0" smtClean="0"/>
              <a:t>Harry Dent’s Generations – The Baby Boom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dirty="0" smtClean="0"/>
              <a:t>1. Spending wave (1990’s)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dirty="0" smtClean="0"/>
              <a:t>	- </a:t>
            </a:r>
            <a:r>
              <a:rPr lang="en-US" sz="2500" dirty="0" smtClean="0"/>
              <a:t>Behind the stock and bond market booms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endParaRPr lang="en-US" sz="2500" dirty="0" smtClean="0"/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dirty="0" smtClean="0"/>
              <a:t>2. Power wave (to peak in the 2020’s)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dirty="0" smtClean="0"/>
              <a:t>	</a:t>
            </a:r>
            <a:r>
              <a:rPr lang="en-US" sz="2500" dirty="0" smtClean="0"/>
              <a:t>- Aging baby boomers with great business influence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sz="2500" dirty="0" smtClean="0"/>
              <a:t>	- Aging baby boomers provide business opportunities – creating them, financing them, using them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9DACDFA-F61E-4F39-AAA4-145F5C3AD2FC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3E5DE8-43DE-4A2F-B15F-5ADCDA87C02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 descr="http://static.seekingalpha.com/uploads/2010/9/5/saupload_harry_dent_spending_wave_c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8229600" cy="575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81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E-Finance Principle #1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b="1" dirty="0" smtClean="0"/>
              <a:t>Real, Human, and Financial Capital        Must be Rented from Owners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2200" b="1" dirty="0" smtClean="0"/>
          </a:p>
          <a:p>
            <a:pPr lvl="1" eaLnBrk="1" hangingPunct="1"/>
            <a:r>
              <a:rPr lang="en-US" sz="2400" dirty="0" smtClean="0"/>
              <a:t>Money has owners and therefore costs</a:t>
            </a:r>
          </a:p>
          <a:p>
            <a:pPr lvl="2" eaLnBrk="1" hangingPunct="1"/>
            <a:r>
              <a:rPr lang="en-US" dirty="0" smtClean="0"/>
              <a:t>Time value</a:t>
            </a:r>
          </a:p>
          <a:p>
            <a:pPr lvl="2" eaLnBrk="1" hangingPunct="1"/>
            <a:r>
              <a:rPr lang="en-US" dirty="0" smtClean="0"/>
              <a:t>Risk</a:t>
            </a:r>
          </a:p>
          <a:p>
            <a:pPr lvl="1" eaLnBrk="1" hangingPunct="1"/>
            <a:r>
              <a:rPr lang="en-US" sz="2400" dirty="0" smtClean="0"/>
              <a:t>Expect to provide a return or the venture will not survive in a market economy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D6F503-F5CD-4214-A582-1543736C802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E-Finance Principle #2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229600" cy="4038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Risk and Expected Reward Go Hand in Hand</a:t>
            </a:r>
          </a:p>
          <a:p>
            <a:pPr lvl="1" eaLnBrk="1" hangingPunct="1"/>
            <a:endParaRPr lang="en-US" sz="2000" dirty="0" smtClean="0"/>
          </a:p>
          <a:p>
            <a:pPr lvl="1" eaLnBrk="1" hangingPunct="1"/>
            <a:r>
              <a:rPr lang="en-US" sz="2400" dirty="0" smtClean="0"/>
              <a:t>Time value is not the only cost when using others’ funds</a:t>
            </a:r>
          </a:p>
          <a:p>
            <a:pPr lvl="1" eaLnBrk="1" hangingPunct="1"/>
            <a:r>
              <a:rPr lang="en-US" sz="2400" dirty="0" smtClean="0"/>
              <a:t>More risk =&gt; More expected reward</a:t>
            </a:r>
          </a:p>
          <a:p>
            <a:pPr lvl="1" eaLnBrk="1" hangingPunct="1"/>
            <a:r>
              <a:rPr lang="en-US" sz="2400" dirty="0" smtClean="0"/>
              <a:t>How much more? Market-determined!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4217CBA-9CF9-4970-B0C9-2E8B2D4B4FEB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2784</TotalTime>
  <Words>742</Words>
  <Application>Microsoft Office PowerPoint</Application>
  <PresentationFormat>On-screen Show 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Module</vt:lpstr>
      <vt:lpstr>The Entrepreneurial Process</vt:lpstr>
      <vt:lpstr>Entrepreneurship Fundamentals  </vt:lpstr>
      <vt:lpstr>Entrepreneurial Traits or Characteristics </vt:lpstr>
      <vt:lpstr>Opportunities Exist but Not Without Risks</vt:lpstr>
      <vt:lpstr>Sources of Entrepreneurial Opportunities </vt:lpstr>
      <vt:lpstr>Demographic Changes</vt:lpstr>
      <vt:lpstr>PowerPoint Presentation</vt:lpstr>
      <vt:lpstr>E-Finance Principle #1</vt:lpstr>
      <vt:lpstr>E-Finance Principle #2</vt:lpstr>
      <vt:lpstr>E-Finance Principle #3</vt:lpstr>
      <vt:lpstr>E-Finance Principle #4</vt:lpstr>
      <vt:lpstr>E-Finance Principle #5</vt:lpstr>
      <vt:lpstr>E-Finance Principle #6</vt:lpstr>
      <vt:lpstr>E-Finance Principle #7</vt:lpstr>
      <vt:lpstr>Role of Entrepreneurial Finance</vt:lpstr>
      <vt:lpstr>PowerPoint Presentation</vt:lpstr>
      <vt:lpstr>Financing Through the Successful Venture Life Cycle</vt:lpstr>
      <vt:lpstr>Selected Financing Definitions</vt:lpstr>
      <vt:lpstr>Selected Financing Definitions</vt:lpstr>
      <vt:lpstr>PowerPoint Presentation</vt:lpstr>
    </vt:vector>
  </TitlesOfParts>
  <Company>University of Colorado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APPLIED FINANCIAL MANAGEMENT</dc:title>
  <dc:creator>ITS</dc:creator>
  <cp:lastModifiedBy>McKneight, James</cp:lastModifiedBy>
  <cp:revision>89</cp:revision>
  <cp:lastPrinted>2000-08-31T15:05:41Z</cp:lastPrinted>
  <dcterms:created xsi:type="dcterms:W3CDTF">1997-08-28T16:31:32Z</dcterms:created>
  <dcterms:modified xsi:type="dcterms:W3CDTF">2015-05-04T20:02:58Z</dcterms:modified>
</cp:coreProperties>
</file>