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390" r:id="rId3"/>
    <p:sldId id="380" r:id="rId4"/>
    <p:sldId id="381" r:id="rId5"/>
    <p:sldId id="382" r:id="rId6"/>
    <p:sldId id="383" r:id="rId7"/>
    <p:sldId id="384" r:id="rId8"/>
    <p:sldId id="385" r:id="rId9"/>
    <p:sldId id="386" r:id="rId10"/>
    <p:sldId id="387" r:id="rId11"/>
    <p:sldId id="388" r:id="rId12"/>
    <p:sldId id="389" r:id="rId13"/>
    <p:sldId id="315" r:id="rId14"/>
    <p:sldId id="357" r:id="rId15"/>
    <p:sldId id="356" r:id="rId16"/>
    <p:sldId id="316" r:id="rId17"/>
    <p:sldId id="317" r:id="rId18"/>
    <p:sldId id="358" r:id="rId19"/>
    <p:sldId id="319" r:id="rId20"/>
    <p:sldId id="320" r:id="rId21"/>
    <p:sldId id="359" r:id="rId22"/>
    <p:sldId id="361" r:id="rId23"/>
    <p:sldId id="326" r:id="rId24"/>
    <p:sldId id="364" r:id="rId25"/>
    <p:sldId id="327" r:id="rId26"/>
    <p:sldId id="365" r:id="rId27"/>
    <p:sldId id="366" r:id="rId28"/>
    <p:sldId id="336" r:id="rId29"/>
    <p:sldId id="376" r:id="rId30"/>
    <p:sldId id="377" r:id="rId31"/>
    <p:sldId id="378" r:id="rId32"/>
    <p:sldId id="363" r:id="rId33"/>
    <p:sldId id="367" r:id="rId34"/>
    <p:sldId id="370" r:id="rId35"/>
    <p:sldId id="353" r:id="rId3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5E1B4"/>
    <a:srgbClr val="FEFEFE"/>
    <a:srgbClr val="000000"/>
    <a:srgbClr val="BBE9BB"/>
    <a:srgbClr val="FF755C"/>
    <a:srgbClr val="FFE679"/>
    <a:srgbClr val="F3A42D"/>
    <a:srgbClr val="FCD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8" autoAdjust="0"/>
    <p:restoredTop sz="99507" autoAdjust="0"/>
  </p:normalViewPr>
  <p:slideViewPr>
    <p:cSldViewPr snapToObjects="1">
      <p:cViewPr varScale="1">
        <p:scale>
          <a:sx n="74" d="100"/>
          <a:sy n="74" d="100"/>
        </p:scale>
        <p:origin x="14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30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en-US"/>
          </a:p>
        </p:txBody>
      </p:sp>
      <p:sp>
        <p:nvSpPr>
          <p:cNvPr id="972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ECC85FDA-C19B-490B-BE00-8FC7FD7B559A}" type="datetime1">
              <a:rPr lang="en-US"/>
              <a:pPr/>
              <a:t>6/1/2015</a:t>
            </a:fld>
            <a:endParaRPr lang="en-US"/>
          </a:p>
        </p:txBody>
      </p:sp>
      <p:sp>
        <p:nvSpPr>
          <p:cNvPr id="972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en-US"/>
          </a:p>
        </p:txBody>
      </p:sp>
      <p:sp>
        <p:nvSpPr>
          <p:cNvPr id="972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196EC14-27FF-4536-9F72-AAB137F4426C}" type="slidenum">
              <a:rPr lang="en-US"/>
              <a:pPr/>
              <a:t>‹#›</a:t>
            </a:fld>
            <a:endParaRPr lang="en-US"/>
          </a:p>
        </p:txBody>
      </p:sp>
    </p:spTree>
    <p:extLst>
      <p:ext uri="{BB962C8B-B14F-4D97-AF65-F5344CB8AC3E}">
        <p14:creationId xmlns:p14="http://schemas.microsoft.com/office/powerpoint/2010/main" val="4159073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CD1B0DD-6759-4698-8D5A-1752BB78FEDC}" type="datetime1">
              <a:rPr lang="en-US"/>
              <a:pPr/>
              <a:t>6/1/2015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328BFE-A1DF-4EC6-8EB4-5C306B65FB5B}" type="slidenum">
              <a:rPr lang="en-US"/>
              <a:pPr/>
              <a:t>‹#›</a:t>
            </a:fld>
            <a:endParaRPr lang="en-US"/>
          </a:p>
        </p:txBody>
      </p:sp>
    </p:spTree>
    <p:extLst>
      <p:ext uri="{BB962C8B-B14F-4D97-AF65-F5344CB8AC3E}">
        <p14:creationId xmlns:p14="http://schemas.microsoft.com/office/powerpoint/2010/main" val="41684255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endParaRPr lang="en-US" smtClean="0">
              <a:ea typeface="ＭＳ Ｐゴシック"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C894FCA-FB75-44A4-ACC1-A1897458C346}" type="slidenum">
              <a:rPr lang="en-US" sz="1200"/>
              <a:pPr eaLnBrk="1" hangingPunct="1"/>
              <a:t>1</a:t>
            </a:fld>
            <a:endParaRPr lang="en-US" sz="1200"/>
          </a:p>
        </p:txBody>
      </p:sp>
    </p:spTree>
    <p:extLst>
      <p:ext uri="{BB962C8B-B14F-4D97-AF65-F5344CB8AC3E}">
        <p14:creationId xmlns:p14="http://schemas.microsoft.com/office/powerpoint/2010/main" val="242424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2: Outline the financial planning process and explain the three key budgets in the financial plan.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96430D7-05AB-46C4-8449-67D06793B299}" type="slidenum">
              <a:rPr lang="en-US" sz="1200"/>
              <a:pPr eaLnBrk="1" hangingPunct="1"/>
              <a:t>19</a:t>
            </a:fld>
            <a:endParaRPr lang="en-US" sz="1200"/>
          </a:p>
        </p:txBody>
      </p:sp>
    </p:spTree>
    <p:extLst>
      <p:ext uri="{BB962C8B-B14F-4D97-AF65-F5344CB8AC3E}">
        <p14:creationId xmlns:p14="http://schemas.microsoft.com/office/powerpoint/2010/main" val="231996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2: Outline the financial planning process and explain the three key budgets in the financial plan.</a:t>
            </a:r>
          </a:p>
          <a:p>
            <a:endParaRPr lang="en-US" smtClean="0">
              <a:ea typeface="ＭＳ Ｐゴシック" charset="-128"/>
            </a:endParaRPr>
          </a:p>
          <a:p>
            <a:endParaRPr lang="en-US" smtClean="0">
              <a:ea typeface="ＭＳ Ｐゴシック" charset="-128"/>
            </a:endParaRPr>
          </a:p>
        </p:txBody>
      </p:sp>
    </p:spTree>
    <p:extLst>
      <p:ext uri="{BB962C8B-B14F-4D97-AF65-F5344CB8AC3E}">
        <p14:creationId xmlns:p14="http://schemas.microsoft.com/office/powerpoint/2010/main" val="222539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2: Outline the financial planning process and explain the three key budgets in the financial plan.</a:t>
            </a:r>
          </a:p>
          <a:p>
            <a:endParaRPr lang="en-US" smtClean="0">
              <a:ea typeface="ＭＳ Ｐゴシック" charset="-128"/>
            </a:endParaRPr>
          </a:p>
          <a:p>
            <a:pPr>
              <a:buFontTx/>
              <a:buAutoNum type="arabicPeriod"/>
            </a:pPr>
            <a:r>
              <a:rPr lang="en-US" smtClean="0">
                <a:ea typeface="ＭＳ Ｐゴシック" charset="-128"/>
              </a:rPr>
              <a:t>Budgeting is critical for the organization to control expenses and to understand revenue expectations.  </a:t>
            </a:r>
          </a:p>
          <a:p>
            <a:pPr>
              <a:buFontTx/>
              <a:buAutoNum type="arabicPeriod"/>
            </a:pPr>
            <a:endParaRPr lang="en-US" smtClean="0">
              <a:ea typeface="ＭＳ Ｐゴシック" charset="-128"/>
            </a:endParaRPr>
          </a:p>
          <a:p>
            <a:pPr>
              <a:buFontTx/>
              <a:buAutoNum type="arabicPeriod"/>
            </a:pPr>
            <a:r>
              <a:rPr lang="en-US" smtClean="0">
                <a:ea typeface="ＭＳ Ｐゴシック" charset="-128"/>
              </a:rPr>
              <a:t>Think of a budget as a guidepost or a reference point for the organization</a:t>
            </a:r>
            <a:r>
              <a:rPr lang="ja-JP" altLang="en-US" smtClean="0">
                <a:ea typeface="ＭＳ Ｐゴシック" charset="-128"/>
              </a:rPr>
              <a:t>’</a:t>
            </a:r>
            <a:r>
              <a:rPr lang="en-US" altLang="ja-JP" smtClean="0">
                <a:ea typeface="ＭＳ Ｐゴシック" charset="-128"/>
              </a:rPr>
              <a:t>s managers.   </a:t>
            </a:r>
            <a:endParaRPr lang="en-US" smtClean="0">
              <a:ea typeface="ＭＳ Ｐゴシック" charset="-128"/>
            </a:endParaRPr>
          </a:p>
        </p:txBody>
      </p:sp>
    </p:spTree>
    <p:extLst>
      <p:ext uri="{BB962C8B-B14F-4D97-AF65-F5344CB8AC3E}">
        <p14:creationId xmlns:p14="http://schemas.microsoft.com/office/powerpoint/2010/main" val="367517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extLst/>
        </p:spPr>
        <p:txBody>
          <a:bodyPr/>
          <a:lstStyle/>
          <a:p>
            <a:pPr>
              <a:defRPr/>
            </a:pPr>
            <a:r>
              <a:rPr lang="en-US" dirty="0">
                <a:ea typeface="ＭＳ Ｐゴシック" charset="0"/>
                <a:cs typeface="ＭＳ Ｐゴシック" charset="0"/>
              </a:rPr>
              <a:t>See Learning Goal 2: Outline the financial planning process and explain the three key budgets in the financial plan.</a:t>
            </a:r>
          </a:p>
          <a:p>
            <a:pPr>
              <a:defRPr/>
            </a:pPr>
            <a:endParaRPr lang="en-US" dirty="0">
              <a:ea typeface="ＭＳ Ｐゴシック" charset="0"/>
              <a:cs typeface="ＭＳ Ｐゴシック" charset="0"/>
            </a:endParaRPr>
          </a:p>
          <a:p>
            <a:pPr marL="228600" indent="-228600">
              <a:buFontTx/>
              <a:buAutoNum type="arabicPeriod"/>
              <a:defRPr/>
            </a:pPr>
            <a:r>
              <a:rPr lang="en-US" dirty="0" smtClean="0">
                <a:ea typeface="ＭＳ Ｐゴシック" charset="0"/>
                <a:cs typeface="ＭＳ Ｐゴシック" charset="0"/>
              </a:rPr>
              <a:t>This slide is based on Figure 18.2.</a:t>
            </a:r>
          </a:p>
          <a:p>
            <a:pPr marL="228600" indent="-228600">
              <a:buFontTx/>
              <a:buAutoNum type="arabicPeriod"/>
              <a:defRPr/>
            </a:pPr>
            <a:endParaRPr lang="en-US" dirty="0" smtClean="0">
              <a:ea typeface="ＭＳ Ｐゴシック" charset="0"/>
              <a:cs typeface="ＭＳ Ｐゴシック" charset="0"/>
            </a:endParaRPr>
          </a:p>
          <a:p>
            <a:pPr marL="228600" indent="-228600">
              <a:buFontTx/>
              <a:buAutoNum type="arabicPeriod"/>
              <a:defRPr/>
            </a:pPr>
            <a:r>
              <a:rPr lang="en-US" dirty="0" smtClean="0">
                <a:ea typeface="ＭＳ Ｐゴシック" charset="0"/>
                <a:cs typeface="ＭＳ Ｐゴシック" charset="0"/>
              </a:rPr>
              <a:t>The </a:t>
            </a:r>
            <a:r>
              <a:rPr lang="en-US" dirty="0">
                <a:ea typeface="ＭＳ Ｐゴシック" charset="0"/>
                <a:cs typeface="ＭＳ Ｐゴシック" charset="0"/>
              </a:rPr>
              <a:t>capital and cash </a:t>
            </a:r>
            <a:r>
              <a:rPr lang="en-US" dirty="0" smtClean="0">
                <a:ea typeface="ＭＳ Ｐゴシック" charset="0"/>
                <a:cs typeface="ＭＳ Ｐゴシック" charset="0"/>
              </a:rPr>
              <a:t>budgets are part of the operating (master) </a:t>
            </a:r>
            <a:r>
              <a:rPr lang="en-US" dirty="0">
                <a:ea typeface="ＭＳ Ｐゴシック" charset="0"/>
                <a:cs typeface="ＭＳ Ｐゴシック" charset="0"/>
              </a:rPr>
              <a:t>budget.  </a:t>
            </a:r>
          </a:p>
        </p:txBody>
      </p:sp>
    </p:spTree>
    <p:extLst>
      <p:ext uri="{BB962C8B-B14F-4D97-AF65-F5344CB8AC3E}">
        <p14:creationId xmlns:p14="http://schemas.microsoft.com/office/powerpoint/2010/main" val="155839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3: Explain why firms need operating funds.</a:t>
            </a:r>
          </a:p>
          <a:p>
            <a:endParaRPr lang="en-US" smtClean="0">
              <a:ea typeface="ＭＳ Ｐゴシック" charset="-128"/>
            </a:endParaRPr>
          </a:p>
          <a:p>
            <a:endParaRPr lang="en-US" smtClean="0">
              <a:ea typeface="ＭＳ Ｐゴシック" charset="-128"/>
            </a:endParaRPr>
          </a:p>
        </p:txBody>
      </p:sp>
    </p:spTree>
    <p:extLst>
      <p:ext uri="{BB962C8B-B14F-4D97-AF65-F5344CB8AC3E}">
        <p14:creationId xmlns:p14="http://schemas.microsoft.com/office/powerpoint/2010/main" val="73650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charset="-128"/>
              </a:rPr>
              <a:t>See Learning Goal 3: Explain why firms need operating funds.</a:t>
            </a:r>
          </a:p>
          <a:p>
            <a:pPr marL="228600" indent="-228600"/>
            <a:endParaRPr lang="en-US" smtClean="0">
              <a:ea typeface="ＭＳ Ｐゴシック" charset="-128"/>
            </a:endParaRPr>
          </a:p>
          <a:p>
            <a:pPr marL="228600" indent="-228600"/>
            <a:r>
              <a:rPr lang="en-US" u="sng" smtClean="0">
                <a:ea typeface="ＭＳ Ｐゴシック" charset="-128"/>
              </a:rPr>
              <a:t>How Small Businesses Can Improve Cash Flow</a:t>
            </a:r>
          </a:p>
          <a:p>
            <a:pPr marL="228600" indent="-228600">
              <a:buFontTx/>
              <a:buAutoNum type="arabicPeriod"/>
            </a:pPr>
            <a:r>
              <a:rPr lang="en-US" smtClean="0">
                <a:ea typeface="ＭＳ Ｐゴシック" charset="-128"/>
              </a:rPr>
              <a:t> The slide lists methods small businesses use to improve cash flow.</a:t>
            </a:r>
          </a:p>
          <a:p>
            <a:pPr marL="228600" indent="-228600">
              <a:buFontTx/>
              <a:buAutoNum type="arabicPeriod"/>
            </a:pPr>
            <a:r>
              <a:rPr lang="en-US" smtClean="0">
                <a:ea typeface="ＭＳ Ｐゴシック" charset="-128"/>
              </a:rPr>
              <a:t> Lack of cash flow can impact a business of any size and may lead to the business shutting its doors.</a:t>
            </a:r>
          </a:p>
          <a:p>
            <a:pPr marL="228600" indent="-228600">
              <a:buFontTx/>
              <a:buAutoNum type="arabicPeriod"/>
            </a:pPr>
            <a:r>
              <a:rPr lang="en-US" smtClean="0">
                <a:ea typeface="ＭＳ Ｐゴシック" charset="-128"/>
              </a:rPr>
              <a:t> It is critical that students understand cash is king for a business of any size.  </a:t>
            </a:r>
          </a:p>
          <a:p>
            <a:pPr marL="228600" indent="-228600">
              <a:buFontTx/>
              <a:buAutoNum type="arabicPeriod"/>
            </a:pPr>
            <a:endParaRPr lang="en-US" smtClean="0">
              <a:ea typeface="ＭＳ Ｐゴシック"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C66A68-0519-4D6B-A908-39F5F091FDE5}" type="slidenum">
              <a:rPr lang="en-US" sz="1200"/>
              <a:pPr eaLnBrk="1" hangingPunct="1"/>
              <a:t>24</a:t>
            </a:fld>
            <a:endParaRPr lang="en-US" sz="1200"/>
          </a:p>
        </p:txBody>
      </p:sp>
    </p:spTree>
    <p:extLst>
      <p:ext uri="{BB962C8B-B14F-4D97-AF65-F5344CB8AC3E}">
        <p14:creationId xmlns:p14="http://schemas.microsoft.com/office/powerpoint/2010/main" val="3543514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3: Explain why firms need operating funds.</a:t>
            </a:r>
          </a:p>
        </p:txBody>
      </p:sp>
    </p:spTree>
    <p:extLst>
      <p:ext uri="{BB962C8B-B14F-4D97-AF65-F5344CB8AC3E}">
        <p14:creationId xmlns:p14="http://schemas.microsoft.com/office/powerpoint/2010/main" val="3724252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3: Explain why firms need operating funds.</a:t>
            </a:r>
          </a:p>
        </p:txBody>
      </p:sp>
    </p:spTree>
    <p:extLst>
      <p:ext uri="{BB962C8B-B14F-4D97-AF65-F5344CB8AC3E}">
        <p14:creationId xmlns:p14="http://schemas.microsoft.com/office/powerpoint/2010/main" val="3778082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extLst/>
        </p:spPr>
        <p:txBody>
          <a:bodyPr/>
          <a:lstStyle/>
          <a:p>
            <a:pPr>
              <a:defRPr/>
            </a:pPr>
            <a:r>
              <a:rPr lang="en-US" dirty="0">
                <a:ea typeface="ＭＳ Ｐゴシック" charset="0"/>
                <a:cs typeface="ＭＳ Ｐゴシック" charset="0"/>
              </a:rPr>
              <a:t>See Learning Goal 3: Explain why firms need operating funds.</a:t>
            </a:r>
          </a:p>
          <a:p>
            <a:pPr>
              <a:defRPr/>
            </a:pPr>
            <a:endParaRPr lang="en-US" dirty="0">
              <a:ea typeface="ＭＳ Ｐゴシック" charset="0"/>
              <a:cs typeface="ＭＳ Ｐゴシック" charset="0"/>
            </a:endParaRPr>
          </a:p>
          <a:p>
            <a:pPr marL="228600" indent="-228600">
              <a:buFontTx/>
              <a:buAutoNum type="arabicPeriod"/>
              <a:defRPr/>
            </a:pPr>
            <a:r>
              <a:rPr lang="en-US" dirty="0" smtClean="0">
                <a:ea typeface="ＭＳ Ｐゴシック" charset="0"/>
                <a:cs typeface="ＭＳ Ｐゴシック" charset="0"/>
              </a:rPr>
              <a:t>This slide is based on Figure 18.5.</a:t>
            </a:r>
          </a:p>
          <a:p>
            <a:pPr marL="228600" indent="-228600">
              <a:buFontTx/>
              <a:buAutoNum type="arabicPeriod"/>
              <a:defRPr/>
            </a:pPr>
            <a:endParaRPr lang="en-US" dirty="0" smtClean="0">
              <a:ea typeface="ＭＳ Ｐゴシック" charset="0"/>
              <a:cs typeface="ＭＳ Ｐゴシック" charset="0"/>
            </a:endParaRPr>
          </a:p>
          <a:p>
            <a:pPr marL="228600" indent="-228600">
              <a:buFontTx/>
              <a:buAutoNum type="arabicPeriod"/>
              <a:defRPr/>
            </a:pPr>
            <a:r>
              <a:rPr lang="en-US" dirty="0" smtClean="0">
                <a:ea typeface="ＭＳ Ｐゴシック" charset="0"/>
                <a:cs typeface="ＭＳ Ｐゴシック" charset="0"/>
              </a:rPr>
              <a:t>It </a:t>
            </a:r>
            <a:r>
              <a:rPr lang="en-US" dirty="0">
                <a:ea typeface="ＭＳ Ｐゴシック" charset="0"/>
                <a:cs typeface="ＭＳ Ｐゴシック" charset="0"/>
              </a:rPr>
              <a:t>is important for management to understand that they need capital for a variety of short-term and long-term situations.</a:t>
            </a:r>
          </a:p>
        </p:txBody>
      </p:sp>
    </p:spTree>
    <p:extLst>
      <p:ext uri="{BB962C8B-B14F-4D97-AF65-F5344CB8AC3E}">
        <p14:creationId xmlns:p14="http://schemas.microsoft.com/office/powerpoint/2010/main" val="1474445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4: Identify and describe different sources of short-term financing.</a:t>
            </a:r>
          </a:p>
          <a:p>
            <a:endParaRPr lang="en-US" smtClean="0">
              <a:ea typeface="ＭＳ Ｐゴシック" charset="-128"/>
            </a:endParaRPr>
          </a:p>
          <a:p>
            <a:r>
              <a:rPr lang="en-US" smtClean="0">
                <a:ea typeface="ＭＳ Ｐゴシック" charset="-128"/>
              </a:rPr>
              <a:t>Trade credit is the most common form of financing.  2/10 net 30 means a firm can receive a 2% discount if the bill is paid within 10 days. If they choose not to take the discount, the net amount is due in 30 days.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E0B0ECC-8CF9-4354-AD94-B88E278FB416}" type="slidenum">
              <a:rPr lang="en-US" sz="1200"/>
              <a:pPr eaLnBrk="1" hangingPunct="1"/>
              <a:t>28</a:t>
            </a:fld>
            <a:endParaRPr lang="en-US" sz="1200"/>
          </a:p>
        </p:txBody>
      </p:sp>
    </p:spTree>
    <p:extLst>
      <p:ext uri="{BB962C8B-B14F-4D97-AF65-F5344CB8AC3E}">
        <p14:creationId xmlns:p14="http://schemas.microsoft.com/office/powerpoint/2010/main" val="50399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The acid-test ratio is sometimes referred to as the quick ratio.  </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277CE13-D6A2-45D4-B320-0DAFDB917122}" type="slidenum">
              <a:rPr lang="en-US" sz="1200"/>
              <a:pPr eaLnBrk="1" hangingPunct="1"/>
              <a:t>9</a:t>
            </a:fld>
            <a:endParaRPr lang="en-US" sz="1200"/>
          </a:p>
        </p:txBody>
      </p:sp>
    </p:spTree>
    <p:extLst>
      <p:ext uri="{BB962C8B-B14F-4D97-AF65-F5344CB8AC3E}">
        <p14:creationId xmlns:p14="http://schemas.microsoft.com/office/powerpoint/2010/main" val="391535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4: Identify and describe different sources of short-term financing.</a:t>
            </a:r>
          </a:p>
          <a:p>
            <a:endParaRPr lang="en-US" smtClean="0">
              <a:ea typeface="ＭＳ Ｐゴシック"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39EC335-5DCE-4E81-B918-23465961A8BE}" type="slidenum">
              <a:rPr lang="en-US" sz="1200"/>
              <a:pPr eaLnBrk="1" hangingPunct="1"/>
              <a:t>29</a:t>
            </a:fld>
            <a:endParaRPr lang="en-US" sz="1200"/>
          </a:p>
        </p:txBody>
      </p:sp>
    </p:spTree>
    <p:extLst>
      <p:ext uri="{BB962C8B-B14F-4D97-AF65-F5344CB8AC3E}">
        <p14:creationId xmlns:p14="http://schemas.microsoft.com/office/powerpoint/2010/main" val="103461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4: Identify and describe different sources of short-term financing.</a:t>
            </a:r>
          </a:p>
          <a:p>
            <a:endParaRPr lang="en-US" smtClean="0">
              <a:ea typeface="ＭＳ Ｐゴシック"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2D9909-2454-4203-8081-5A1E41E16F75}" type="slidenum">
              <a:rPr lang="en-US" sz="1200"/>
              <a:pPr eaLnBrk="1" hangingPunct="1"/>
              <a:t>30</a:t>
            </a:fld>
            <a:endParaRPr lang="en-US" sz="1200"/>
          </a:p>
        </p:txBody>
      </p:sp>
    </p:spTree>
    <p:extLst>
      <p:ext uri="{BB962C8B-B14F-4D97-AF65-F5344CB8AC3E}">
        <p14:creationId xmlns:p14="http://schemas.microsoft.com/office/powerpoint/2010/main" val="105406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4: Identify and describe different sources of short-term financing.</a:t>
            </a:r>
          </a:p>
          <a:p>
            <a:endParaRPr lang="en-US" smtClean="0">
              <a:ea typeface="ＭＳ Ｐゴシック"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5E65D62-A71E-4E9A-ABCC-D5E5E3EBEC14}" type="slidenum">
              <a:rPr lang="en-US" sz="1200"/>
              <a:pPr eaLnBrk="1" hangingPunct="1"/>
              <a:t>31</a:t>
            </a:fld>
            <a:endParaRPr lang="en-US" sz="1200"/>
          </a:p>
        </p:txBody>
      </p:sp>
    </p:spTree>
    <p:extLst>
      <p:ext uri="{BB962C8B-B14F-4D97-AF65-F5344CB8AC3E}">
        <p14:creationId xmlns:p14="http://schemas.microsoft.com/office/powerpoint/2010/main" val="1044927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charset="-128"/>
              </a:rPr>
              <a:t>See Learning Goal 4: Identify and describe different sources of short-term financing.</a:t>
            </a:r>
          </a:p>
          <a:p>
            <a:pPr marL="228600" indent="-228600"/>
            <a:endParaRPr lang="en-US" smtClean="0">
              <a:ea typeface="ＭＳ Ｐゴシック" charset="-128"/>
            </a:endParaRPr>
          </a:p>
          <a:p>
            <a:pPr marL="228600" indent="-228600"/>
            <a:r>
              <a:rPr lang="en-US" u="sng" smtClean="0">
                <a:ea typeface="ＭＳ Ｐゴシック" charset="-128"/>
              </a:rPr>
              <a:t>Ways to Raise Start-Up Capital</a:t>
            </a:r>
          </a:p>
          <a:p>
            <a:pPr marL="228600" indent="-228600">
              <a:buFontTx/>
              <a:buAutoNum type="arabicPeriod"/>
            </a:pPr>
            <a:r>
              <a:rPr lang="en-US" smtClean="0">
                <a:ea typeface="ＭＳ Ｐゴシック" charset="-128"/>
              </a:rPr>
              <a:t> This slide profiles some of the unique methods businesses can use to raise capital.</a:t>
            </a:r>
          </a:p>
          <a:p>
            <a:pPr marL="228600" indent="-228600">
              <a:buFontTx/>
              <a:buAutoNum type="arabicPeriod"/>
            </a:pPr>
            <a:r>
              <a:rPr lang="en-US" smtClean="0">
                <a:ea typeface="ＭＳ Ｐゴシック" charset="-128"/>
              </a:rPr>
              <a:t> Trade credit and factoring are two of the oldest methods of raising capital.  To start a discussion with students ask the advantages and disadvantages of using each of these methods.  </a:t>
            </a:r>
          </a:p>
          <a:p>
            <a:pPr marL="228600" indent="-228600">
              <a:buFontTx/>
              <a:buAutoNum type="arabicPeriod"/>
            </a:pPr>
            <a:r>
              <a:rPr lang="en-US" smtClean="0">
                <a:ea typeface="ＭＳ Ｐゴシック" charset="-128"/>
              </a:rPr>
              <a:t> Peer-to-peer lending involves individuals loaning money to other individuals or businesses thus bypassing traditional lending outlets.</a:t>
            </a:r>
          </a:p>
          <a:p>
            <a:pPr marL="228600" indent="-228600">
              <a:buFontTx/>
              <a:buAutoNum type="arabicPeriod"/>
            </a:pPr>
            <a:r>
              <a:rPr lang="en-US" smtClean="0">
                <a:ea typeface="ＭＳ Ｐゴシック" charset="-128"/>
              </a:rPr>
              <a:t> For more information on this new method use loan statistics from www.lendingclub.com</a:t>
            </a:r>
          </a:p>
          <a:p>
            <a:pPr marL="228600" indent="-228600"/>
            <a:endParaRPr lang="en-US" smtClean="0">
              <a:ea typeface="ＭＳ Ｐゴシック" charset="-128"/>
            </a:endParaRPr>
          </a:p>
        </p:txBody>
      </p:sp>
    </p:spTree>
    <p:extLst>
      <p:ext uri="{BB962C8B-B14F-4D97-AF65-F5344CB8AC3E}">
        <p14:creationId xmlns:p14="http://schemas.microsoft.com/office/powerpoint/2010/main" val="2615692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5: Identify and describe different sources of long-term financing.</a:t>
            </a:r>
          </a:p>
          <a:p>
            <a:endParaRPr lang="en-US" smtClean="0">
              <a:ea typeface="ＭＳ Ｐゴシック" charset="-128"/>
            </a:endParaRPr>
          </a:p>
          <a:p>
            <a:r>
              <a:rPr lang="en-US" smtClean="0">
                <a:ea typeface="ＭＳ Ｐゴシック" charset="-128"/>
              </a:rPr>
              <a:t>Lenders may also require certain restrictions to force the firm to act responsibly. </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E204D91-0311-4FA0-B0F2-873CA33BA3E4}" type="slidenum">
              <a:rPr lang="en-US" sz="1200"/>
              <a:pPr eaLnBrk="1" hangingPunct="1"/>
              <a:t>33</a:t>
            </a:fld>
            <a:endParaRPr lang="en-US" sz="1200"/>
          </a:p>
        </p:txBody>
      </p:sp>
    </p:spTree>
    <p:extLst>
      <p:ext uri="{BB962C8B-B14F-4D97-AF65-F5344CB8AC3E}">
        <p14:creationId xmlns:p14="http://schemas.microsoft.com/office/powerpoint/2010/main" val="3198300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5: Identify and describe different sources of long-term financing.</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3E7294B-DB64-4709-B193-07D9BD0E82B5}" type="slidenum">
              <a:rPr lang="en-US" sz="1200"/>
              <a:pPr eaLnBrk="1" hangingPunct="1"/>
              <a:t>34</a:t>
            </a:fld>
            <a:endParaRPr lang="en-US" sz="1200"/>
          </a:p>
        </p:txBody>
      </p:sp>
    </p:spTree>
    <p:extLst>
      <p:ext uri="{BB962C8B-B14F-4D97-AF65-F5344CB8AC3E}">
        <p14:creationId xmlns:p14="http://schemas.microsoft.com/office/powerpoint/2010/main" val="338387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charset="-128"/>
              </a:rPr>
              <a:t>See Learning Goal 5: Identify and describe different sources of long-term financing.</a:t>
            </a:r>
          </a:p>
          <a:p>
            <a:pPr marL="228600" indent="-228600"/>
            <a:endParaRPr lang="en-US" smtClean="0">
              <a:ea typeface="ＭＳ Ｐゴシック" charset="-128"/>
            </a:endParaRPr>
          </a:p>
          <a:p>
            <a:pPr marL="228600" indent="-228600"/>
            <a:r>
              <a:rPr lang="en-US" u="sng" smtClean="0">
                <a:ea typeface="ＭＳ Ｐゴシック" charset="-128"/>
              </a:rPr>
              <a:t>The Five C</a:t>
            </a:r>
            <a:r>
              <a:rPr lang="ja-JP" altLang="en-US" u="sng" smtClean="0">
                <a:ea typeface="ＭＳ Ｐゴシック" charset="-128"/>
              </a:rPr>
              <a:t>’</a:t>
            </a:r>
            <a:r>
              <a:rPr lang="en-US" altLang="ja-JP" u="sng" smtClean="0">
                <a:ea typeface="ＭＳ Ｐゴシック" charset="-128"/>
              </a:rPr>
              <a:t>s of Credit </a:t>
            </a:r>
          </a:p>
          <a:p>
            <a:pPr marL="228600" indent="-228600">
              <a:buFontTx/>
              <a:buAutoNum type="arabicPeriod"/>
            </a:pPr>
            <a:r>
              <a:rPr lang="en-US" smtClean="0">
                <a:ea typeface="ＭＳ Ｐゴシック" charset="-128"/>
              </a:rPr>
              <a:t> This slide highlights the 5 “C”s of credit that lenders use to make decisions.  </a:t>
            </a:r>
          </a:p>
          <a:p>
            <a:pPr marL="228600" indent="-228600">
              <a:buFontTx/>
              <a:buAutoNum type="arabicPeriod"/>
            </a:pPr>
            <a:r>
              <a:rPr lang="en-US" smtClean="0">
                <a:ea typeface="ＭＳ Ｐゴシック" charset="-128"/>
              </a:rPr>
              <a:t> It is essential that lenders make good decisions when deciding whether or not to loan capital to potential borrowers.</a:t>
            </a:r>
          </a:p>
          <a:p>
            <a:pPr marL="228600" indent="-228600">
              <a:buFontTx/>
              <a:buAutoNum type="arabicPeriod"/>
            </a:pPr>
            <a:r>
              <a:rPr lang="en-US" smtClean="0">
                <a:ea typeface="ＭＳ Ｐゴシック" charset="-128"/>
              </a:rPr>
              <a:t> Go through each of the C</a:t>
            </a:r>
            <a:r>
              <a:rPr lang="ja-JP" altLang="en-US" smtClean="0">
                <a:ea typeface="ＭＳ Ｐゴシック" charset="-128"/>
              </a:rPr>
              <a:t>’</a:t>
            </a:r>
            <a:r>
              <a:rPr lang="en-US" altLang="ja-JP" smtClean="0">
                <a:ea typeface="ＭＳ Ｐゴシック" charset="-128"/>
              </a:rPr>
              <a:t>s and have students evaluate how important each one is. Are they equally important for the lenders to consider? Why or why not?</a:t>
            </a:r>
          </a:p>
          <a:p>
            <a:pPr marL="228600" indent="-228600">
              <a:buFontTx/>
              <a:buAutoNum type="arabicPeriod"/>
            </a:pPr>
            <a:r>
              <a:rPr lang="en-US" smtClean="0">
                <a:ea typeface="ＭＳ Ｐゴシック" charset="-128"/>
              </a:rPr>
              <a:t> Ask students: Can you think of any other things the lenders should consider before loaning money? (Note: these do not have to be words that start with C.)</a:t>
            </a:r>
          </a:p>
        </p:txBody>
      </p:sp>
    </p:spTree>
    <p:extLst>
      <p:ext uri="{BB962C8B-B14F-4D97-AF65-F5344CB8AC3E}">
        <p14:creationId xmlns:p14="http://schemas.microsoft.com/office/powerpoint/2010/main" val="345138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DF087AE-DCD8-4D95-9103-FE95F27292F4}" type="slidenum">
              <a:rPr lang="en-US" sz="1200"/>
              <a:pPr eaLnBrk="1" hangingPunct="1"/>
              <a:t>10</a:t>
            </a:fld>
            <a:endParaRPr lang="en-US" sz="1200"/>
          </a:p>
        </p:txBody>
      </p:sp>
    </p:spTree>
    <p:extLst>
      <p:ext uri="{BB962C8B-B14F-4D97-AF65-F5344CB8AC3E}">
        <p14:creationId xmlns:p14="http://schemas.microsoft.com/office/powerpoint/2010/main" val="302486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charset="-128"/>
              </a:rPr>
              <a:t>See Learning Goal 1: Explain the responsibilities of financial managers.</a:t>
            </a:r>
          </a:p>
          <a:p>
            <a:pPr marL="228600" indent="-228600"/>
            <a:endParaRPr lang="en-US" smtClean="0">
              <a:ea typeface="ＭＳ Ｐゴシック" charset="-128"/>
            </a:endParaRPr>
          </a:p>
          <a:p>
            <a:pPr marL="228600" indent="-228600"/>
            <a:r>
              <a:rPr lang="en-US" smtClean="0">
                <a:ea typeface="ＭＳ Ｐゴシック" charset="-128"/>
                <a:cs typeface="Arial" charset="0"/>
              </a:rPr>
              <a:t>The finance function is responsible for managing a scarce resource - capital.  </a:t>
            </a:r>
          </a:p>
        </p:txBody>
      </p:sp>
    </p:spTree>
    <p:extLst>
      <p:ext uri="{BB962C8B-B14F-4D97-AF65-F5344CB8AC3E}">
        <p14:creationId xmlns:p14="http://schemas.microsoft.com/office/powerpoint/2010/main" val="310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1: Explain the responsibilities of financial managers.</a:t>
            </a:r>
          </a:p>
          <a:p>
            <a:endParaRPr lang="en-US" smtClean="0">
              <a:ea typeface="ＭＳ Ｐゴシック" charset="-128"/>
            </a:endParaRPr>
          </a:p>
        </p:txBody>
      </p:sp>
    </p:spTree>
    <p:extLst>
      <p:ext uri="{BB962C8B-B14F-4D97-AF65-F5344CB8AC3E}">
        <p14:creationId xmlns:p14="http://schemas.microsoft.com/office/powerpoint/2010/main" val="78285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charset="-128"/>
              </a:rPr>
              <a:t>See Learning Goal 1: Explain the responsibilities of financial managers.</a:t>
            </a:r>
          </a:p>
          <a:p>
            <a:pPr marL="228600" indent="-228600"/>
            <a:endParaRPr lang="en-US" smtClean="0">
              <a:ea typeface="ＭＳ Ｐゴシック" charset="-128"/>
            </a:endParaRPr>
          </a:p>
          <a:p>
            <a:pPr marL="228600" indent="-228600">
              <a:buFontTx/>
              <a:buAutoNum type="arabicPeriod"/>
            </a:pPr>
            <a:r>
              <a:rPr lang="en-US" smtClean="0">
                <a:ea typeface="ＭＳ Ｐゴシック" charset="-128"/>
                <a:cs typeface="Arial" charset="0"/>
              </a:rPr>
              <a:t>This slide provides insight into the role of financial management.  </a:t>
            </a:r>
          </a:p>
          <a:p>
            <a:pPr marL="228600" indent="-228600">
              <a:buFontTx/>
              <a:buAutoNum type="arabicPeriod"/>
            </a:pPr>
            <a:endParaRPr lang="en-US" smtClean="0">
              <a:ea typeface="ＭＳ Ｐゴシック" charset="-128"/>
              <a:cs typeface="Arial" charset="0"/>
            </a:endParaRPr>
          </a:p>
          <a:p>
            <a:pPr marL="228600" indent="-228600">
              <a:buFontTx/>
              <a:buAutoNum type="arabicPeriod"/>
            </a:pPr>
            <a:r>
              <a:rPr lang="en-US" smtClean="0">
                <a:ea typeface="ＭＳ Ｐゴシック" charset="-128"/>
                <a:cs typeface="Arial" charset="0"/>
              </a:rPr>
              <a:t>One point that is critical to communicate to students, is that financial managers must understand accounting (and in fact many of them have backgrounds in accounting), but they are not accountants within the company. They are decision-makers and managers in the truest sense of the word. </a:t>
            </a:r>
          </a:p>
          <a:p>
            <a:pPr marL="228600" indent="-228600">
              <a:buFontTx/>
              <a:buAutoNum type="arabicPeriod"/>
            </a:pPr>
            <a:endParaRPr lang="en-US" smtClean="0">
              <a:ea typeface="ＭＳ Ｐゴシック" charset="-128"/>
              <a:cs typeface="Arial" charset="0"/>
            </a:endParaRPr>
          </a:p>
          <a:p>
            <a:pPr marL="228600" indent="-228600">
              <a:buFontTx/>
              <a:buAutoNum type="arabicPeriod"/>
            </a:pPr>
            <a:r>
              <a:rPr lang="en-US" smtClean="0">
                <a:ea typeface="ＭＳ Ｐゴシック" charset="-128"/>
                <a:cs typeface="Arial" charset="0"/>
              </a:rPr>
              <a:t>You might want to work through each of the functions of the financial manager and make certain students see exactly what</a:t>
            </a:r>
            <a:r>
              <a:rPr lang="ja-JP" altLang="en-US" smtClean="0">
                <a:ea typeface="ＭＳ Ｐゴシック" charset="-128"/>
                <a:cs typeface="Arial" charset="0"/>
              </a:rPr>
              <a:t>’</a:t>
            </a:r>
            <a:r>
              <a:rPr lang="en-US" altLang="ja-JP" smtClean="0">
                <a:ea typeface="ＭＳ Ｐゴシック" charset="-128"/>
                <a:cs typeface="Arial" charset="0"/>
              </a:rPr>
              <a:t>s involved in such a job. Students often perk up when they hear that quite often next to the company CEO, the chief financial officer (CFO) is the highest paid person within an organization.  It</a:t>
            </a:r>
            <a:r>
              <a:rPr lang="ja-JP" altLang="en-US" smtClean="0">
                <a:ea typeface="ＭＳ Ｐゴシック" charset="-128"/>
                <a:cs typeface="Arial" charset="0"/>
              </a:rPr>
              <a:t>’</a:t>
            </a:r>
            <a:r>
              <a:rPr lang="en-US" altLang="ja-JP" smtClean="0">
                <a:ea typeface="ＭＳ Ｐゴシック" charset="-128"/>
                <a:cs typeface="Arial" charset="0"/>
              </a:rPr>
              <a:t>s also a good time with this slide to reinforce exactly </a:t>
            </a:r>
            <a:r>
              <a:rPr lang="en-US" altLang="ja-JP" b="1" u="sng" smtClean="0">
                <a:ea typeface="ＭＳ Ｐゴシック" charset="-128"/>
                <a:cs typeface="Arial" charset="0"/>
              </a:rPr>
              <a:t>how</a:t>
            </a:r>
            <a:r>
              <a:rPr lang="en-US" altLang="ja-JP" smtClean="0">
                <a:ea typeface="ＭＳ Ｐゴシック" charset="-128"/>
                <a:cs typeface="Arial" charset="0"/>
              </a:rPr>
              <a:t> the relationship between accounting and finance works. If students can catch on early, this chapter is easy for them to navigate.</a:t>
            </a:r>
            <a:endParaRPr lang="en-US" smtClean="0">
              <a:ea typeface="ＭＳ Ｐゴシック" charset="-128"/>
              <a:cs typeface="Arial" charset="0"/>
            </a:endParaRPr>
          </a:p>
        </p:txBody>
      </p:sp>
    </p:spTree>
    <p:extLst>
      <p:ext uri="{BB962C8B-B14F-4D97-AF65-F5344CB8AC3E}">
        <p14:creationId xmlns:p14="http://schemas.microsoft.com/office/powerpoint/2010/main" val="390824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charset="-128"/>
              </a:rPr>
              <a:t>See Learning Goal 1: Explain the responsibilities of financial managers.</a:t>
            </a:r>
          </a:p>
          <a:p>
            <a:pPr marL="228600" indent="-228600"/>
            <a:endParaRPr lang="en-US" smtClean="0">
              <a:ea typeface="ＭＳ Ｐゴシック" charset="-128"/>
            </a:endParaRPr>
          </a:p>
          <a:p>
            <a:pPr marL="228600" indent="-228600">
              <a:buFontTx/>
              <a:buAutoNum type="arabicPeriod"/>
            </a:pPr>
            <a:r>
              <a:rPr lang="en-US" smtClean="0">
                <a:ea typeface="ＭＳ Ｐゴシック" charset="-128"/>
              </a:rPr>
              <a:t>This slide (based on Figure 18.1) gives the student a broad overview of what responsibilities financial managers have within a corporation.  The CFOs responsibilities are rooted in the functions of </a:t>
            </a:r>
            <a:r>
              <a:rPr lang="ja-JP" altLang="en-US" smtClean="0">
                <a:ea typeface="ＭＳ Ｐゴシック" charset="-128"/>
              </a:rPr>
              <a:t>“</a:t>
            </a:r>
            <a:r>
              <a:rPr lang="en-US" altLang="ja-JP" smtClean="0">
                <a:ea typeface="ＭＳ Ｐゴシック" charset="-128"/>
              </a:rPr>
              <a:t>control</a:t>
            </a:r>
            <a:r>
              <a:rPr lang="ja-JP" altLang="en-US" smtClean="0">
                <a:ea typeface="ＭＳ Ｐゴシック" charset="-128"/>
              </a:rPr>
              <a:t>”</a:t>
            </a:r>
            <a:r>
              <a:rPr lang="en-US" altLang="ja-JP" smtClean="0">
                <a:ea typeface="ＭＳ Ｐゴシック" charset="-128"/>
              </a:rPr>
              <a:t> and </a:t>
            </a:r>
            <a:r>
              <a:rPr lang="ja-JP" altLang="en-US" smtClean="0">
                <a:ea typeface="ＭＳ Ｐゴシック" charset="-128"/>
              </a:rPr>
              <a:t>“</a:t>
            </a:r>
            <a:r>
              <a:rPr lang="en-US" altLang="ja-JP" smtClean="0">
                <a:ea typeface="ＭＳ Ｐゴシック" charset="-128"/>
              </a:rPr>
              <a:t>treasury.</a:t>
            </a:r>
            <a:r>
              <a:rPr lang="ja-JP" altLang="en-US" smtClean="0">
                <a:ea typeface="ＭＳ Ｐゴシック" charset="-128"/>
              </a:rPr>
              <a:t>”</a:t>
            </a:r>
            <a:r>
              <a:rPr lang="en-US" altLang="ja-JP" smtClean="0">
                <a:ea typeface="ＭＳ Ｐゴシック" charset="-128"/>
              </a:rPr>
              <a:t>  </a:t>
            </a:r>
          </a:p>
          <a:p>
            <a:pPr marL="228600" indent="-228600">
              <a:buFontTx/>
              <a:buAutoNum type="arabicPeriod"/>
            </a:pPr>
            <a:endParaRPr lang="en-US" smtClean="0">
              <a:ea typeface="ＭＳ Ｐゴシック" charset="-128"/>
            </a:endParaRPr>
          </a:p>
          <a:p>
            <a:pPr marL="228600" indent="-228600">
              <a:buFontTx/>
              <a:buAutoNum type="arabicPeriod"/>
            </a:pPr>
            <a:r>
              <a:rPr lang="en-US" smtClean="0">
                <a:ea typeface="ＭＳ Ｐゴシック" charset="-128"/>
              </a:rPr>
              <a:t>The control function has its basis in the budgeting process:</a:t>
            </a:r>
          </a:p>
          <a:p>
            <a:pPr marL="685800" lvl="1" indent="-228600">
              <a:buFontTx/>
              <a:buChar char="•"/>
            </a:pPr>
            <a:r>
              <a:rPr lang="en-US" smtClean="0">
                <a:ea typeface="ＭＳ Ｐゴシック" charset="-128"/>
              </a:rPr>
              <a:t>The budget represents the quantification of the goals and missions of the company as manifested by the resources required to attain those goals.</a:t>
            </a:r>
          </a:p>
          <a:p>
            <a:pPr marL="685800" lvl="1" indent="-228600">
              <a:buFontTx/>
              <a:buChar char="•"/>
            </a:pPr>
            <a:r>
              <a:rPr lang="en-US" smtClean="0">
                <a:ea typeface="ＭＳ Ｐゴシック" charset="-128"/>
              </a:rPr>
              <a:t>The budget becomes the scorecard by which the company as a whole is measured.</a:t>
            </a:r>
          </a:p>
          <a:p>
            <a:pPr marL="228600" indent="-228600"/>
            <a:endParaRPr lang="en-US" smtClean="0">
              <a:ea typeface="ＭＳ Ｐゴシック" charset="-128"/>
            </a:endParaRPr>
          </a:p>
          <a:p>
            <a:pPr marL="228600" indent="-228600"/>
            <a:r>
              <a:rPr lang="en-US" smtClean="0">
                <a:ea typeface="ＭＳ Ｐゴシック" charset="-128"/>
              </a:rPr>
              <a:t>3.  The other area of responsibility for CFOs is the treasury function.</a:t>
            </a:r>
          </a:p>
          <a:p>
            <a:pPr marL="685800" lvl="1" indent="-228600">
              <a:buFontTx/>
              <a:buChar char="•"/>
            </a:pPr>
            <a:r>
              <a:rPr lang="en-US" smtClean="0">
                <a:ea typeface="ＭＳ Ｐゴシック" charset="-128"/>
              </a:rPr>
              <a:t>Procurement of financial resources available to the company.</a:t>
            </a:r>
          </a:p>
          <a:p>
            <a:pPr marL="685800" lvl="1" indent="-228600">
              <a:buFontTx/>
              <a:buChar char="•"/>
            </a:pPr>
            <a:r>
              <a:rPr lang="en-US" smtClean="0">
                <a:ea typeface="ＭＳ Ｐゴシック" charset="-128"/>
              </a:rPr>
              <a:t>Ongoing communication with financial sources, investors, and debt holders who must be kept apprised of the firm</a:t>
            </a:r>
            <a:r>
              <a:rPr lang="ja-JP" altLang="en-US" smtClean="0">
                <a:ea typeface="ＭＳ Ｐゴシック" charset="-128"/>
              </a:rPr>
              <a:t>’</a:t>
            </a:r>
            <a:r>
              <a:rPr lang="en-US" altLang="ja-JP" smtClean="0">
                <a:ea typeface="ＭＳ Ｐゴシック" charset="-128"/>
              </a:rPr>
              <a:t>s financial performance.</a:t>
            </a:r>
          </a:p>
          <a:p>
            <a:pPr marL="685800" lvl="1" indent="-228600">
              <a:buFontTx/>
              <a:buChar char="•"/>
            </a:pPr>
            <a:r>
              <a:rPr lang="en-US" smtClean="0">
                <a:ea typeface="ＭＳ Ｐゴシック" charset="-128"/>
              </a:rPr>
              <a:t>Allocation of resources within the context of the company budget.</a:t>
            </a:r>
          </a:p>
        </p:txBody>
      </p:sp>
    </p:spTree>
    <p:extLst>
      <p:ext uri="{BB962C8B-B14F-4D97-AF65-F5344CB8AC3E}">
        <p14:creationId xmlns:p14="http://schemas.microsoft.com/office/powerpoint/2010/main" val="374024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See Learning Goal 1: Explain the responsibilities of financial managers.</a:t>
            </a:r>
          </a:p>
          <a:p>
            <a:endParaRPr lang="en-US" smtClean="0">
              <a:ea typeface="ＭＳ Ｐゴシック" charset="-128"/>
            </a:endParaRPr>
          </a:p>
        </p:txBody>
      </p:sp>
    </p:spTree>
    <p:extLst>
      <p:ext uri="{BB962C8B-B14F-4D97-AF65-F5344CB8AC3E}">
        <p14:creationId xmlns:p14="http://schemas.microsoft.com/office/powerpoint/2010/main" val="261967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smtClean="0">
                <a:ea typeface="ＭＳ Ｐゴシック" charset="-128"/>
              </a:rPr>
              <a:t>See Learning Goal 1: Explain the responsibilities of financial managers.</a:t>
            </a:r>
          </a:p>
          <a:p>
            <a:pPr marL="228600" indent="-228600"/>
            <a:endParaRPr lang="en-US" smtClean="0">
              <a:ea typeface="ＭＳ Ｐゴシック" charset="-128"/>
            </a:endParaRPr>
          </a:p>
          <a:p>
            <a:pPr marL="228600" indent="-228600"/>
            <a:r>
              <a:rPr lang="en-US" u="sng" smtClean="0">
                <a:ea typeface="ＭＳ Ｐゴシック" charset="-128"/>
              </a:rPr>
              <a:t>Top Financial Concerns of Company CFOs - Micro</a:t>
            </a:r>
          </a:p>
          <a:p>
            <a:pPr marL="228600" indent="-228600">
              <a:buFontTx/>
              <a:buAutoNum type="arabicPeriod"/>
            </a:pPr>
            <a:r>
              <a:rPr lang="en-US" smtClean="0">
                <a:ea typeface="ＭＳ Ｐゴシック" charset="-128"/>
              </a:rPr>
              <a:t> This slide highlights the top concerns of company CFOs within their own businesses.</a:t>
            </a:r>
          </a:p>
          <a:p>
            <a:pPr marL="228600" indent="-228600">
              <a:buFontTx/>
              <a:buAutoNum type="arabicPeriod"/>
            </a:pPr>
            <a:r>
              <a:rPr lang="en-US" smtClean="0">
                <a:ea typeface="ＭＳ Ｐゴシック" charset="-128"/>
              </a:rPr>
              <a:t> The Chief Financial Officers of companies must concern themselves with a multitude of issues.    </a:t>
            </a:r>
          </a:p>
        </p:txBody>
      </p:sp>
    </p:spTree>
    <p:extLst>
      <p:ext uri="{BB962C8B-B14F-4D97-AF65-F5344CB8AC3E}">
        <p14:creationId xmlns:p14="http://schemas.microsoft.com/office/powerpoint/2010/main" val="61136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BF24B01-1065-4F88-825E-A6A0C5129142}" type="datetime1">
              <a:rPr lang="en-US"/>
              <a:pPr/>
              <a:t>6/1/2015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AF86209-55CE-46B2-BC6D-DFBAB628B0BF}" type="slidenum">
              <a:rPr lang="en-US"/>
              <a:pPr/>
              <a:t>‹#›</a:t>
            </a:fld>
            <a:endParaRPr lang="en-US"/>
          </a:p>
        </p:txBody>
      </p:sp>
    </p:spTree>
    <p:extLst>
      <p:ext uri="{BB962C8B-B14F-4D97-AF65-F5344CB8AC3E}">
        <p14:creationId xmlns:p14="http://schemas.microsoft.com/office/powerpoint/2010/main" val="123097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A327547-C063-4380-B8F7-70F20AA1EF7C}" type="datetime1">
              <a:rPr lang="en-US"/>
              <a:pPr/>
              <a:t>6/1/2015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34CFEB-3098-40BB-8DFE-80BA0EE15087}" type="slidenum">
              <a:rPr lang="en-US"/>
              <a:pPr/>
              <a:t>‹#›</a:t>
            </a:fld>
            <a:endParaRPr lang="en-US"/>
          </a:p>
        </p:txBody>
      </p:sp>
    </p:spTree>
    <p:extLst>
      <p:ext uri="{BB962C8B-B14F-4D97-AF65-F5344CB8AC3E}">
        <p14:creationId xmlns:p14="http://schemas.microsoft.com/office/powerpoint/2010/main" val="131820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C5537A-1C53-44DE-9458-5A9D4D94F687}" type="datetime1">
              <a:rPr lang="en-US"/>
              <a:pPr/>
              <a:t>6/1/2015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FA427A-EFCE-4403-9BAC-2DB69B1914B2}" type="slidenum">
              <a:rPr lang="en-US"/>
              <a:pPr/>
              <a:t>‹#›</a:t>
            </a:fld>
            <a:endParaRPr lang="en-US"/>
          </a:p>
        </p:txBody>
      </p:sp>
    </p:spTree>
    <p:extLst>
      <p:ext uri="{BB962C8B-B14F-4D97-AF65-F5344CB8AC3E}">
        <p14:creationId xmlns:p14="http://schemas.microsoft.com/office/powerpoint/2010/main" val="215586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59785C-8008-4163-9F46-1726BB1C5F24}" type="datetime1">
              <a:rPr lang="en-US"/>
              <a:pPr/>
              <a:t>6/1/2015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6F3DDE-4D12-45C3-A68F-254561DE5F15}" type="slidenum">
              <a:rPr lang="en-US"/>
              <a:pPr/>
              <a:t>‹#›</a:t>
            </a:fld>
            <a:endParaRPr lang="en-US"/>
          </a:p>
        </p:txBody>
      </p:sp>
    </p:spTree>
    <p:extLst>
      <p:ext uri="{BB962C8B-B14F-4D97-AF65-F5344CB8AC3E}">
        <p14:creationId xmlns:p14="http://schemas.microsoft.com/office/powerpoint/2010/main" val="71483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3DB9468-E94C-40B7-A810-13CFD5A718D6}" type="datetime1">
              <a:rPr lang="en-US"/>
              <a:pPr/>
              <a:t>6/1/2015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C45297-01BE-42EA-9E41-65238516B684}" type="slidenum">
              <a:rPr lang="en-US"/>
              <a:pPr/>
              <a:t>‹#›</a:t>
            </a:fld>
            <a:endParaRPr lang="en-US"/>
          </a:p>
        </p:txBody>
      </p:sp>
    </p:spTree>
    <p:extLst>
      <p:ext uri="{BB962C8B-B14F-4D97-AF65-F5344CB8AC3E}">
        <p14:creationId xmlns:p14="http://schemas.microsoft.com/office/powerpoint/2010/main" val="27305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DAC1797-F5BD-467D-9AF1-BCC3015C1338}" type="datetime1">
              <a:rPr lang="en-US"/>
              <a:pPr/>
              <a:t>6/1/2015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FCE3929-05DC-4417-8F40-53F5242508C8}" type="slidenum">
              <a:rPr lang="en-US"/>
              <a:pPr/>
              <a:t>‹#›</a:t>
            </a:fld>
            <a:endParaRPr lang="en-US"/>
          </a:p>
        </p:txBody>
      </p:sp>
    </p:spTree>
    <p:extLst>
      <p:ext uri="{BB962C8B-B14F-4D97-AF65-F5344CB8AC3E}">
        <p14:creationId xmlns:p14="http://schemas.microsoft.com/office/powerpoint/2010/main" val="276907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9CFEDA2-86AA-4E34-A9B1-44483823A183}" type="datetime1">
              <a:rPr lang="en-US"/>
              <a:pPr/>
              <a:t>6/1/2015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68A03C-96C6-44F5-8367-35F35D8EA6C6}" type="slidenum">
              <a:rPr lang="en-US"/>
              <a:pPr/>
              <a:t>‹#›</a:t>
            </a:fld>
            <a:endParaRPr lang="en-US"/>
          </a:p>
        </p:txBody>
      </p:sp>
    </p:spTree>
    <p:extLst>
      <p:ext uri="{BB962C8B-B14F-4D97-AF65-F5344CB8AC3E}">
        <p14:creationId xmlns:p14="http://schemas.microsoft.com/office/powerpoint/2010/main" val="77112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DC168E7-3A1E-44B0-8BF5-60D141E34943}" type="datetime1">
              <a:rPr lang="en-US"/>
              <a:pPr/>
              <a:t>6/1/2015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06BCEA5-E1E1-4467-895C-C3AEE1CBA7C8}" type="slidenum">
              <a:rPr lang="en-US"/>
              <a:pPr/>
              <a:t>‹#›</a:t>
            </a:fld>
            <a:endParaRPr lang="en-US"/>
          </a:p>
        </p:txBody>
      </p:sp>
    </p:spTree>
    <p:extLst>
      <p:ext uri="{BB962C8B-B14F-4D97-AF65-F5344CB8AC3E}">
        <p14:creationId xmlns:p14="http://schemas.microsoft.com/office/powerpoint/2010/main" val="90618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38F88E1-2CBA-4B31-BDA4-86E29192BBA3}" type="datetime1">
              <a:rPr lang="en-US"/>
              <a:pPr/>
              <a:t>6/1/2015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31A68B9-DC7F-4C1E-A7F4-A929E4E1E779}" type="slidenum">
              <a:rPr lang="en-US"/>
              <a:pPr/>
              <a:t>‹#›</a:t>
            </a:fld>
            <a:endParaRPr lang="en-US"/>
          </a:p>
        </p:txBody>
      </p:sp>
    </p:spTree>
    <p:extLst>
      <p:ext uri="{BB962C8B-B14F-4D97-AF65-F5344CB8AC3E}">
        <p14:creationId xmlns:p14="http://schemas.microsoft.com/office/powerpoint/2010/main" val="258984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671DA2C-80B6-4C2B-BF58-F127CEF1527C}" type="datetime1">
              <a:rPr lang="en-US"/>
              <a:pPr/>
              <a:t>6/1/2015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19EF6A-1BA1-436F-9954-DDAB7E0DF38D}" type="slidenum">
              <a:rPr lang="en-US"/>
              <a:pPr/>
              <a:t>‹#›</a:t>
            </a:fld>
            <a:endParaRPr lang="en-US"/>
          </a:p>
        </p:txBody>
      </p:sp>
    </p:spTree>
    <p:extLst>
      <p:ext uri="{BB962C8B-B14F-4D97-AF65-F5344CB8AC3E}">
        <p14:creationId xmlns:p14="http://schemas.microsoft.com/office/powerpoint/2010/main" val="151404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C29A636-DAD9-4D2B-A0C4-0805F7D60555}" type="datetime1">
              <a:rPr lang="en-US"/>
              <a:pPr/>
              <a:t>6/1/2015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2D6E72-7265-49B6-9704-A0EBC375C252}" type="slidenum">
              <a:rPr lang="en-US"/>
              <a:pPr/>
              <a:t>‹#›</a:t>
            </a:fld>
            <a:endParaRPr lang="en-US"/>
          </a:p>
        </p:txBody>
      </p:sp>
    </p:spTree>
    <p:extLst>
      <p:ext uri="{BB962C8B-B14F-4D97-AF65-F5344CB8AC3E}">
        <p14:creationId xmlns:p14="http://schemas.microsoft.com/office/powerpoint/2010/main" val="153099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A42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FD8C72CB-23E3-4498-BD0D-84AC61E8A523}" type="datetime1">
              <a:rPr lang="en-US"/>
              <a:pPr/>
              <a:t>6/1/2015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9AAA08A7-DF20-42B7-9119-E39F79CCA8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entrepreneur.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www.lendingclub.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A42D"/>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smtClean="0">
              <a:ea typeface="ＭＳ Ｐゴシック" charset="-128"/>
            </a:endParaRPr>
          </a:p>
        </p:txBody>
      </p:sp>
      <p:sp>
        <p:nvSpPr>
          <p:cNvPr id="15363" name="Subtitle 2"/>
          <p:cNvSpPr>
            <a:spLocks noGrp="1"/>
          </p:cNvSpPr>
          <p:nvPr>
            <p:ph type="subTitle" idx="1"/>
          </p:nvPr>
        </p:nvSpPr>
        <p:spPr/>
        <p:txBody>
          <a:bodyPr/>
          <a:lstStyle/>
          <a:p>
            <a:pPr eaLnBrk="1" hangingPunct="1"/>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CDA76"/>
          </a:solidFill>
          <a:ln>
            <a:solidFill>
              <a:srgbClr val="F7A42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0"/>
              <a:cs typeface="ＭＳ Ｐゴシック" charset="0"/>
            </a:endParaRPr>
          </a:p>
        </p:txBody>
      </p:sp>
      <p:sp>
        <p:nvSpPr>
          <p:cNvPr id="15366" name="TextBox 11"/>
          <p:cNvSpPr txBox="1">
            <a:spLocks noChangeArrowheads="1"/>
          </p:cNvSpPr>
          <p:nvPr/>
        </p:nvSpPr>
        <p:spPr bwMode="auto">
          <a:xfrm>
            <a:off x="685800" y="1268077"/>
            <a:ext cx="3352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Aft>
                <a:spcPts val="600"/>
              </a:spcAft>
            </a:pPr>
            <a:r>
              <a:rPr lang="en-US" sz="3500" b="1" dirty="0">
                <a:latin typeface="Helvetica" charset="0"/>
              </a:rPr>
              <a:t>Financial </a:t>
            </a:r>
            <a:r>
              <a:rPr lang="en-US" sz="3500" b="1" dirty="0" smtClean="0">
                <a:latin typeface="Helvetica" charset="0"/>
              </a:rPr>
              <a:t>Management:</a:t>
            </a:r>
            <a:r>
              <a:rPr lang="en-US" sz="3500" dirty="0" smtClean="0">
                <a:latin typeface="Helvetica" charset="0"/>
              </a:rPr>
              <a:t> </a:t>
            </a:r>
            <a:r>
              <a:rPr lang="en-US" sz="2800" dirty="0" smtClean="0">
                <a:latin typeface="Helvetica" charset="0"/>
              </a:rPr>
              <a:t>Accounting, Finance, Break Even, 5 C’s of Credit</a:t>
            </a:r>
            <a:endParaRPr lang="en-US" sz="2800" dirty="0">
              <a:latin typeface="Helvetica" charset="0"/>
            </a:endParaRPr>
          </a:p>
        </p:txBody>
      </p:sp>
      <p:sp>
        <p:nvSpPr>
          <p:cNvPr id="18" name="Rounded Rectangle 17"/>
          <p:cNvSpPr>
            <a:spLocks noChangeArrowheads="1"/>
          </p:cNvSpPr>
          <p:nvPr/>
        </p:nvSpPr>
        <p:spPr bwMode="auto">
          <a:xfrm>
            <a:off x="4213538" y="868362"/>
            <a:ext cx="4267200" cy="5464175"/>
          </a:xfrm>
          <a:prstGeom prst="roundRect">
            <a:avLst>
              <a:gd name="adj" fmla="val 16667"/>
            </a:avLst>
          </a:prstGeom>
          <a:solidFill>
            <a:srgbClr val="660066"/>
          </a:solidFill>
          <a:ln w="9525">
            <a:solidFill>
              <a:srgbClr val="660066"/>
            </a:solidFill>
            <a:round/>
            <a:headEnd/>
            <a:tailEnd/>
          </a:ln>
          <a:effectLst>
            <a:outerShdw blurRad="40000" dist="23000" dir="5400000" rotWithShape="0">
              <a:srgbClr val="808080">
                <a:alpha val="34999"/>
              </a:srgbClr>
            </a:outerShdw>
          </a:effectLst>
        </p:spPr>
        <p:txBody>
          <a:bodyPr anchor="ctr"/>
          <a:lstStyle/>
          <a:p>
            <a:pPr algn="ctr">
              <a:defRPr/>
            </a:pPr>
            <a:r>
              <a:rPr lang="en-US" sz="3600" dirty="0" smtClean="0">
                <a:solidFill>
                  <a:srgbClr val="FFFFFF"/>
                </a:solidFill>
                <a:latin typeface="+mn-lt"/>
                <a:cs typeface="ＭＳ Ｐゴシック" charset="-128"/>
              </a:rPr>
              <a:t>Summer Fusion 2015</a:t>
            </a:r>
          </a:p>
          <a:p>
            <a:pPr algn="ctr">
              <a:defRPr/>
            </a:pPr>
            <a:r>
              <a:rPr lang="en-US" sz="2800" dirty="0" smtClean="0">
                <a:solidFill>
                  <a:srgbClr val="FFFFFF"/>
                </a:solidFill>
                <a:latin typeface="+mn-lt"/>
                <a:cs typeface="ＭＳ Ｐゴシック" charset="-128"/>
              </a:rPr>
              <a:t>Prof Jim </a:t>
            </a:r>
            <a:r>
              <a:rPr lang="en-US" sz="2800" dirty="0" err="1" smtClean="0">
                <a:solidFill>
                  <a:srgbClr val="FFFFFF"/>
                </a:solidFill>
                <a:latin typeface="+mn-lt"/>
                <a:cs typeface="ＭＳ Ｐゴシック" charset="-128"/>
              </a:rPr>
              <a:t>McKneight</a:t>
            </a:r>
            <a:endParaRPr lang="en-US" sz="2800" dirty="0">
              <a:solidFill>
                <a:srgbClr val="FFFFFF"/>
              </a:solidFill>
              <a:latin typeface="+mn-lt"/>
              <a:cs typeface="ＭＳ Ｐゴシック" charset="-128"/>
            </a:endParaRPr>
          </a:p>
        </p:txBody>
      </p:sp>
      <p:sp>
        <p:nvSpPr>
          <p:cNvPr id="198674" name="Text Box 2066"/>
          <p:cNvSpPr txBox="1">
            <a:spLocks noChangeArrowheads="1"/>
          </p:cNvSpPr>
          <p:nvPr/>
        </p:nvSpPr>
        <p:spPr bwMode="auto">
          <a:xfrm>
            <a:off x="3336925" y="6613525"/>
            <a:ext cx="5730875"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defTabSz="914400" eaLnBrk="1" hangingPunct="1"/>
            <a:r>
              <a:rPr lang="en-US" sz="1000" b="1" i="1">
                <a:latin typeface="Times New Roman" pitchFamily="18" charset="0"/>
                <a:cs typeface="Arial" charset="0"/>
              </a:rPr>
              <a:t>        Copyright © 2013 by The McGraw-Hill Companies, Inc. All rights reserved.</a:t>
            </a:r>
            <a:endParaRPr lang="en-US" sz="1000" b="1" i="1">
              <a:effectLst>
                <a:outerShdw blurRad="38100" dist="38100" dir="2700000" algn="tl">
                  <a:srgbClr val="FFFFFF"/>
                </a:outerShdw>
              </a:effectLst>
              <a:latin typeface="Times New Roman" pitchFamily="18" charset="0"/>
              <a:cs typeface="Arial" charset="0"/>
            </a:endParaRPr>
          </a:p>
        </p:txBody>
      </p:sp>
      <p:sp>
        <p:nvSpPr>
          <p:cNvPr id="198673" name="Text Box 2065"/>
          <p:cNvSpPr txBox="1">
            <a:spLocks noChangeArrowheads="1"/>
          </p:cNvSpPr>
          <p:nvPr/>
        </p:nvSpPr>
        <p:spPr bwMode="auto">
          <a:xfrm>
            <a:off x="152400" y="6613525"/>
            <a:ext cx="1812925"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r>
              <a:rPr lang="en-US" sz="1000" b="1" i="1">
                <a:latin typeface="Times New Roman" pitchFamily="18" charset="0"/>
                <a:cs typeface="Arial" charset="0"/>
              </a:rPr>
              <a:t>McGraw-Hill/Irwin</a:t>
            </a:r>
            <a:endParaRPr lang="en-US" sz="1000" b="1" i="1">
              <a:effectLst>
                <a:outerShdw blurRad="38100" dist="38100" dir="2700000" algn="tl">
                  <a:srgbClr val="FFFFFF"/>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03429" name="TextBox 9"/>
          <p:cNvSpPr txBox="1">
            <a:spLocks noChangeArrowheads="1"/>
          </p:cNvSpPr>
          <p:nvPr/>
        </p:nvSpPr>
        <p:spPr bwMode="auto">
          <a:xfrm>
            <a:off x="533400" y="2051050"/>
            <a:ext cx="807720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801688" indent="-344488"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u="sng" dirty="0">
                <a:latin typeface="Helvetica" charset="0"/>
                <a:cs typeface="Helvetica" charset="0"/>
              </a:rPr>
              <a:t>Leverage ratios</a:t>
            </a:r>
            <a:r>
              <a:rPr lang="en-US" dirty="0">
                <a:latin typeface="Helvetica" charset="0"/>
                <a:cs typeface="Helvetica" charset="0"/>
              </a:rPr>
              <a:t> measure the degree to which a firm relies on borrowed funds in its operations.</a:t>
            </a:r>
          </a:p>
          <a:p>
            <a:pPr eaLnBrk="1" hangingPunct="1">
              <a:spcAft>
                <a:spcPts val="1200"/>
              </a:spcAft>
              <a:buFont typeface="Arial" charset="0"/>
              <a:buChar char="•"/>
            </a:pPr>
            <a:r>
              <a:rPr lang="en-US" dirty="0">
                <a:latin typeface="Helvetica" charset="0"/>
                <a:cs typeface="Helvetica" charset="0"/>
              </a:rPr>
              <a:t>Key </a:t>
            </a:r>
            <a:r>
              <a:rPr lang="en-US" dirty="0" smtClean="0">
                <a:latin typeface="Helvetica" charset="0"/>
                <a:cs typeface="Helvetica" charset="0"/>
              </a:rPr>
              <a:t>ratio:</a:t>
            </a:r>
            <a:r>
              <a:rPr lang="en-US" dirty="0">
                <a:latin typeface="Helvetica" charset="0"/>
                <a:cs typeface="Helvetica" charset="0"/>
              </a:rPr>
              <a:t> </a:t>
            </a:r>
            <a:r>
              <a:rPr lang="en-US" u="sng" dirty="0" smtClean="0">
                <a:latin typeface="Helvetica" charset="0"/>
                <a:cs typeface="Helvetica" charset="0"/>
              </a:rPr>
              <a:t>Debt </a:t>
            </a:r>
            <a:r>
              <a:rPr lang="en-US" u="sng" dirty="0">
                <a:latin typeface="Helvetica" charset="0"/>
                <a:cs typeface="Helvetica" charset="0"/>
              </a:rPr>
              <a:t>to Owner</a:t>
            </a:r>
            <a:r>
              <a:rPr lang="ja-JP" altLang="en-US" u="sng" dirty="0">
                <a:latin typeface="Helvetica" charset="0"/>
                <a:cs typeface="Helvetica" charset="0"/>
              </a:rPr>
              <a:t>’</a:t>
            </a:r>
            <a:r>
              <a:rPr lang="en-US" altLang="ja-JP" u="sng" dirty="0">
                <a:latin typeface="Helvetica" charset="0"/>
                <a:cs typeface="Helvetica" charset="0"/>
              </a:rPr>
              <a:t>s Equity </a:t>
            </a:r>
            <a:r>
              <a:rPr lang="en-US" altLang="ja-JP" u="sng" dirty="0" smtClean="0">
                <a:latin typeface="Helvetica" charset="0"/>
                <a:cs typeface="Helvetica" charset="0"/>
              </a:rPr>
              <a:t>Ratio</a:t>
            </a:r>
            <a:r>
              <a:rPr lang="en-US" altLang="ja-JP" dirty="0" smtClean="0">
                <a:latin typeface="Helvetica" charset="0"/>
                <a:cs typeface="Helvetica" charset="0"/>
              </a:rPr>
              <a:t> (Total Debt / Total Owners Equity)</a:t>
            </a:r>
            <a:endParaRPr lang="en-US" altLang="ja-JP" dirty="0">
              <a:latin typeface="Helvetica" charset="0"/>
              <a:cs typeface="Helvetica" charset="0"/>
            </a:endParaRPr>
          </a:p>
          <a:p>
            <a:pPr eaLnBrk="1" hangingPunct="1">
              <a:spcAft>
                <a:spcPts val="3000"/>
              </a:spcAft>
              <a:buFont typeface="Arial" charset="0"/>
              <a:buChar char="•"/>
            </a:pPr>
            <a:r>
              <a:rPr lang="en-US" dirty="0">
                <a:latin typeface="Helvetica" charset="0"/>
                <a:cs typeface="Helvetica" charset="0"/>
              </a:rPr>
              <a:t>This information is found on the firm</a:t>
            </a:r>
            <a:r>
              <a:rPr lang="ja-JP" altLang="en-US" dirty="0">
                <a:latin typeface="Helvetica" charset="0"/>
                <a:cs typeface="Helvetica" charset="0"/>
              </a:rPr>
              <a:t>’</a:t>
            </a:r>
            <a:r>
              <a:rPr lang="en-US" altLang="ja-JP" dirty="0">
                <a:latin typeface="Helvetica" charset="0"/>
                <a:cs typeface="Helvetica" charset="0"/>
              </a:rPr>
              <a:t>s balance sheet.</a:t>
            </a:r>
            <a:endParaRPr lang="en-US" dirty="0">
              <a:latin typeface="Helvetica" charset="0"/>
              <a:cs typeface="Helvetica" charset="0"/>
            </a:endParaRPr>
          </a:p>
        </p:txBody>
      </p:sp>
      <p:sp>
        <p:nvSpPr>
          <p:cNvPr id="103430" name="Title 1"/>
          <p:cNvSpPr>
            <a:spLocks noGrp="1"/>
          </p:cNvSpPr>
          <p:nvPr>
            <p:ph type="ctrTitle"/>
          </p:nvPr>
        </p:nvSpPr>
        <p:spPr>
          <a:xfrm>
            <a:off x="609600" y="76200"/>
            <a:ext cx="7772400" cy="1470025"/>
          </a:xfrm>
        </p:spPr>
        <p:txBody>
          <a:bodyPr/>
          <a:lstStyle/>
          <a:p>
            <a:r>
              <a:rPr lang="en-US" sz="3200" b="1" dirty="0">
                <a:latin typeface="Helvetica" charset="0"/>
                <a:ea typeface="ＭＳ Ｐゴシック" charset="-128"/>
                <a:cs typeface="Helvetica" charset="0"/>
              </a:rPr>
              <a:t>COMMONLY USED  </a:t>
            </a:r>
            <a:r>
              <a:rPr lang="en-US" sz="3200" b="1" dirty="0" smtClean="0">
                <a:latin typeface="Helvetica" charset="0"/>
                <a:ea typeface="ＭＳ Ｐゴシック" charset="-128"/>
                <a:cs typeface="Helvetica" charset="0"/>
              </a:rPr>
              <a:t>RATIOS</a:t>
            </a:r>
            <a:endParaRPr lang="en-US" sz="2500" dirty="0" smtClean="0">
              <a:latin typeface="Helvetica" charset="0"/>
              <a:ea typeface="ＭＳ Ｐゴシック" charset="-128"/>
              <a:cs typeface="Helvetica" charset="0"/>
            </a:endParaRPr>
          </a:p>
        </p:txBody>
      </p:sp>
      <p:sp>
        <p:nvSpPr>
          <p:cNvPr id="103431" name="TextBox 9"/>
          <p:cNvSpPr txBox="1">
            <a:spLocks noChangeArrowheads="1"/>
          </p:cNvSpPr>
          <p:nvPr/>
        </p:nvSpPr>
        <p:spPr bwMode="auto">
          <a:xfrm>
            <a:off x="0" y="381000"/>
            <a:ext cx="149225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dirty="0" smtClean="0">
                <a:solidFill>
                  <a:schemeClr val="bg1"/>
                </a:solidFill>
                <a:latin typeface="Helvetica" charset="0"/>
                <a:cs typeface="Helvetica" charset="0"/>
              </a:rPr>
              <a:t> </a:t>
            </a:r>
            <a:endParaRPr lang="en-US" sz="1700" i="1" dirty="0">
              <a:solidFill>
                <a:schemeClr val="bg1"/>
              </a:solidFill>
              <a:latin typeface="Helvetica" charset="0"/>
              <a:cs typeface="Helvetica" charset="0"/>
            </a:endParaRPr>
          </a:p>
        </p:txBody>
      </p:sp>
      <p:sp>
        <p:nvSpPr>
          <p:cNvPr id="103434"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17-</a:t>
            </a:r>
            <a:fld id="{5DAEBFBE-4A21-4EBE-9A72-73EC0799B714}" type="slidenum">
              <a:rPr lang="en-US" sz="1000">
                <a:solidFill>
                  <a:schemeClr val="bg1"/>
                </a:solidFill>
                <a:latin typeface="Times New Roman" pitchFamily="18" charset="0"/>
              </a:rPr>
              <a:pPr eaLnBrk="1" hangingPunct="1"/>
              <a:t>10</a:t>
            </a:fld>
            <a:endParaRPr lang="en-US" sz="1000">
              <a:solidFill>
                <a:schemeClr val="bg1"/>
              </a:solidFill>
              <a:latin typeface="Times New Roman" pitchFamily="18" charset="0"/>
            </a:endParaRPr>
          </a:p>
        </p:txBody>
      </p:sp>
    </p:spTree>
    <p:extLst>
      <p:ext uri="{BB962C8B-B14F-4D97-AF65-F5344CB8AC3E}">
        <p14:creationId xmlns:p14="http://schemas.microsoft.com/office/powerpoint/2010/main" val="25425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 calcmode="lin" valueType="num">
                                      <p:cBhvr additive="base">
                                        <p:cTn id="7" dur="500" fill="hold"/>
                                        <p:tgtEl>
                                          <p:spTgt spid="1034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29">
                                            <p:txEl>
                                              <p:pRg st="1" end="1"/>
                                            </p:txEl>
                                          </p:spTgt>
                                        </p:tgtEl>
                                        <p:attrNameLst>
                                          <p:attrName>style.visibility</p:attrName>
                                        </p:attrNameLst>
                                      </p:cBhvr>
                                      <p:to>
                                        <p:strVal val="visible"/>
                                      </p:to>
                                    </p:set>
                                    <p:anim calcmode="lin" valueType="num">
                                      <p:cBhvr additive="base">
                                        <p:cTn id="13" dur="500" fill="hold"/>
                                        <p:tgtEl>
                                          <p:spTgt spid="1034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3429">
                                            <p:txEl>
                                              <p:pRg st="2" end="2"/>
                                            </p:txEl>
                                          </p:spTgt>
                                        </p:tgtEl>
                                        <p:attrNameLst>
                                          <p:attrName>style.visibility</p:attrName>
                                        </p:attrNameLst>
                                      </p:cBhvr>
                                      <p:to>
                                        <p:strVal val="visible"/>
                                      </p:to>
                                    </p:set>
                                    <p:anim calcmode="lin" valueType="num">
                                      <p:cBhvr additive="base">
                                        <p:cTn id="17" dur="500" fill="hold"/>
                                        <p:tgtEl>
                                          <p:spTgt spid="10342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342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Financial Break Even</a:t>
            </a:r>
            <a:endParaRPr lang="en-US" sz="3600" dirty="0"/>
          </a:p>
        </p:txBody>
      </p:sp>
      <p:sp>
        <p:nvSpPr>
          <p:cNvPr id="3" name="Content Placeholder 2"/>
          <p:cNvSpPr>
            <a:spLocks noGrp="1"/>
          </p:cNvSpPr>
          <p:nvPr>
            <p:ph idx="1"/>
          </p:nvPr>
        </p:nvSpPr>
        <p:spPr/>
        <p:txBody>
          <a:bodyPr/>
          <a:lstStyle/>
          <a:p>
            <a:r>
              <a:rPr lang="en-US" sz="2400" dirty="0" smtClean="0"/>
              <a:t>One of the most important financial concepts is the concept of </a:t>
            </a:r>
            <a:r>
              <a:rPr lang="en-US" sz="2400" b="1" u="sng" dirty="0" smtClean="0"/>
              <a:t>financial break even</a:t>
            </a:r>
            <a:r>
              <a:rPr lang="en-US" sz="2400" dirty="0" smtClean="0"/>
              <a:t>.</a:t>
            </a:r>
          </a:p>
          <a:p>
            <a:r>
              <a:rPr lang="en-US" sz="2400" dirty="0" smtClean="0"/>
              <a:t>Why? Because </a:t>
            </a:r>
            <a:r>
              <a:rPr lang="en-US" sz="2400" u="sng" dirty="0" smtClean="0"/>
              <a:t>you do not make a single dollar of profit until you first break even</a:t>
            </a:r>
            <a:r>
              <a:rPr lang="en-US" sz="2400" dirty="0" smtClean="0"/>
              <a:t>.</a:t>
            </a:r>
          </a:p>
          <a:p>
            <a:r>
              <a:rPr lang="en-US" sz="2400" dirty="0" smtClean="0"/>
              <a:t>Most businesses fail to reach their profit potential because the owners have not performed B/E analysis.</a:t>
            </a:r>
          </a:p>
          <a:p>
            <a:r>
              <a:rPr lang="en-US" sz="2400" u="sng" dirty="0" smtClean="0"/>
              <a:t>Managing your fixed costs</a:t>
            </a:r>
            <a:r>
              <a:rPr lang="en-US" sz="2400" dirty="0" smtClean="0"/>
              <a:t> and </a:t>
            </a:r>
            <a:r>
              <a:rPr lang="en-US" sz="2400" u="sng" dirty="0" smtClean="0"/>
              <a:t>using B/E analysis to make spending decisions</a:t>
            </a:r>
            <a:r>
              <a:rPr lang="en-US" sz="2400" dirty="0" smtClean="0"/>
              <a:t> will save you thousands of dollars</a:t>
            </a:r>
            <a:r>
              <a:rPr lang="en-US" sz="2400" dirty="0" smtClean="0"/>
              <a:t>!</a:t>
            </a:r>
          </a:p>
          <a:p>
            <a:r>
              <a:rPr lang="en-US" sz="2400" dirty="0" smtClean="0"/>
              <a:t>This break even concept works for </a:t>
            </a:r>
            <a:r>
              <a:rPr lang="en-US" sz="2400" u="sng" dirty="0" smtClean="0"/>
              <a:t>personal finances</a:t>
            </a:r>
            <a:r>
              <a:rPr lang="en-US" sz="2400" dirty="0" smtClean="0"/>
              <a:t> too, it is essentially an easy way to budget.</a:t>
            </a:r>
            <a:endParaRPr lang="en-US" sz="2400" dirty="0" smtClean="0"/>
          </a:p>
          <a:p>
            <a:endParaRPr lang="en-US" sz="2400" dirty="0" smtClean="0"/>
          </a:p>
          <a:p>
            <a:pPr marL="0" indent="0">
              <a:buNone/>
            </a:pPr>
            <a:endParaRPr lang="en-US" sz="2400" dirty="0"/>
          </a:p>
        </p:txBody>
      </p:sp>
    </p:spTree>
    <p:extLst>
      <p:ext uri="{BB962C8B-B14F-4D97-AF65-F5344CB8AC3E}">
        <p14:creationId xmlns:p14="http://schemas.microsoft.com/office/powerpoint/2010/main" val="23655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533400"/>
            <a:ext cx="7110413" cy="457200"/>
          </a:xfrm>
        </p:spPr>
        <p:txBody>
          <a:bodyPr>
            <a:noAutofit/>
          </a:bodyPr>
          <a:lstStyle/>
          <a:p>
            <a:pPr eaLnBrk="1" hangingPunct="1"/>
            <a:r>
              <a:rPr lang="en-US" sz="3600" dirty="0" smtClean="0"/>
              <a:t>Breakeven Analysis: Basic Terms</a:t>
            </a:r>
          </a:p>
        </p:txBody>
      </p:sp>
      <p:sp>
        <p:nvSpPr>
          <p:cNvPr id="20483" name="Rectangle 3"/>
          <p:cNvSpPr>
            <a:spLocks noGrp="1" noChangeArrowheads="1"/>
          </p:cNvSpPr>
          <p:nvPr>
            <p:ph idx="1"/>
          </p:nvPr>
        </p:nvSpPr>
        <p:spPr>
          <a:xfrm>
            <a:off x="762000" y="1600200"/>
            <a:ext cx="7696200" cy="4572000"/>
          </a:xfrm>
        </p:spPr>
        <p:txBody>
          <a:bodyPr>
            <a:normAutofit fontScale="55000" lnSpcReduction="20000"/>
          </a:bodyPr>
          <a:lstStyle/>
          <a:p>
            <a:pPr eaLnBrk="1" hangingPunct="1"/>
            <a:r>
              <a:rPr lang="en-US" sz="5100" dirty="0" smtClean="0"/>
              <a:t>Variable Expenses:</a:t>
            </a:r>
          </a:p>
          <a:p>
            <a:pPr eaLnBrk="1" hangingPunct="1">
              <a:buFont typeface="Wingdings" pitchFamily="2" charset="2"/>
              <a:buNone/>
            </a:pPr>
            <a:r>
              <a:rPr lang="en-US" sz="2100" dirty="0" smtClean="0"/>
              <a:t>	</a:t>
            </a:r>
            <a:r>
              <a:rPr lang="en-US" sz="3600" dirty="0" smtClean="0"/>
              <a:t>costs or expenses that vary directly with revenues</a:t>
            </a:r>
          </a:p>
          <a:p>
            <a:pPr eaLnBrk="1" hangingPunct="1">
              <a:buFont typeface="Wingdings" pitchFamily="2" charset="2"/>
              <a:buNone/>
            </a:pPr>
            <a:endParaRPr lang="en-US" sz="2300" dirty="0" smtClean="0"/>
          </a:p>
          <a:p>
            <a:pPr eaLnBrk="1" hangingPunct="1"/>
            <a:r>
              <a:rPr lang="en-US" sz="5100" dirty="0" smtClean="0"/>
              <a:t>Fixed Expenses:</a:t>
            </a:r>
          </a:p>
          <a:p>
            <a:pPr eaLnBrk="1" hangingPunct="1">
              <a:buFont typeface="Wingdings" pitchFamily="2" charset="2"/>
              <a:buNone/>
            </a:pPr>
            <a:r>
              <a:rPr lang="en-US" sz="2100" dirty="0" smtClean="0"/>
              <a:t>	</a:t>
            </a:r>
            <a:r>
              <a:rPr lang="en-US" sz="3600" dirty="0" smtClean="0"/>
              <a:t>costs that are expected to remain constant over a range of revenues for a specific time period</a:t>
            </a:r>
          </a:p>
          <a:p>
            <a:pPr eaLnBrk="1" hangingPunct="1">
              <a:buFont typeface="Wingdings" pitchFamily="2" charset="2"/>
              <a:buNone/>
            </a:pPr>
            <a:endParaRPr lang="en-US" sz="2100" dirty="0" smtClean="0"/>
          </a:p>
          <a:p>
            <a:r>
              <a:rPr lang="en-US" sz="5100" dirty="0"/>
              <a:t>Basic </a:t>
            </a:r>
            <a:r>
              <a:rPr lang="en-US" sz="5100" dirty="0" smtClean="0"/>
              <a:t>Equations:</a:t>
            </a:r>
          </a:p>
          <a:p>
            <a:pPr marL="800100" lvl="1" indent="-342900">
              <a:buFont typeface="+mj-lt"/>
              <a:buAutoNum type="arabicPeriod"/>
            </a:pPr>
            <a:r>
              <a:rPr lang="en-US" sz="3600" dirty="0" smtClean="0"/>
              <a:t>Breakeven Point (units) = Fixed Costs / Contribution Margin Per Unit</a:t>
            </a:r>
          </a:p>
          <a:p>
            <a:pPr marL="800100" lvl="1" indent="-342900">
              <a:buFont typeface="+mj-lt"/>
              <a:buAutoNum type="arabicPeriod"/>
            </a:pPr>
            <a:r>
              <a:rPr lang="en-US" sz="3600" dirty="0" smtClean="0"/>
              <a:t>Breakeven Point (revenue) = BE Point (units) x Price per unit</a:t>
            </a:r>
          </a:p>
          <a:p>
            <a:pPr marL="800100" lvl="1" indent="-342900">
              <a:buFont typeface="+mj-lt"/>
              <a:buAutoNum type="arabicPeriod"/>
            </a:pPr>
            <a:endParaRPr lang="en-US" sz="3600" dirty="0" smtClean="0"/>
          </a:p>
          <a:p>
            <a:pPr marL="164592" indent="0">
              <a:buNone/>
            </a:pPr>
            <a:r>
              <a:rPr lang="en-US" sz="3600" dirty="0" smtClean="0"/>
              <a:t>(Handout Problems)</a:t>
            </a:r>
            <a:endParaRPr lang="en-US" sz="3600" dirty="0"/>
          </a:p>
          <a:p>
            <a:pPr>
              <a:buNone/>
            </a:pPr>
            <a:r>
              <a:rPr lang="en-US" sz="3600" dirty="0"/>
              <a:t>	</a:t>
            </a:r>
          </a:p>
        </p:txBody>
      </p:sp>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37285B-A021-4D84-9DE9-A440C40336BA}" type="slidenum">
              <a:rPr lang="en-US" smtClean="0">
                <a:solidFill>
                  <a:schemeClr val="bg1"/>
                </a:solidFill>
              </a:rPr>
              <a:pPr/>
              <a:t>12</a:t>
            </a:fld>
            <a:endParaRPr lang="en-US" dirty="0" smtClean="0">
              <a:solidFill>
                <a:schemeClr val="bg1"/>
              </a:solidFill>
            </a:endParaRPr>
          </a:p>
        </p:txBody>
      </p:sp>
    </p:spTree>
    <p:extLst>
      <p:ext uri="{BB962C8B-B14F-4D97-AF65-F5344CB8AC3E}">
        <p14:creationId xmlns:p14="http://schemas.microsoft.com/office/powerpoint/2010/main" val="203716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1000">
                                          <p:stCondLst>
                                            <p:cond delay="0"/>
                                          </p:stCondLst>
                                        </p:cTn>
                                        <p:tgtEl>
                                          <p:spTgt spid="204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fade">
                                      <p:cBhvr>
                                        <p:cTn id="19" dur="1000">
                                          <p:stCondLst>
                                            <p:cond delay="0"/>
                                          </p:stCondLst>
                                        </p:cTn>
                                        <p:tgtEl>
                                          <p:spTgt spid="204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animEffect transition="in" filter="fade">
                                      <p:cBhvr>
                                        <p:cTn id="24" dur="1000">
                                          <p:stCondLst>
                                            <p:cond delay="0"/>
                                          </p:stCondLst>
                                        </p:cTn>
                                        <p:tgtEl>
                                          <p:spTgt spid="2048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483">
                                            <p:txEl>
                                              <p:pRg st="4" end="4"/>
                                            </p:txEl>
                                          </p:spTgt>
                                        </p:tgtEl>
                                        <p:attrNameLst>
                                          <p:attrName>style.visibility</p:attrName>
                                        </p:attrNameLst>
                                      </p:cBhvr>
                                      <p:to>
                                        <p:strVal val="visible"/>
                                      </p:to>
                                    </p:set>
                                    <p:animEffect transition="in" filter="fade">
                                      <p:cBhvr>
                                        <p:cTn id="29" dur="1000">
                                          <p:stCondLst>
                                            <p:cond delay="0"/>
                                          </p:stCondLst>
                                        </p:cTn>
                                        <p:tgtEl>
                                          <p:spTgt spid="2048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483">
                                            <p:txEl>
                                              <p:pRg st="6" end="6"/>
                                            </p:txEl>
                                          </p:spTgt>
                                        </p:tgtEl>
                                        <p:attrNameLst>
                                          <p:attrName>style.visibility</p:attrName>
                                        </p:attrNameLst>
                                      </p:cBhvr>
                                      <p:to>
                                        <p:strVal val="visible"/>
                                      </p:to>
                                    </p:set>
                                    <p:animEffect transition="in" filter="fade">
                                      <p:cBhvr>
                                        <p:cTn id="34" dur="1000">
                                          <p:stCondLst>
                                            <p:cond delay="0"/>
                                          </p:stCondLst>
                                        </p:cTn>
                                        <p:tgtEl>
                                          <p:spTgt spid="2048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483">
                                            <p:txEl>
                                              <p:pRg st="7" end="7"/>
                                            </p:txEl>
                                          </p:spTgt>
                                        </p:tgtEl>
                                        <p:attrNameLst>
                                          <p:attrName>style.visibility</p:attrName>
                                        </p:attrNameLst>
                                      </p:cBhvr>
                                      <p:to>
                                        <p:strVal val="visible"/>
                                      </p:to>
                                    </p:set>
                                    <p:animEffect transition="in" filter="fade">
                                      <p:cBhvr>
                                        <p:cTn id="37" dur="1000">
                                          <p:stCondLst>
                                            <p:cond delay="0"/>
                                          </p:stCondLst>
                                        </p:cTn>
                                        <p:tgtEl>
                                          <p:spTgt spid="2048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483">
                                            <p:txEl>
                                              <p:pRg st="8" end="8"/>
                                            </p:txEl>
                                          </p:spTgt>
                                        </p:tgtEl>
                                        <p:attrNameLst>
                                          <p:attrName>style.visibility</p:attrName>
                                        </p:attrNameLst>
                                      </p:cBhvr>
                                      <p:to>
                                        <p:strVal val="visible"/>
                                      </p:to>
                                    </p:set>
                                    <p:animEffect transition="in" filter="fade">
                                      <p:cBhvr>
                                        <p:cTn id="40" dur="1000">
                                          <p:stCondLst>
                                            <p:cond delay="0"/>
                                          </p:stCondLst>
                                        </p:cTn>
                                        <p:tgtEl>
                                          <p:spTgt spid="2048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483">
                                            <p:txEl>
                                              <p:pRg st="10" end="10"/>
                                            </p:txEl>
                                          </p:spTgt>
                                        </p:tgtEl>
                                        <p:attrNameLst>
                                          <p:attrName>style.visibility</p:attrName>
                                        </p:attrNameLst>
                                      </p:cBhvr>
                                      <p:to>
                                        <p:strVal val="visible"/>
                                      </p:to>
                                    </p:set>
                                    <p:animEffect transition="in" filter="fade">
                                      <p:cBhvr>
                                        <p:cTn id="45" dur="1000">
                                          <p:stCondLst>
                                            <p:cond delay="0"/>
                                          </p:stCondLst>
                                        </p:cTn>
                                        <p:tgtEl>
                                          <p:spTgt spid="2048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483">
                                            <p:txEl>
                                              <p:pRg st="11" end="11"/>
                                            </p:txEl>
                                          </p:spTgt>
                                        </p:tgtEl>
                                        <p:attrNameLst>
                                          <p:attrName>style.visibility</p:attrName>
                                        </p:attrNameLst>
                                      </p:cBhvr>
                                      <p:to>
                                        <p:strVal val="visible"/>
                                      </p:to>
                                    </p:set>
                                    <p:animEffect transition="in" filter="fade">
                                      <p:cBhvr>
                                        <p:cTn id="50" dur="1000">
                                          <p:stCondLst>
                                            <p:cond delay="0"/>
                                          </p:stCondLst>
                                        </p:cTn>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22533" name="TextBox 9"/>
          <p:cNvSpPr txBox="1">
            <a:spLocks noChangeArrowheads="1"/>
          </p:cNvSpPr>
          <p:nvPr/>
        </p:nvSpPr>
        <p:spPr bwMode="auto">
          <a:xfrm>
            <a:off x="533400" y="2041525"/>
            <a:ext cx="80772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798513" indent="-341313"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b="1" dirty="0">
                <a:solidFill>
                  <a:srgbClr val="000000"/>
                </a:solidFill>
                <a:latin typeface="Helvetica" charset="0"/>
                <a:cs typeface="Helvetica" charset="0"/>
              </a:rPr>
              <a:t>Finance -- </a:t>
            </a:r>
            <a:r>
              <a:rPr lang="en-US" sz="2500" i="1" dirty="0">
                <a:solidFill>
                  <a:srgbClr val="000000"/>
                </a:solidFill>
                <a:latin typeface="Helvetica" charset="0"/>
                <a:cs typeface="Helvetica" charset="0"/>
              </a:rPr>
              <a:t>The function in a business that acquires funds for a firm and manages them within the firm.</a:t>
            </a:r>
          </a:p>
          <a:p>
            <a:pPr eaLnBrk="1" hangingPunct="1">
              <a:spcAft>
                <a:spcPts val="1800"/>
              </a:spcAft>
              <a:buFont typeface="Arial" charset="0"/>
              <a:buChar char="•"/>
            </a:pPr>
            <a:r>
              <a:rPr lang="en-US" sz="2700" dirty="0">
                <a:solidFill>
                  <a:srgbClr val="000000"/>
                </a:solidFill>
                <a:latin typeface="Helvetica" charset="0"/>
                <a:cs typeface="Helvetica" charset="0"/>
              </a:rPr>
              <a:t>Finance activities include:</a:t>
            </a:r>
          </a:p>
          <a:p>
            <a:pPr lvl="1" eaLnBrk="1" hangingPunct="1">
              <a:spcAft>
                <a:spcPts val="1800"/>
              </a:spcAft>
              <a:buFont typeface="Lucida Grande" charset="0"/>
              <a:buChar char="-"/>
            </a:pPr>
            <a:r>
              <a:rPr lang="en-US" sz="2200" dirty="0">
                <a:solidFill>
                  <a:srgbClr val="000000"/>
                </a:solidFill>
                <a:latin typeface="Helvetica" charset="0"/>
                <a:cs typeface="Helvetica" charset="0"/>
              </a:rPr>
              <a:t>Preparing budgets</a:t>
            </a:r>
          </a:p>
          <a:p>
            <a:pPr lvl="1" eaLnBrk="1" hangingPunct="1">
              <a:spcAft>
                <a:spcPts val="1800"/>
              </a:spcAft>
              <a:buFont typeface="Lucida Grande" charset="0"/>
              <a:buChar char="-"/>
            </a:pPr>
            <a:r>
              <a:rPr lang="en-US" sz="2200" dirty="0">
                <a:solidFill>
                  <a:srgbClr val="000000"/>
                </a:solidFill>
                <a:latin typeface="Helvetica" charset="0"/>
                <a:cs typeface="Helvetica" charset="0"/>
              </a:rPr>
              <a:t>Creating cash flow analyses</a:t>
            </a:r>
          </a:p>
          <a:p>
            <a:pPr lvl="1" eaLnBrk="1" hangingPunct="1">
              <a:spcAft>
                <a:spcPts val="1800"/>
              </a:spcAft>
              <a:buFont typeface="Lucida Grande" charset="0"/>
              <a:buChar char="-"/>
            </a:pPr>
            <a:r>
              <a:rPr lang="en-US" sz="2200" dirty="0">
                <a:solidFill>
                  <a:srgbClr val="000000"/>
                </a:solidFill>
                <a:latin typeface="Helvetica" charset="0"/>
                <a:cs typeface="Helvetica" charset="0"/>
              </a:rPr>
              <a:t>Planning for expenditures</a:t>
            </a:r>
          </a:p>
        </p:txBody>
      </p:sp>
      <p:sp>
        <p:nvSpPr>
          <p:cNvPr id="22534" name="Title 1"/>
          <p:cNvSpPr>
            <a:spLocks noGrp="1"/>
          </p:cNvSpPr>
          <p:nvPr>
            <p:ph type="ctrTitle"/>
          </p:nvPr>
        </p:nvSpPr>
        <p:spPr>
          <a:xfrm>
            <a:off x="609600" y="76200"/>
            <a:ext cx="7772400" cy="1470025"/>
          </a:xfrm>
        </p:spPr>
        <p:txBody>
          <a:bodyPr/>
          <a:lstStyle/>
          <a:p>
            <a:r>
              <a:rPr lang="en-US" sz="3200" b="1" dirty="0" smtClean="0">
                <a:latin typeface="Helvetica" charset="0"/>
                <a:ea typeface="ＭＳ Ｐゴシック" charset="-128"/>
                <a:cs typeface="Helvetica" charset="0"/>
              </a:rPr>
              <a:t>WHAT’</a:t>
            </a:r>
            <a:r>
              <a:rPr lang="en-US" altLang="ja-JP" sz="3200" b="1" dirty="0" smtClean="0">
                <a:latin typeface="Helvetica" charset="0"/>
                <a:ea typeface="ＭＳ Ｐゴシック" charset="-128"/>
                <a:cs typeface="Helvetica" charset="0"/>
              </a:rPr>
              <a:t>S FINANCE?</a:t>
            </a:r>
            <a:endParaRPr lang="en-US" sz="2500" dirty="0" smtClean="0">
              <a:latin typeface="Helvetica" charset="0"/>
              <a:ea typeface="ＭＳ Ｐゴシック" charset="-128"/>
              <a:cs typeface="Helvetica" charset="0"/>
            </a:endParaRPr>
          </a:p>
        </p:txBody>
      </p:sp>
      <p:sp>
        <p:nvSpPr>
          <p:cNvPr id="22535" name="TextBox 9"/>
          <p:cNvSpPr txBox="1">
            <a:spLocks noChangeArrowheads="1"/>
          </p:cNvSpPr>
          <p:nvPr/>
        </p:nvSpPr>
        <p:spPr bwMode="auto">
          <a:xfrm>
            <a:off x="107950" y="193675"/>
            <a:ext cx="1492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500" i="1">
                <a:solidFill>
                  <a:schemeClr val="bg1"/>
                </a:solidFill>
                <a:latin typeface="Helvetica" charset="0"/>
                <a:cs typeface="Helvetica" charset="0"/>
              </a:rPr>
              <a:t>The Role of Finance and Financial Managers </a:t>
            </a:r>
          </a:p>
        </p:txBody>
      </p:sp>
      <p:sp>
        <p:nvSpPr>
          <p:cNvPr id="22537"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LG1</a:t>
            </a:r>
          </a:p>
        </p:txBody>
      </p:sp>
      <p:sp>
        <p:nvSpPr>
          <p:cNvPr id="22538"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601B14B6-83D3-4E3F-B994-96114CE7B52C}" type="slidenum">
              <a:rPr lang="en-US" sz="1000">
                <a:solidFill>
                  <a:schemeClr val="bg1"/>
                </a:solidFill>
                <a:latin typeface="Times New Roman" pitchFamily="18" charset="0"/>
              </a:rPr>
              <a:pPr eaLnBrk="1" hangingPunct="1"/>
              <a:t>13</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3">
                                            <p:txEl>
                                              <p:pRg st="1" end="1"/>
                                            </p:txEl>
                                          </p:spTgt>
                                        </p:tgtEl>
                                        <p:attrNameLst>
                                          <p:attrName>style.visibility</p:attrName>
                                        </p:attrNameLst>
                                      </p:cBhvr>
                                      <p:to>
                                        <p:strVal val="visible"/>
                                      </p:to>
                                    </p:set>
                                    <p:anim calcmode="lin" valueType="num">
                                      <p:cBhvr additive="base">
                                        <p:cTn id="13" dur="5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 calcmode="lin" valueType="num">
                                      <p:cBhvr additive="base">
                                        <p:cTn id="17"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3">
                                            <p:txEl>
                                              <p:pRg st="3" end="3"/>
                                            </p:txEl>
                                          </p:spTgt>
                                        </p:tgtEl>
                                        <p:attrNameLst>
                                          <p:attrName>style.visibility</p:attrName>
                                        </p:attrNameLst>
                                      </p:cBhvr>
                                      <p:to>
                                        <p:strVal val="visible"/>
                                      </p:to>
                                    </p:set>
                                    <p:anim calcmode="lin" valueType="num">
                                      <p:cBhvr additive="base">
                                        <p:cTn id="21"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33">
                                            <p:txEl>
                                              <p:pRg st="4" end="4"/>
                                            </p:txEl>
                                          </p:spTgt>
                                        </p:tgtEl>
                                        <p:attrNameLst>
                                          <p:attrName>style.visibility</p:attrName>
                                        </p:attrNameLst>
                                      </p:cBhvr>
                                      <p:to>
                                        <p:strVal val="visible"/>
                                      </p:to>
                                    </p:set>
                                    <p:anim calcmode="lin" valueType="num">
                                      <p:cBhvr additive="base">
                                        <p:cTn id="25" dur="500" fill="hold"/>
                                        <p:tgtEl>
                                          <p:spTgt spid="2253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24581" name="TextBox 9"/>
          <p:cNvSpPr txBox="1">
            <a:spLocks noChangeArrowheads="1"/>
          </p:cNvSpPr>
          <p:nvPr/>
        </p:nvSpPr>
        <p:spPr bwMode="auto">
          <a:xfrm>
            <a:off x="533400" y="2681288"/>
            <a:ext cx="48006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b="1">
                <a:solidFill>
                  <a:srgbClr val="000000"/>
                </a:solidFill>
                <a:latin typeface="Helvetica" charset="0"/>
                <a:cs typeface="Helvetica" charset="0"/>
              </a:rPr>
              <a:t>Financial Management -- </a:t>
            </a:r>
            <a:r>
              <a:rPr lang="en-US" sz="2500" i="1">
                <a:solidFill>
                  <a:srgbClr val="000000"/>
                </a:solidFill>
                <a:latin typeface="Helvetica" charset="0"/>
                <a:cs typeface="Helvetica" charset="0"/>
              </a:rPr>
              <a:t>The job of managing a firm</a:t>
            </a:r>
            <a:r>
              <a:rPr lang="ja-JP" altLang="en-US" sz="2500" i="1">
                <a:solidFill>
                  <a:srgbClr val="000000"/>
                </a:solidFill>
                <a:latin typeface="Helvetica" charset="0"/>
                <a:cs typeface="Helvetica" charset="0"/>
              </a:rPr>
              <a:t>’</a:t>
            </a:r>
            <a:r>
              <a:rPr lang="en-US" altLang="ja-JP" sz="2500" i="1">
                <a:solidFill>
                  <a:srgbClr val="000000"/>
                </a:solidFill>
                <a:latin typeface="Helvetica" charset="0"/>
                <a:cs typeface="Helvetica" charset="0"/>
              </a:rPr>
              <a:t>s resources to meet its goals and objectives.</a:t>
            </a:r>
            <a:endParaRPr lang="en-US" sz="2500" i="1">
              <a:solidFill>
                <a:srgbClr val="000000"/>
              </a:solidFill>
              <a:latin typeface="Helvetica" charset="0"/>
              <a:cs typeface="Helvetica" charset="0"/>
            </a:endParaRPr>
          </a:p>
        </p:txBody>
      </p:sp>
      <p:sp>
        <p:nvSpPr>
          <p:cNvPr id="24582" name="Title 1"/>
          <p:cNvSpPr>
            <a:spLocks noGrp="1"/>
          </p:cNvSpPr>
          <p:nvPr>
            <p:ph type="ctrTitle"/>
          </p:nvPr>
        </p:nvSpPr>
        <p:spPr>
          <a:xfrm>
            <a:off x="762000" y="76200"/>
            <a:ext cx="7772400" cy="1470025"/>
          </a:xfrm>
        </p:spPr>
        <p:txBody>
          <a:bodyPr/>
          <a:lstStyle/>
          <a:p>
            <a:r>
              <a:rPr lang="en-US" sz="3200" b="1" smtClean="0">
                <a:latin typeface="Helvetica" charset="0"/>
                <a:ea typeface="ＭＳ Ｐゴシック" charset="-128"/>
                <a:cs typeface="Helvetica" charset="0"/>
              </a:rPr>
              <a:t>FINANCIAL MANAGEMENT</a:t>
            </a:r>
            <a:endParaRPr lang="en-US" sz="2500" smtClean="0">
              <a:latin typeface="Helvetica" charset="0"/>
              <a:ea typeface="ＭＳ Ｐゴシック" charset="-128"/>
              <a:cs typeface="Helvetica" charset="0"/>
            </a:endParaRPr>
          </a:p>
        </p:txBody>
      </p:sp>
      <p:pic>
        <p:nvPicPr>
          <p:cNvPr id="24583" name="Picture 11" descr="Piggy Ban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49413"/>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LG1</a:t>
            </a:r>
          </a:p>
        </p:txBody>
      </p:sp>
      <p:sp>
        <p:nvSpPr>
          <p:cNvPr id="24586" name="TextBox 9"/>
          <p:cNvSpPr txBox="1">
            <a:spLocks noChangeArrowheads="1"/>
          </p:cNvSpPr>
          <p:nvPr/>
        </p:nvSpPr>
        <p:spPr bwMode="auto">
          <a:xfrm>
            <a:off x="127000" y="212725"/>
            <a:ext cx="1492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500" i="1">
                <a:solidFill>
                  <a:schemeClr val="bg1"/>
                </a:solidFill>
                <a:latin typeface="Helvetica" charset="0"/>
                <a:cs typeface="Helvetica" charset="0"/>
              </a:rPr>
              <a:t>The Role of Finance and Financial Managers </a:t>
            </a:r>
          </a:p>
        </p:txBody>
      </p:sp>
      <p:sp>
        <p:nvSpPr>
          <p:cNvPr id="24587"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3FEEF955-4DBC-43DE-975A-40B9FD4986B5}" type="slidenum">
              <a:rPr lang="en-US" sz="1000">
                <a:solidFill>
                  <a:schemeClr val="bg1"/>
                </a:solidFill>
                <a:latin typeface="Times New Roman" pitchFamily="18" charset="0"/>
              </a:rPr>
              <a:pPr eaLnBrk="1" hangingPunct="1"/>
              <a:t>14</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26629" name="TextBox 9"/>
          <p:cNvSpPr txBox="1">
            <a:spLocks noChangeArrowheads="1"/>
          </p:cNvSpPr>
          <p:nvPr/>
        </p:nvSpPr>
        <p:spPr bwMode="auto">
          <a:xfrm>
            <a:off x="533400" y="1676400"/>
            <a:ext cx="80772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800"/>
              </a:spcAft>
              <a:buFont typeface="Arial" charset="0"/>
              <a:buChar char="•"/>
            </a:pPr>
            <a:r>
              <a:rPr lang="en-US" sz="2700" b="1" dirty="0">
                <a:solidFill>
                  <a:srgbClr val="000000"/>
                </a:solidFill>
                <a:latin typeface="Helvetica" charset="0"/>
                <a:cs typeface="Helvetica" charset="0"/>
              </a:rPr>
              <a:t>Financial Managers -- </a:t>
            </a:r>
            <a:r>
              <a:rPr lang="en-US" sz="2500" i="1" dirty="0">
                <a:solidFill>
                  <a:srgbClr val="000000"/>
                </a:solidFill>
                <a:latin typeface="Helvetica" charset="0"/>
                <a:cs typeface="Helvetica" charset="0"/>
              </a:rPr>
              <a:t>Examine financial data and recommend strategies for improving financial performance. </a:t>
            </a:r>
          </a:p>
        </p:txBody>
      </p:sp>
      <p:sp>
        <p:nvSpPr>
          <p:cNvPr id="26630" name="Title 1"/>
          <p:cNvSpPr>
            <a:spLocks noGrp="1"/>
          </p:cNvSpPr>
          <p:nvPr>
            <p:ph type="ctrTitle"/>
          </p:nvPr>
        </p:nvSpPr>
        <p:spPr>
          <a:xfrm>
            <a:off x="838200" y="76200"/>
            <a:ext cx="7772400" cy="1470025"/>
          </a:xfrm>
        </p:spPr>
        <p:txBody>
          <a:bodyPr/>
          <a:lstStyle/>
          <a:p>
            <a:r>
              <a:rPr lang="en-US" sz="3200" b="1" smtClean="0">
                <a:latin typeface="Helvetica" charset="0"/>
                <a:ea typeface="ＭＳ Ｐゴシック" charset="-128"/>
                <a:cs typeface="Helvetica" charset="0"/>
              </a:rPr>
              <a:t>FINANCIAL MANAGERS</a:t>
            </a:r>
            <a:endParaRPr lang="en-US" sz="2500" smtClean="0">
              <a:latin typeface="Helvetica" charset="0"/>
              <a:ea typeface="ＭＳ Ｐゴシック" charset="-128"/>
              <a:cs typeface="Helvetica" charset="0"/>
            </a:endParaRPr>
          </a:p>
        </p:txBody>
      </p:sp>
      <p:sp>
        <p:nvSpPr>
          <p:cNvPr id="26632"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LG1</a:t>
            </a:r>
          </a:p>
        </p:txBody>
      </p:sp>
      <p:sp>
        <p:nvSpPr>
          <p:cNvPr id="26633" name="TextBox 9"/>
          <p:cNvSpPr txBox="1">
            <a:spLocks noChangeArrowheads="1"/>
          </p:cNvSpPr>
          <p:nvPr/>
        </p:nvSpPr>
        <p:spPr bwMode="auto">
          <a:xfrm>
            <a:off x="127000" y="212725"/>
            <a:ext cx="1492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500" i="1">
                <a:solidFill>
                  <a:schemeClr val="bg1"/>
                </a:solidFill>
                <a:latin typeface="Helvetica" charset="0"/>
                <a:cs typeface="Helvetica" charset="0"/>
              </a:rPr>
              <a:t>The Role of Finance and Financial Managers </a:t>
            </a:r>
          </a:p>
        </p:txBody>
      </p:sp>
      <p:sp>
        <p:nvSpPr>
          <p:cNvPr id="26634" name="TextBox 10"/>
          <p:cNvSpPr txBox="1">
            <a:spLocks noChangeArrowheads="1"/>
          </p:cNvSpPr>
          <p:nvPr/>
        </p:nvSpPr>
        <p:spPr bwMode="auto">
          <a:xfrm>
            <a:off x="533400" y="3157538"/>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798513" indent="-341313"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600"/>
              </a:spcAft>
              <a:buFont typeface="Arial" charset="0"/>
              <a:buChar char="•"/>
            </a:pPr>
            <a:r>
              <a:rPr lang="en-US" sz="2500" dirty="0">
                <a:solidFill>
                  <a:srgbClr val="000000"/>
                </a:solidFill>
                <a:latin typeface="Helvetica" charset="0"/>
                <a:cs typeface="Helvetica" charset="0"/>
              </a:rPr>
              <a:t>Financial managers are responsible for:</a:t>
            </a:r>
          </a:p>
          <a:p>
            <a:pPr lvl="1" eaLnBrk="1" hangingPunct="1">
              <a:spcAft>
                <a:spcPts val="600"/>
              </a:spcAft>
              <a:buFont typeface="Lucida Grande" charset="0"/>
              <a:buChar char="-"/>
            </a:pPr>
            <a:r>
              <a:rPr lang="en-US" sz="2200" dirty="0">
                <a:solidFill>
                  <a:srgbClr val="000000"/>
                </a:solidFill>
                <a:latin typeface="Helvetica" charset="0"/>
                <a:cs typeface="Helvetica" charset="0"/>
              </a:rPr>
              <a:t>Paying company bills</a:t>
            </a:r>
          </a:p>
          <a:p>
            <a:pPr lvl="1" eaLnBrk="1" hangingPunct="1">
              <a:spcAft>
                <a:spcPts val="600"/>
              </a:spcAft>
              <a:buFont typeface="Lucida Grande" charset="0"/>
              <a:buChar char="-"/>
            </a:pPr>
            <a:r>
              <a:rPr lang="en-US" sz="2200" dirty="0">
                <a:solidFill>
                  <a:srgbClr val="000000"/>
                </a:solidFill>
                <a:latin typeface="Helvetica" charset="0"/>
                <a:cs typeface="Helvetica" charset="0"/>
              </a:rPr>
              <a:t>Collecting payments</a:t>
            </a:r>
          </a:p>
          <a:p>
            <a:pPr lvl="1" eaLnBrk="1" hangingPunct="1">
              <a:spcAft>
                <a:spcPts val="600"/>
              </a:spcAft>
              <a:buFont typeface="Lucida Grande" charset="0"/>
              <a:buChar char="-"/>
            </a:pPr>
            <a:r>
              <a:rPr lang="en-US" sz="2200" dirty="0">
                <a:solidFill>
                  <a:srgbClr val="000000"/>
                </a:solidFill>
                <a:latin typeface="Helvetica" charset="0"/>
                <a:cs typeface="Helvetica" charset="0"/>
              </a:rPr>
              <a:t>Staying abreast of market changes</a:t>
            </a:r>
          </a:p>
          <a:p>
            <a:pPr lvl="1" eaLnBrk="1" hangingPunct="1">
              <a:spcAft>
                <a:spcPts val="600"/>
              </a:spcAft>
              <a:buFont typeface="Lucida Grande" charset="0"/>
              <a:buChar char="-"/>
            </a:pPr>
            <a:r>
              <a:rPr lang="en-US" sz="2200" dirty="0">
                <a:solidFill>
                  <a:srgbClr val="000000"/>
                </a:solidFill>
                <a:latin typeface="Helvetica" charset="0"/>
                <a:cs typeface="Helvetica" charset="0"/>
              </a:rPr>
              <a:t>Assuring accounting accuracy</a:t>
            </a:r>
          </a:p>
        </p:txBody>
      </p:sp>
      <p:pic>
        <p:nvPicPr>
          <p:cNvPr id="26635" name="Picture 11" descr="18.7.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05225"/>
            <a:ext cx="3581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6BEF907F-74F3-4316-BCB9-C3EFED8B2AF9}" type="slidenum">
              <a:rPr lang="en-US" sz="1000">
                <a:solidFill>
                  <a:schemeClr val="bg1"/>
                </a:solidFill>
                <a:latin typeface="Times New Roman" pitchFamily="18" charset="0"/>
              </a:rPr>
              <a:pPr eaLnBrk="1" hangingPunct="1"/>
              <a:t>15</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34">
                                            <p:txEl>
                                              <p:pRg st="0" end="0"/>
                                            </p:txEl>
                                          </p:spTgt>
                                        </p:tgtEl>
                                        <p:attrNameLst>
                                          <p:attrName>style.visibility</p:attrName>
                                        </p:attrNameLst>
                                      </p:cBhvr>
                                      <p:to>
                                        <p:strVal val="visible"/>
                                      </p:to>
                                    </p:set>
                                    <p:anim calcmode="lin" valueType="num">
                                      <p:cBhvr additive="base">
                                        <p:cTn id="13" dur="500" fill="hold"/>
                                        <p:tgtEl>
                                          <p:spTgt spid="266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634">
                                            <p:txEl>
                                              <p:pRg st="1" end="1"/>
                                            </p:txEl>
                                          </p:spTgt>
                                        </p:tgtEl>
                                        <p:attrNameLst>
                                          <p:attrName>style.visibility</p:attrName>
                                        </p:attrNameLst>
                                      </p:cBhvr>
                                      <p:to>
                                        <p:strVal val="visible"/>
                                      </p:to>
                                    </p:set>
                                    <p:anim calcmode="lin" valueType="num">
                                      <p:cBhvr additive="base">
                                        <p:cTn id="17" dur="500" fill="hold"/>
                                        <p:tgtEl>
                                          <p:spTgt spid="266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634">
                                            <p:txEl>
                                              <p:pRg st="2" end="2"/>
                                            </p:txEl>
                                          </p:spTgt>
                                        </p:tgtEl>
                                        <p:attrNameLst>
                                          <p:attrName>style.visibility</p:attrName>
                                        </p:attrNameLst>
                                      </p:cBhvr>
                                      <p:to>
                                        <p:strVal val="visible"/>
                                      </p:to>
                                    </p:set>
                                    <p:anim calcmode="lin" valueType="num">
                                      <p:cBhvr additive="base">
                                        <p:cTn id="21" dur="500" fill="hold"/>
                                        <p:tgtEl>
                                          <p:spTgt spid="266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3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634">
                                            <p:txEl>
                                              <p:pRg st="3" end="3"/>
                                            </p:txEl>
                                          </p:spTgt>
                                        </p:tgtEl>
                                        <p:attrNameLst>
                                          <p:attrName>style.visibility</p:attrName>
                                        </p:attrNameLst>
                                      </p:cBhvr>
                                      <p:to>
                                        <p:strVal val="visible"/>
                                      </p:to>
                                    </p:set>
                                    <p:anim calcmode="lin" valueType="num">
                                      <p:cBhvr additive="base">
                                        <p:cTn id="25" dur="500" fill="hold"/>
                                        <p:tgtEl>
                                          <p:spTgt spid="266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3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634">
                                            <p:txEl>
                                              <p:pRg st="4" end="4"/>
                                            </p:txEl>
                                          </p:spTgt>
                                        </p:tgtEl>
                                        <p:attrNameLst>
                                          <p:attrName>style.visibility</p:attrName>
                                        </p:attrNameLst>
                                      </p:cBhvr>
                                      <p:to>
                                        <p:strVal val="visible"/>
                                      </p:to>
                                    </p:set>
                                    <p:anim calcmode="lin" valueType="num">
                                      <p:cBhvr additive="base">
                                        <p:cTn id="29" dur="500" fill="hold"/>
                                        <p:tgtEl>
                                          <p:spTgt spid="2663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30725" name="Title 1"/>
          <p:cNvSpPr>
            <a:spLocks noGrp="1"/>
          </p:cNvSpPr>
          <p:nvPr>
            <p:ph type="ctrTitle"/>
          </p:nvPr>
        </p:nvSpPr>
        <p:spPr>
          <a:xfrm>
            <a:off x="609600" y="282575"/>
            <a:ext cx="7772400" cy="1470025"/>
          </a:xfrm>
        </p:spPr>
        <p:txBody>
          <a:bodyPr/>
          <a:lstStyle/>
          <a:p>
            <a:r>
              <a:rPr lang="en-US" sz="3200" b="1" smtClean="0">
                <a:latin typeface="Helvetica" charset="0"/>
                <a:ea typeface="ＭＳ Ｐゴシック" charset="-128"/>
                <a:cs typeface="Helvetica" charset="0"/>
              </a:rPr>
              <a:t>WHAT FINANCIAL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MANAGERS DO</a:t>
            </a:r>
            <a:endParaRPr lang="en-US" sz="2500" smtClean="0">
              <a:latin typeface="Helvetica" charset="0"/>
              <a:ea typeface="ＭＳ Ｐゴシック" charset="-128"/>
              <a:cs typeface="Helvetica" charset="0"/>
            </a:endParaRPr>
          </a:p>
        </p:txBody>
      </p:sp>
      <p:pic>
        <p:nvPicPr>
          <p:cNvPr id="30726" name="Picture 10" descr="F180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8138"/>
            <a:ext cx="784860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LG1</a:t>
            </a:r>
          </a:p>
        </p:txBody>
      </p:sp>
      <p:sp>
        <p:nvSpPr>
          <p:cNvPr id="30729" name="TextBox 9"/>
          <p:cNvSpPr txBox="1">
            <a:spLocks noChangeArrowheads="1"/>
          </p:cNvSpPr>
          <p:nvPr/>
        </p:nvSpPr>
        <p:spPr bwMode="auto">
          <a:xfrm>
            <a:off x="146050" y="212725"/>
            <a:ext cx="1492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500" i="1">
                <a:solidFill>
                  <a:schemeClr val="bg1"/>
                </a:solidFill>
                <a:latin typeface="Helvetica" charset="0"/>
                <a:cs typeface="Helvetica" charset="0"/>
              </a:rPr>
              <a:t>The Role of Finance and Financial Managers </a:t>
            </a:r>
          </a:p>
        </p:txBody>
      </p:sp>
      <p:sp>
        <p:nvSpPr>
          <p:cNvPr id="30730"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E7C05302-2734-4CE3-ACB5-98B81FDB7BA8}" type="slidenum">
              <a:rPr lang="en-US" sz="1000">
                <a:solidFill>
                  <a:schemeClr val="bg1"/>
                </a:solidFill>
                <a:latin typeface="Times New Roman" pitchFamily="18" charset="0"/>
              </a:rPr>
              <a:pPr eaLnBrk="1" hangingPunct="1"/>
              <a:t>16</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34821" name="TextBox 9"/>
          <p:cNvSpPr txBox="1">
            <a:spLocks noChangeArrowheads="1"/>
          </p:cNvSpPr>
          <p:nvPr/>
        </p:nvSpPr>
        <p:spPr bwMode="auto">
          <a:xfrm>
            <a:off x="533400" y="2159000"/>
            <a:ext cx="40386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Calibri" pitchFamily="34" charset="0"/>
              <a:buAutoNum type="arabicParenR"/>
            </a:pPr>
            <a:r>
              <a:rPr lang="en-US" sz="2700" dirty="0">
                <a:latin typeface="Helvetica" charset="0"/>
                <a:cs typeface="Helvetica" charset="0"/>
              </a:rPr>
              <a:t>Undercapitalization</a:t>
            </a:r>
          </a:p>
          <a:p>
            <a:pPr eaLnBrk="1" hangingPunct="1">
              <a:spcAft>
                <a:spcPts val="3000"/>
              </a:spcAft>
              <a:buFont typeface="Calibri" pitchFamily="34" charset="0"/>
              <a:buAutoNum type="arabicParenR"/>
            </a:pPr>
            <a:r>
              <a:rPr lang="en-US" sz="2700" dirty="0">
                <a:latin typeface="Helvetica" charset="0"/>
                <a:cs typeface="Helvetica" charset="0"/>
              </a:rPr>
              <a:t>Poor control over cash flow</a:t>
            </a:r>
          </a:p>
          <a:p>
            <a:pPr eaLnBrk="1" hangingPunct="1">
              <a:spcAft>
                <a:spcPts val="3000"/>
              </a:spcAft>
              <a:buFont typeface="Calibri" pitchFamily="34" charset="0"/>
              <a:buAutoNum type="arabicParenR"/>
            </a:pPr>
            <a:r>
              <a:rPr lang="en-US" sz="2700" dirty="0">
                <a:latin typeface="Helvetica" charset="0"/>
                <a:cs typeface="Helvetica" charset="0"/>
              </a:rPr>
              <a:t>Inadequate expense control</a:t>
            </a:r>
          </a:p>
        </p:txBody>
      </p:sp>
      <p:sp>
        <p:nvSpPr>
          <p:cNvPr id="34822" name="Title 1"/>
          <p:cNvSpPr>
            <a:spLocks noGrp="1"/>
          </p:cNvSpPr>
          <p:nvPr>
            <p:ph type="ctrTitle"/>
          </p:nvPr>
        </p:nvSpPr>
        <p:spPr>
          <a:xfrm>
            <a:off x="685800" y="282575"/>
            <a:ext cx="7772400" cy="1470025"/>
          </a:xfrm>
        </p:spPr>
        <p:txBody>
          <a:bodyPr/>
          <a:lstStyle/>
          <a:p>
            <a:r>
              <a:rPr lang="en-US" sz="3200" b="1" smtClean="0">
                <a:latin typeface="Helvetica" charset="0"/>
                <a:ea typeface="ＭＳ Ｐゴシック" charset="-128"/>
                <a:cs typeface="Helvetica" charset="0"/>
              </a:rPr>
              <a:t>WHY DO FIRMS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FAIL FINANCIALLY?</a:t>
            </a:r>
            <a:endParaRPr lang="en-US" sz="2500" smtClean="0">
              <a:latin typeface="Helvetica" charset="0"/>
              <a:ea typeface="ＭＳ Ｐゴシック" charset="-128"/>
              <a:cs typeface="Helvetica" charset="0"/>
            </a:endParaRPr>
          </a:p>
        </p:txBody>
      </p:sp>
      <p:sp>
        <p:nvSpPr>
          <p:cNvPr id="34823" name="TextBox 9"/>
          <p:cNvSpPr txBox="1">
            <a:spLocks noChangeArrowheads="1"/>
          </p:cNvSpPr>
          <p:nvPr/>
        </p:nvSpPr>
        <p:spPr bwMode="auto">
          <a:xfrm>
            <a:off x="0" y="282575"/>
            <a:ext cx="15684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i="1">
                <a:solidFill>
                  <a:schemeClr val="bg1"/>
                </a:solidFill>
                <a:latin typeface="Helvetica" charset="0"/>
                <a:cs typeface="Helvetica" charset="0"/>
              </a:rPr>
              <a:t>The Value of Understanding Finance </a:t>
            </a:r>
          </a:p>
        </p:txBody>
      </p:sp>
      <p:pic>
        <p:nvPicPr>
          <p:cNvPr id="34824" name="Picture 11" descr="Need Cash.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43100"/>
            <a:ext cx="2744788"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LG1</a:t>
            </a:r>
          </a:p>
        </p:txBody>
      </p:sp>
      <p:sp>
        <p:nvSpPr>
          <p:cNvPr id="34827"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3FA0CACB-8A7B-4791-8C8B-42813307CB60}" type="slidenum">
              <a:rPr lang="en-US" sz="1000">
                <a:solidFill>
                  <a:schemeClr val="bg1"/>
                </a:solidFill>
                <a:latin typeface="Times New Roman" pitchFamily="18" charset="0"/>
              </a:rPr>
              <a:pPr eaLnBrk="1" hangingPunct="1"/>
              <a:t>17</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additive="base">
                                        <p:cTn id="7" dur="500" fill="hold"/>
                                        <p:tgtEl>
                                          <p:spTgt spid="348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1">
                                            <p:txEl>
                                              <p:pRg st="1" end="1"/>
                                            </p:txEl>
                                          </p:spTgt>
                                        </p:tgtEl>
                                        <p:attrNameLst>
                                          <p:attrName>style.visibility</p:attrName>
                                        </p:attrNameLst>
                                      </p:cBhvr>
                                      <p:to>
                                        <p:strVal val="visible"/>
                                      </p:to>
                                    </p:set>
                                    <p:anim calcmode="lin" valueType="num">
                                      <p:cBhvr additive="base">
                                        <p:cTn id="13" dur="500" fill="hold"/>
                                        <p:tgtEl>
                                          <p:spTgt spid="348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1">
                                            <p:txEl>
                                              <p:pRg st="2" end="2"/>
                                            </p:txEl>
                                          </p:spTgt>
                                        </p:tgtEl>
                                        <p:attrNameLst>
                                          <p:attrName>style.visibility</p:attrName>
                                        </p:attrNameLst>
                                      </p:cBhvr>
                                      <p:to>
                                        <p:strVal val="visible"/>
                                      </p:to>
                                    </p:set>
                                    <p:anim calcmode="lin" valueType="num">
                                      <p:cBhvr additive="base">
                                        <p:cTn id="19" dur="500" fill="hold"/>
                                        <p:tgtEl>
                                          <p:spTgt spid="348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8914"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A2CA7A"/>
          </a:solidFill>
          <a:ln>
            <a:solidFill>
              <a:srgbClr val="A2CA7A"/>
            </a:solidFill>
          </a:ln>
          <a:effectLst/>
        </p:spPr>
        <p:style>
          <a:lnRef idx="1">
            <a:schemeClr val="accent1"/>
          </a:lnRef>
          <a:fillRef idx="3">
            <a:schemeClr val="accent1"/>
          </a:fillRef>
          <a:effectRef idx="2">
            <a:schemeClr val="accent1"/>
          </a:effectRef>
          <a:fontRef idx="minor">
            <a:schemeClr val="lt1"/>
          </a:fontRef>
        </p:style>
      </p:sp>
      <p:sp>
        <p:nvSpPr>
          <p:cNvPr id="38917" name="Title 1"/>
          <p:cNvSpPr>
            <a:spLocks noGrp="1"/>
          </p:cNvSpPr>
          <p:nvPr>
            <p:ph type="ctrTitle"/>
          </p:nvPr>
        </p:nvSpPr>
        <p:spPr>
          <a:xfrm>
            <a:off x="914400" y="228600"/>
            <a:ext cx="7772400" cy="1470025"/>
          </a:xfrm>
        </p:spPr>
        <p:txBody>
          <a:bodyPr/>
          <a:lstStyle/>
          <a:p>
            <a:r>
              <a:rPr lang="en-US" sz="3200" b="1" smtClean="0">
                <a:latin typeface="Helvetica" charset="0"/>
                <a:ea typeface="ＭＳ Ｐゴシック" charset="-128"/>
                <a:cs typeface="Helvetica" charset="0"/>
              </a:rPr>
              <a:t>TOP FINANCIAL CONCERNS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of COMPANY CFOs - MICRO</a:t>
            </a:r>
          </a:p>
        </p:txBody>
      </p:sp>
      <p:sp>
        <p:nvSpPr>
          <p:cNvPr id="38918" name="TextBox 13"/>
          <p:cNvSpPr txBox="1">
            <a:spLocks noChangeArrowheads="1"/>
          </p:cNvSpPr>
          <p:nvPr/>
        </p:nvSpPr>
        <p:spPr bwMode="auto">
          <a:xfrm>
            <a:off x="533400" y="1863725"/>
            <a:ext cx="49530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2400"/>
              </a:spcAft>
              <a:buFont typeface="Arial" charset="0"/>
              <a:buChar char="•"/>
            </a:pPr>
            <a:r>
              <a:rPr lang="en-US" sz="2700">
                <a:latin typeface="Helvetica" charset="0"/>
                <a:cs typeface="Helvetica" charset="0"/>
              </a:rPr>
              <a:t>Ability to maintain margins</a:t>
            </a:r>
          </a:p>
          <a:p>
            <a:pPr eaLnBrk="1" hangingPunct="1">
              <a:spcAft>
                <a:spcPts val="2400"/>
              </a:spcAft>
              <a:buFont typeface="Arial" charset="0"/>
              <a:buChar char="•"/>
            </a:pPr>
            <a:r>
              <a:rPr lang="en-US" sz="2700">
                <a:latin typeface="Helvetica" charset="0"/>
                <a:cs typeface="Helvetica" charset="0"/>
              </a:rPr>
              <a:t>Ability to forecast results</a:t>
            </a:r>
          </a:p>
          <a:p>
            <a:pPr eaLnBrk="1" hangingPunct="1">
              <a:spcAft>
                <a:spcPts val="2400"/>
              </a:spcAft>
              <a:buFont typeface="Arial" charset="0"/>
              <a:buChar char="•"/>
            </a:pPr>
            <a:r>
              <a:rPr lang="en-US" sz="2700">
                <a:latin typeface="Helvetica" charset="0"/>
                <a:cs typeface="Helvetica" charset="0"/>
              </a:rPr>
              <a:t>Maintaining morale/productivity</a:t>
            </a:r>
          </a:p>
          <a:p>
            <a:pPr eaLnBrk="1" hangingPunct="1">
              <a:spcAft>
                <a:spcPts val="2400"/>
              </a:spcAft>
              <a:buFont typeface="Arial" charset="0"/>
              <a:buChar char="•"/>
            </a:pPr>
            <a:r>
              <a:rPr lang="en-US" sz="2700">
                <a:latin typeface="Helvetica" charset="0"/>
                <a:cs typeface="Helvetica" charset="0"/>
              </a:rPr>
              <a:t>Cost of healthcare</a:t>
            </a:r>
          </a:p>
          <a:p>
            <a:pPr eaLnBrk="1" hangingPunct="1">
              <a:spcAft>
                <a:spcPts val="2400"/>
              </a:spcAft>
              <a:buFont typeface="Arial" charset="0"/>
              <a:buChar char="•"/>
            </a:pPr>
            <a:r>
              <a:rPr lang="en-US" sz="2700">
                <a:latin typeface="Helvetica" charset="0"/>
                <a:cs typeface="Helvetica" charset="0"/>
              </a:rPr>
              <a:t>Working-capital management</a:t>
            </a:r>
          </a:p>
        </p:txBody>
      </p:sp>
      <p:sp>
        <p:nvSpPr>
          <p:cNvPr id="38919" name="TextBox 14"/>
          <p:cNvSpPr txBox="1">
            <a:spLocks noChangeArrowheads="1"/>
          </p:cNvSpPr>
          <p:nvPr/>
        </p:nvSpPr>
        <p:spPr bwMode="auto">
          <a:xfrm>
            <a:off x="1371600" y="6400800"/>
            <a:ext cx="556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900">
                <a:latin typeface="Helvetica" charset="0"/>
                <a:cs typeface="Helvetica" charset="0"/>
              </a:rPr>
              <a:t>Source: CFO Magazine, July/August 2010. </a:t>
            </a:r>
          </a:p>
        </p:txBody>
      </p:sp>
      <p:sp>
        <p:nvSpPr>
          <p:cNvPr id="38921"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rgbClr val="000000"/>
                </a:solidFill>
                <a:latin typeface="Helvetica" charset="0"/>
              </a:rPr>
              <a:t>LG1</a:t>
            </a:r>
          </a:p>
        </p:txBody>
      </p:sp>
      <p:sp>
        <p:nvSpPr>
          <p:cNvPr id="38922" name="TextBox 9"/>
          <p:cNvSpPr txBox="1">
            <a:spLocks noChangeArrowheads="1"/>
          </p:cNvSpPr>
          <p:nvPr/>
        </p:nvSpPr>
        <p:spPr bwMode="auto">
          <a:xfrm>
            <a:off x="0" y="282575"/>
            <a:ext cx="15684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600" i="1">
                <a:solidFill>
                  <a:srgbClr val="000000"/>
                </a:solidFill>
                <a:latin typeface="Helvetica" charset="0"/>
                <a:cs typeface="Helvetica" charset="0"/>
              </a:rPr>
              <a:t>The Value of Understanding Finance </a:t>
            </a:r>
          </a:p>
        </p:txBody>
      </p:sp>
      <p:pic>
        <p:nvPicPr>
          <p:cNvPr id="38923" name="Picture 11" descr="18.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95500"/>
            <a:ext cx="2667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92B0BF13-B718-4A70-B89A-B3223C907C52}" type="slidenum">
              <a:rPr lang="en-US" sz="1000">
                <a:solidFill>
                  <a:schemeClr val="bg1"/>
                </a:solidFill>
                <a:latin typeface="Times New Roman" pitchFamily="18" charset="0"/>
              </a:rPr>
              <a:pPr eaLnBrk="1" hangingPunct="1"/>
              <a:t>18</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40965" name="TextBox 9"/>
          <p:cNvSpPr txBox="1">
            <a:spLocks noChangeArrowheads="1"/>
          </p:cNvSpPr>
          <p:nvPr/>
        </p:nvSpPr>
        <p:spPr bwMode="auto">
          <a:xfrm>
            <a:off x="533400" y="1865313"/>
            <a:ext cx="80772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914400" indent="-45720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dirty="0">
                <a:latin typeface="Helvetica" charset="0"/>
                <a:cs typeface="Helvetica" charset="0"/>
              </a:rPr>
              <a:t>Financial planning involves analyzing short-term and long-term money flows to and from the company. </a:t>
            </a:r>
          </a:p>
          <a:p>
            <a:pPr eaLnBrk="1" hangingPunct="1">
              <a:spcAft>
                <a:spcPts val="1200"/>
              </a:spcAft>
              <a:buFont typeface="Arial" charset="0"/>
              <a:buChar char="•"/>
            </a:pPr>
            <a:r>
              <a:rPr lang="en-US" sz="2700" dirty="0">
                <a:latin typeface="Helvetica" charset="0"/>
                <a:cs typeface="Helvetica" charset="0"/>
              </a:rPr>
              <a:t>Three key steps of financial planning:</a:t>
            </a:r>
          </a:p>
          <a:p>
            <a:pPr lvl="1" eaLnBrk="1" hangingPunct="1">
              <a:spcAft>
                <a:spcPts val="1200"/>
              </a:spcAft>
              <a:buFont typeface="Calibri" pitchFamily="34" charset="0"/>
              <a:buAutoNum type="arabicPeriod"/>
            </a:pPr>
            <a:r>
              <a:rPr lang="en-US" sz="2200" dirty="0">
                <a:latin typeface="Helvetica" charset="0"/>
                <a:cs typeface="Helvetica" charset="0"/>
              </a:rPr>
              <a:t>Forecasting the firm</a:t>
            </a:r>
            <a:r>
              <a:rPr lang="ja-JP" altLang="en-US" sz="2200" dirty="0">
                <a:latin typeface="Helvetica" charset="0"/>
                <a:cs typeface="Helvetica" charset="0"/>
              </a:rPr>
              <a:t>’</a:t>
            </a:r>
            <a:r>
              <a:rPr lang="en-US" altLang="ja-JP" sz="2200" dirty="0">
                <a:latin typeface="Helvetica" charset="0"/>
                <a:cs typeface="Helvetica" charset="0"/>
              </a:rPr>
              <a:t>s short-term and long-term financial needs.</a:t>
            </a:r>
          </a:p>
          <a:p>
            <a:pPr lvl="1" eaLnBrk="1" hangingPunct="1">
              <a:spcAft>
                <a:spcPts val="1200"/>
              </a:spcAft>
              <a:buFont typeface="Calibri" pitchFamily="34" charset="0"/>
              <a:buAutoNum type="arabicPeriod"/>
            </a:pPr>
            <a:r>
              <a:rPr lang="en-US" sz="2200" dirty="0">
                <a:latin typeface="Helvetica" charset="0"/>
                <a:cs typeface="Helvetica" charset="0"/>
              </a:rPr>
              <a:t>Developing budgets to meet those needs.</a:t>
            </a:r>
          </a:p>
          <a:p>
            <a:pPr lvl="1" eaLnBrk="1" hangingPunct="1">
              <a:spcAft>
                <a:spcPts val="1200"/>
              </a:spcAft>
              <a:buFont typeface="Calibri" pitchFamily="34" charset="0"/>
              <a:buAutoNum type="arabicPeriod"/>
            </a:pPr>
            <a:r>
              <a:rPr lang="en-US" sz="2200" dirty="0">
                <a:latin typeface="Helvetica" charset="0"/>
                <a:cs typeface="Helvetica" charset="0"/>
              </a:rPr>
              <a:t>Establishing financial controls to see if the company is achieving its goals.</a:t>
            </a:r>
          </a:p>
        </p:txBody>
      </p:sp>
      <p:sp>
        <p:nvSpPr>
          <p:cNvPr id="40966" name="Title 1"/>
          <p:cNvSpPr>
            <a:spLocks noGrp="1"/>
          </p:cNvSpPr>
          <p:nvPr>
            <p:ph type="ctrTitle"/>
          </p:nvPr>
        </p:nvSpPr>
        <p:spPr>
          <a:xfrm>
            <a:off x="685800" y="76200"/>
            <a:ext cx="7772400" cy="1470025"/>
          </a:xfrm>
        </p:spPr>
        <p:txBody>
          <a:bodyPr/>
          <a:lstStyle/>
          <a:p>
            <a:r>
              <a:rPr lang="en-US" sz="3200" b="1" smtClean="0">
                <a:latin typeface="Helvetica" charset="0"/>
                <a:ea typeface="ＭＳ Ｐゴシック" charset="-128"/>
                <a:cs typeface="Helvetica" charset="0"/>
              </a:rPr>
              <a:t>FINANCIAL PLANNING</a:t>
            </a:r>
            <a:endParaRPr lang="en-US" sz="2500" smtClean="0">
              <a:latin typeface="Helvetica" charset="0"/>
              <a:ea typeface="ＭＳ Ｐゴシック" charset="-128"/>
              <a:cs typeface="Helvetica" charset="0"/>
            </a:endParaRPr>
          </a:p>
        </p:txBody>
      </p:sp>
      <p:sp>
        <p:nvSpPr>
          <p:cNvPr id="40967" name="TextBox 9"/>
          <p:cNvSpPr txBox="1">
            <a:spLocks noChangeArrowheads="1"/>
          </p:cNvSpPr>
          <p:nvPr/>
        </p:nvSpPr>
        <p:spPr bwMode="auto">
          <a:xfrm>
            <a:off x="0" y="381000"/>
            <a:ext cx="1492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Financial Planning</a:t>
            </a:r>
          </a:p>
        </p:txBody>
      </p:sp>
      <p:sp>
        <p:nvSpPr>
          <p:cNvPr id="40969"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LG2</a:t>
            </a:r>
          </a:p>
        </p:txBody>
      </p:sp>
      <p:sp>
        <p:nvSpPr>
          <p:cNvPr id="40970"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92372B17-CFE2-44B4-BBF6-6F3D20C5CC44}" type="slidenum">
              <a:rPr lang="en-US" sz="1000">
                <a:solidFill>
                  <a:schemeClr val="bg1"/>
                </a:solidFill>
                <a:latin typeface="Times New Roman" pitchFamily="18" charset="0"/>
              </a:rPr>
              <a:pPr eaLnBrk="1" hangingPunct="1"/>
              <a:t>19</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 calcmode="lin" valueType="num">
                                      <p:cBhvr additive="base">
                                        <p:cTn id="7" dur="500" fill="hold"/>
                                        <p:tgtEl>
                                          <p:spTgt spid="409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5">
                                            <p:txEl>
                                              <p:pRg st="1" end="1"/>
                                            </p:txEl>
                                          </p:spTgt>
                                        </p:tgtEl>
                                        <p:attrNameLst>
                                          <p:attrName>style.visibility</p:attrName>
                                        </p:attrNameLst>
                                      </p:cBhvr>
                                      <p:to>
                                        <p:strVal val="visible"/>
                                      </p:to>
                                    </p:set>
                                    <p:anim calcmode="lin" valueType="num">
                                      <p:cBhvr additive="base">
                                        <p:cTn id="13" dur="500" fill="hold"/>
                                        <p:tgtEl>
                                          <p:spTgt spid="409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965">
                                            <p:txEl>
                                              <p:pRg st="2" end="2"/>
                                            </p:txEl>
                                          </p:spTgt>
                                        </p:tgtEl>
                                        <p:attrNameLst>
                                          <p:attrName>style.visibility</p:attrName>
                                        </p:attrNameLst>
                                      </p:cBhvr>
                                      <p:to>
                                        <p:strVal val="visible"/>
                                      </p:to>
                                    </p:set>
                                    <p:anim calcmode="lin" valueType="num">
                                      <p:cBhvr additive="base">
                                        <p:cTn id="17" dur="500" fill="hold"/>
                                        <p:tgtEl>
                                          <p:spTgt spid="4096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65">
                                            <p:txEl>
                                              <p:pRg st="3" end="3"/>
                                            </p:txEl>
                                          </p:spTgt>
                                        </p:tgtEl>
                                        <p:attrNameLst>
                                          <p:attrName>style.visibility</p:attrName>
                                        </p:attrNameLst>
                                      </p:cBhvr>
                                      <p:to>
                                        <p:strVal val="visible"/>
                                      </p:to>
                                    </p:set>
                                    <p:anim calcmode="lin" valueType="num">
                                      <p:cBhvr additive="base">
                                        <p:cTn id="23" dur="500" fill="hold"/>
                                        <p:tgtEl>
                                          <p:spTgt spid="4096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965">
                                            <p:txEl>
                                              <p:pRg st="4" end="4"/>
                                            </p:txEl>
                                          </p:spTgt>
                                        </p:tgtEl>
                                        <p:attrNameLst>
                                          <p:attrName>style.visibility</p:attrName>
                                        </p:attrNameLst>
                                      </p:cBhvr>
                                      <p:to>
                                        <p:strVal val="visible"/>
                                      </p:to>
                                    </p:set>
                                    <p:anim calcmode="lin" valueType="num">
                                      <p:cBhvr additive="base">
                                        <p:cTn id="29" dur="500" fill="hold"/>
                                        <p:tgtEl>
                                          <p:spTgt spid="4096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Are Finance &amp; Accounting the same thing?</a:t>
            </a:r>
          </a:p>
          <a:p>
            <a:pPr marL="0" indent="0">
              <a:buNone/>
            </a:pPr>
            <a:endParaRPr lang="en-US" dirty="0" smtClean="0"/>
          </a:p>
          <a:p>
            <a:pPr marL="514350" indent="-514350">
              <a:buFont typeface="+mj-lt"/>
              <a:buAutoNum type="arabicPeriod" startAt="2"/>
            </a:pPr>
            <a:r>
              <a:rPr lang="en-US" dirty="0" smtClean="0"/>
              <a:t>If not, what’s the difference?</a:t>
            </a:r>
          </a:p>
          <a:p>
            <a:pPr marL="0" indent="0">
              <a:buNone/>
            </a:pPr>
            <a:endParaRPr lang="en-US" dirty="0"/>
          </a:p>
        </p:txBody>
      </p:sp>
    </p:spTree>
    <p:extLst>
      <p:ext uri="{BB962C8B-B14F-4D97-AF65-F5344CB8AC3E}">
        <p14:creationId xmlns:p14="http://schemas.microsoft.com/office/powerpoint/2010/main" val="94247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43013" name="TextBox 9"/>
          <p:cNvSpPr txBox="1">
            <a:spLocks noChangeArrowheads="1"/>
          </p:cNvSpPr>
          <p:nvPr/>
        </p:nvSpPr>
        <p:spPr bwMode="auto">
          <a:xfrm>
            <a:off x="533400" y="1989138"/>
            <a:ext cx="80772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2400"/>
              </a:spcAft>
              <a:buFont typeface="Arial" charset="0"/>
              <a:buChar char="•"/>
            </a:pPr>
            <a:r>
              <a:rPr lang="en-US" sz="2700" b="1" dirty="0">
                <a:latin typeface="Helvetica" charset="0"/>
                <a:cs typeface="Helvetica" charset="0"/>
              </a:rPr>
              <a:t>Short-Term Forecast -- </a:t>
            </a:r>
            <a:r>
              <a:rPr lang="en-US" sz="2500" i="1" dirty="0">
                <a:latin typeface="Helvetica" charset="0"/>
                <a:cs typeface="Helvetica" charset="0"/>
              </a:rPr>
              <a:t>Predicts revenues, costs and expenses for a period of </a:t>
            </a:r>
            <a:r>
              <a:rPr lang="en-US" sz="2500" i="1" u="sng" dirty="0">
                <a:latin typeface="Helvetica" charset="0"/>
                <a:cs typeface="Helvetica" charset="0"/>
              </a:rPr>
              <a:t>one year or less</a:t>
            </a:r>
            <a:r>
              <a:rPr lang="en-US" sz="2500" i="1" dirty="0">
                <a:latin typeface="Helvetica" charset="0"/>
                <a:cs typeface="Helvetica" charset="0"/>
              </a:rPr>
              <a:t>.</a:t>
            </a:r>
          </a:p>
          <a:p>
            <a:pPr eaLnBrk="1" hangingPunct="1">
              <a:spcAft>
                <a:spcPts val="2400"/>
              </a:spcAft>
              <a:buFont typeface="Arial" charset="0"/>
              <a:buChar char="•"/>
            </a:pPr>
            <a:r>
              <a:rPr lang="en-US" sz="2700" b="1" dirty="0">
                <a:latin typeface="Helvetica" charset="0"/>
                <a:cs typeface="Helvetica" charset="0"/>
              </a:rPr>
              <a:t>Cash-Flow Forecast -- </a:t>
            </a:r>
            <a:r>
              <a:rPr lang="en-US" sz="2500" i="1" dirty="0">
                <a:latin typeface="Helvetica" charset="0"/>
                <a:cs typeface="Helvetica" charset="0"/>
              </a:rPr>
              <a:t>Predicts the cash inflows and outflows in future periods, usually months or quarters.</a:t>
            </a:r>
          </a:p>
          <a:p>
            <a:pPr eaLnBrk="1" hangingPunct="1">
              <a:spcAft>
                <a:spcPts val="2400"/>
              </a:spcAft>
              <a:buFont typeface="Arial" charset="0"/>
              <a:buChar char="•"/>
            </a:pPr>
            <a:r>
              <a:rPr lang="en-US" sz="2700" b="1" dirty="0">
                <a:latin typeface="Helvetica" charset="0"/>
                <a:cs typeface="Helvetica" charset="0"/>
              </a:rPr>
              <a:t>Long-Term Forecast -- </a:t>
            </a:r>
            <a:r>
              <a:rPr lang="en-US" sz="2500" i="1" dirty="0">
                <a:latin typeface="Helvetica" charset="0"/>
                <a:cs typeface="Helvetica" charset="0"/>
              </a:rPr>
              <a:t>Predicts revenues, costs, and expenses for a period </a:t>
            </a:r>
            <a:r>
              <a:rPr lang="en-US" sz="2500" i="1" u="sng" dirty="0">
                <a:latin typeface="Helvetica" charset="0"/>
                <a:cs typeface="Helvetica" charset="0"/>
              </a:rPr>
              <a:t>longer than one year</a:t>
            </a:r>
            <a:r>
              <a:rPr lang="en-US" sz="2500" i="1" dirty="0">
                <a:latin typeface="Helvetica" charset="0"/>
                <a:cs typeface="Helvetica" charset="0"/>
              </a:rPr>
              <a:t> and sometimes as long as five or ten years.</a:t>
            </a:r>
          </a:p>
        </p:txBody>
      </p:sp>
      <p:sp>
        <p:nvSpPr>
          <p:cNvPr id="43014" name="Title 1"/>
          <p:cNvSpPr>
            <a:spLocks noGrp="1"/>
          </p:cNvSpPr>
          <p:nvPr>
            <p:ph type="ctrTitle"/>
          </p:nvPr>
        </p:nvSpPr>
        <p:spPr>
          <a:xfrm>
            <a:off x="762000" y="76200"/>
            <a:ext cx="7772400" cy="1470025"/>
          </a:xfrm>
        </p:spPr>
        <p:txBody>
          <a:bodyPr/>
          <a:lstStyle/>
          <a:p>
            <a:r>
              <a:rPr lang="en-US" sz="3200" b="1" smtClean="0">
                <a:latin typeface="Helvetica" charset="0"/>
                <a:ea typeface="ＭＳ Ｐゴシック" charset="-128"/>
                <a:cs typeface="Helvetica" charset="0"/>
              </a:rPr>
              <a:t>FINANCIAL FORECASTING</a:t>
            </a:r>
            <a:endParaRPr lang="en-US" sz="2500" smtClean="0">
              <a:latin typeface="Helvetica" charset="0"/>
              <a:ea typeface="ＭＳ Ｐゴシック" charset="-128"/>
              <a:cs typeface="Helvetica" charset="0"/>
            </a:endParaRPr>
          </a:p>
        </p:txBody>
      </p:sp>
      <p:sp>
        <p:nvSpPr>
          <p:cNvPr id="43015" name="TextBox 9"/>
          <p:cNvSpPr txBox="1">
            <a:spLocks noChangeArrowheads="1"/>
          </p:cNvSpPr>
          <p:nvPr/>
        </p:nvSpPr>
        <p:spPr bwMode="auto">
          <a:xfrm>
            <a:off x="0" y="274638"/>
            <a:ext cx="1492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Forecasting Financial Needs </a:t>
            </a:r>
          </a:p>
        </p:txBody>
      </p:sp>
      <p:sp>
        <p:nvSpPr>
          <p:cNvPr id="43017"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LG2</a:t>
            </a:r>
          </a:p>
        </p:txBody>
      </p:sp>
      <p:sp>
        <p:nvSpPr>
          <p:cNvPr id="43018"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0494DE21-B389-4EF5-8DAA-CF31AD43803F}" type="slidenum">
              <a:rPr lang="en-US" sz="1000">
                <a:solidFill>
                  <a:schemeClr val="bg1"/>
                </a:solidFill>
                <a:latin typeface="Times New Roman" pitchFamily="18" charset="0"/>
              </a:rPr>
              <a:pPr eaLnBrk="1" hangingPunct="1"/>
              <a:t>20</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3">
                                            <p:txEl>
                                              <p:pRg st="1" end="1"/>
                                            </p:txEl>
                                          </p:spTgt>
                                        </p:tgtEl>
                                        <p:attrNameLst>
                                          <p:attrName>style.visibility</p:attrName>
                                        </p:attrNameLst>
                                      </p:cBhvr>
                                      <p:to>
                                        <p:strVal val="visible"/>
                                      </p:to>
                                    </p:set>
                                    <p:anim calcmode="lin" valueType="num">
                                      <p:cBhvr additive="base">
                                        <p:cTn id="13" dur="500" fill="hold"/>
                                        <p:tgtEl>
                                          <p:spTgt spid="430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3">
                                            <p:txEl>
                                              <p:pRg st="2" end="2"/>
                                            </p:txEl>
                                          </p:spTgt>
                                        </p:tgtEl>
                                        <p:attrNameLst>
                                          <p:attrName>style.visibility</p:attrName>
                                        </p:attrNameLst>
                                      </p:cBhvr>
                                      <p:to>
                                        <p:strVal val="visible"/>
                                      </p:to>
                                    </p:set>
                                    <p:anim calcmode="lin" valueType="num">
                                      <p:cBhvr additive="base">
                                        <p:cTn id="19" dur="500" fill="hold"/>
                                        <p:tgtEl>
                                          <p:spTgt spid="430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45061" name="TextBox 9"/>
          <p:cNvSpPr txBox="1">
            <a:spLocks noChangeArrowheads="1"/>
          </p:cNvSpPr>
          <p:nvPr/>
        </p:nvSpPr>
        <p:spPr bwMode="auto">
          <a:xfrm>
            <a:off x="533400" y="1905000"/>
            <a:ext cx="8077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b="1" dirty="0">
                <a:latin typeface="Helvetica" charset="0"/>
                <a:cs typeface="Helvetica" charset="0"/>
              </a:rPr>
              <a:t>Budget -- </a:t>
            </a:r>
            <a:r>
              <a:rPr lang="en-US" sz="2500" i="1" dirty="0">
                <a:latin typeface="Helvetica" charset="0"/>
                <a:cs typeface="Helvetica" charset="0"/>
              </a:rPr>
              <a:t>Sets forth management</a:t>
            </a:r>
            <a:r>
              <a:rPr lang="ja-JP" altLang="en-US" sz="2500" i="1" dirty="0">
                <a:latin typeface="Helvetica" charset="0"/>
                <a:cs typeface="Helvetica" charset="0"/>
              </a:rPr>
              <a:t>’</a:t>
            </a:r>
            <a:r>
              <a:rPr lang="en-US" altLang="ja-JP" sz="2500" i="1" dirty="0">
                <a:latin typeface="Helvetica" charset="0"/>
                <a:cs typeface="Helvetica" charset="0"/>
              </a:rPr>
              <a:t>s expectations for revenues and allocates the use of specific resources throughout the firm.</a:t>
            </a:r>
          </a:p>
          <a:p>
            <a:pPr eaLnBrk="1" hangingPunct="1">
              <a:spcAft>
                <a:spcPts val="3000"/>
              </a:spcAft>
              <a:buFont typeface="Arial" charset="0"/>
              <a:buChar char="•"/>
            </a:pPr>
            <a:r>
              <a:rPr lang="en-US" sz="2700" dirty="0">
                <a:latin typeface="Helvetica" charset="0"/>
                <a:cs typeface="Helvetica" charset="0"/>
              </a:rPr>
              <a:t>Budgets depend heavily on the balance sheet, income statement, statement of cash flows and short-term and long-term financial forecasts.</a:t>
            </a:r>
          </a:p>
          <a:p>
            <a:pPr eaLnBrk="1" hangingPunct="1">
              <a:spcAft>
                <a:spcPts val="3000"/>
              </a:spcAft>
              <a:buFont typeface="Arial" charset="0"/>
              <a:buChar char="•"/>
            </a:pPr>
            <a:r>
              <a:rPr lang="en-US" sz="2700" dirty="0">
                <a:latin typeface="Helvetica" charset="0"/>
                <a:cs typeface="Helvetica" charset="0"/>
              </a:rPr>
              <a:t>The budget is the guide for financial operations and expected financial needs.</a:t>
            </a:r>
          </a:p>
        </p:txBody>
      </p:sp>
      <p:sp>
        <p:nvSpPr>
          <p:cNvPr id="45062" name="Title 1"/>
          <p:cNvSpPr>
            <a:spLocks noGrp="1"/>
          </p:cNvSpPr>
          <p:nvPr>
            <p:ph type="ctrTitle"/>
          </p:nvPr>
        </p:nvSpPr>
        <p:spPr>
          <a:xfrm>
            <a:off x="685800" y="76200"/>
            <a:ext cx="7772400" cy="1470025"/>
          </a:xfrm>
        </p:spPr>
        <p:txBody>
          <a:bodyPr/>
          <a:lstStyle/>
          <a:p>
            <a:r>
              <a:rPr lang="en-US" sz="3200" b="1" smtClean="0">
                <a:latin typeface="Helvetica" charset="0"/>
                <a:ea typeface="ＭＳ Ｐゴシック" charset="-128"/>
                <a:cs typeface="Helvetica" charset="0"/>
              </a:rPr>
              <a:t>BUDGETING</a:t>
            </a:r>
            <a:endParaRPr lang="en-US" sz="2500" smtClean="0">
              <a:latin typeface="Helvetica" charset="0"/>
              <a:ea typeface="ＭＳ Ｐゴシック" charset="-128"/>
              <a:cs typeface="Helvetica" charset="0"/>
            </a:endParaRPr>
          </a:p>
        </p:txBody>
      </p:sp>
      <p:sp>
        <p:nvSpPr>
          <p:cNvPr id="45063" name="TextBox 9"/>
          <p:cNvSpPr txBox="1">
            <a:spLocks noChangeArrowheads="1"/>
          </p:cNvSpPr>
          <p:nvPr/>
        </p:nvSpPr>
        <p:spPr bwMode="auto">
          <a:xfrm>
            <a:off x="31750" y="274638"/>
            <a:ext cx="1492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Working with the Budget Process </a:t>
            </a:r>
          </a:p>
        </p:txBody>
      </p:sp>
      <p:sp>
        <p:nvSpPr>
          <p:cNvPr id="45065"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LG2</a:t>
            </a:r>
          </a:p>
        </p:txBody>
      </p:sp>
      <p:sp>
        <p:nvSpPr>
          <p:cNvPr id="45066"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3E30F650-458D-44AC-82FB-6B192FCABB70}" type="slidenum">
              <a:rPr lang="en-US" sz="1000">
                <a:solidFill>
                  <a:schemeClr val="bg1"/>
                </a:solidFill>
                <a:latin typeface="Times New Roman" pitchFamily="18" charset="0"/>
              </a:rPr>
              <a:pPr eaLnBrk="1" hangingPunct="1"/>
              <a:t>21</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additive="base">
                                        <p:cTn id="7"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61">
                                            <p:txEl>
                                              <p:pRg st="1" end="1"/>
                                            </p:txEl>
                                          </p:spTgt>
                                        </p:tgtEl>
                                        <p:attrNameLst>
                                          <p:attrName>style.visibility</p:attrName>
                                        </p:attrNameLst>
                                      </p:cBhvr>
                                      <p:to>
                                        <p:strVal val="visible"/>
                                      </p:to>
                                    </p:set>
                                    <p:anim calcmode="lin" valueType="num">
                                      <p:cBhvr additive="base">
                                        <p:cTn id="13" dur="500" fill="hold"/>
                                        <p:tgtEl>
                                          <p:spTgt spid="450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5061">
                                            <p:txEl>
                                              <p:pRg st="2" end="2"/>
                                            </p:txEl>
                                          </p:spTgt>
                                        </p:tgtEl>
                                        <p:attrNameLst>
                                          <p:attrName>style.visibility</p:attrName>
                                        </p:attrNameLst>
                                      </p:cBhvr>
                                      <p:to>
                                        <p:strVal val="visible"/>
                                      </p:to>
                                    </p:set>
                                    <p:anim calcmode="lin" valueType="num">
                                      <p:cBhvr additive="base">
                                        <p:cTn id="17"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49157" name="Title 1"/>
          <p:cNvSpPr>
            <a:spLocks noGrp="1"/>
          </p:cNvSpPr>
          <p:nvPr>
            <p:ph type="ctrTitle"/>
          </p:nvPr>
        </p:nvSpPr>
        <p:spPr>
          <a:xfrm>
            <a:off x="533400" y="76200"/>
            <a:ext cx="7772400" cy="1470025"/>
          </a:xfrm>
        </p:spPr>
        <p:txBody>
          <a:bodyPr/>
          <a:lstStyle/>
          <a:p>
            <a:r>
              <a:rPr lang="en-US" sz="3200" b="1" smtClean="0">
                <a:latin typeface="Helvetica" charset="0"/>
                <a:ea typeface="ＭＳ Ｐゴシック" charset="-128"/>
                <a:cs typeface="Helvetica" charset="0"/>
              </a:rPr>
              <a:t>FINANCIAL </a:t>
            </a:r>
            <a:r>
              <a:rPr lang="en-US" sz="3200" b="1" dirty="0" smtClean="0">
                <a:latin typeface="Helvetica" charset="0"/>
                <a:ea typeface="ＭＳ Ｐゴシック" charset="-128"/>
                <a:cs typeface="Helvetica" charset="0"/>
              </a:rPr>
              <a:t>PLANNING</a:t>
            </a:r>
            <a:endParaRPr lang="en-US" sz="2500" dirty="0" smtClean="0">
              <a:latin typeface="Helvetica" charset="0"/>
              <a:ea typeface="ＭＳ Ｐゴシック" charset="-128"/>
              <a:cs typeface="Helvetica" charset="0"/>
            </a:endParaRPr>
          </a:p>
        </p:txBody>
      </p:sp>
      <p:pic>
        <p:nvPicPr>
          <p:cNvPr id="49158" name="Picture 12" descr="F180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447800"/>
            <a:ext cx="4646612"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LG2</a:t>
            </a:r>
          </a:p>
        </p:txBody>
      </p:sp>
      <p:sp>
        <p:nvSpPr>
          <p:cNvPr id="49161" name="TextBox 9"/>
          <p:cNvSpPr txBox="1">
            <a:spLocks noChangeArrowheads="1"/>
          </p:cNvSpPr>
          <p:nvPr/>
        </p:nvSpPr>
        <p:spPr bwMode="auto">
          <a:xfrm>
            <a:off x="31750" y="274638"/>
            <a:ext cx="14922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Working with the Budget Process </a:t>
            </a:r>
          </a:p>
        </p:txBody>
      </p:sp>
      <p:sp>
        <p:nvSpPr>
          <p:cNvPr id="49162"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55AE8F67-3B2C-4FF0-B0E0-B946955505F4}" type="slidenum">
              <a:rPr lang="en-US" sz="1000">
                <a:solidFill>
                  <a:schemeClr val="bg1"/>
                </a:solidFill>
                <a:latin typeface="Times New Roman" pitchFamily="18" charset="0"/>
              </a:rPr>
              <a:pPr eaLnBrk="1" hangingPunct="1"/>
              <a:t>22</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57349" name="TextBox 9"/>
          <p:cNvSpPr txBox="1">
            <a:spLocks noChangeArrowheads="1"/>
          </p:cNvSpPr>
          <p:nvPr/>
        </p:nvSpPr>
        <p:spPr bwMode="auto">
          <a:xfrm>
            <a:off x="571500" y="1984375"/>
            <a:ext cx="426878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2400"/>
              </a:spcAft>
              <a:buFont typeface="Arial" charset="0"/>
              <a:buChar char="•"/>
            </a:pPr>
            <a:r>
              <a:rPr lang="en-US" sz="2700" dirty="0">
                <a:latin typeface="Helvetica" charset="0"/>
                <a:cs typeface="Helvetica" charset="0"/>
              </a:rPr>
              <a:t>Managing day-by-day needs of the business</a:t>
            </a:r>
          </a:p>
          <a:p>
            <a:pPr eaLnBrk="1" hangingPunct="1">
              <a:spcAft>
                <a:spcPts val="2400"/>
              </a:spcAft>
              <a:buFont typeface="Arial" charset="0"/>
              <a:buChar char="•"/>
            </a:pPr>
            <a:r>
              <a:rPr lang="en-US" sz="2700" dirty="0">
                <a:latin typeface="Helvetica" charset="0"/>
                <a:cs typeface="Helvetica" charset="0"/>
              </a:rPr>
              <a:t>Controlling credit operations</a:t>
            </a:r>
          </a:p>
          <a:p>
            <a:pPr eaLnBrk="1" hangingPunct="1">
              <a:spcAft>
                <a:spcPts val="2400"/>
              </a:spcAft>
              <a:buFont typeface="Arial" charset="0"/>
              <a:buChar char="•"/>
            </a:pPr>
            <a:r>
              <a:rPr lang="en-US" sz="2700" dirty="0">
                <a:latin typeface="Helvetica" charset="0"/>
                <a:cs typeface="Helvetica" charset="0"/>
              </a:rPr>
              <a:t>Acquiring needed inventory</a:t>
            </a:r>
          </a:p>
          <a:p>
            <a:pPr eaLnBrk="1" hangingPunct="1">
              <a:spcAft>
                <a:spcPts val="2400"/>
              </a:spcAft>
              <a:buFont typeface="Arial" charset="0"/>
              <a:buChar char="•"/>
            </a:pPr>
            <a:r>
              <a:rPr lang="en-US" sz="2700" dirty="0">
                <a:latin typeface="Helvetica" charset="0"/>
                <a:cs typeface="Helvetica" charset="0"/>
              </a:rPr>
              <a:t>Making capital expenditures</a:t>
            </a:r>
          </a:p>
        </p:txBody>
      </p:sp>
      <p:sp>
        <p:nvSpPr>
          <p:cNvPr id="57350" name="Title 1"/>
          <p:cNvSpPr>
            <a:spLocks noGrp="1"/>
          </p:cNvSpPr>
          <p:nvPr>
            <p:ph type="ctrTitle"/>
          </p:nvPr>
        </p:nvSpPr>
        <p:spPr>
          <a:xfrm>
            <a:off x="1066800" y="282575"/>
            <a:ext cx="7772400" cy="1470025"/>
          </a:xfrm>
        </p:spPr>
        <p:txBody>
          <a:bodyPr/>
          <a:lstStyle/>
          <a:p>
            <a:r>
              <a:rPr lang="en-US" sz="3200" b="1" smtClean="0">
                <a:latin typeface="Helvetica" charset="0"/>
                <a:ea typeface="ＭＳ Ｐゴシック" charset="-128"/>
                <a:cs typeface="Helvetica" charset="0"/>
              </a:rPr>
              <a:t>KEY NEEDS for OPERATIONAL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FUNDS in a FIRM</a:t>
            </a:r>
            <a:endParaRPr lang="en-US" sz="2500" smtClean="0">
              <a:latin typeface="Helvetica" charset="0"/>
              <a:ea typeface="ＭＳ Ｐゴシック" charset="-128"/>
              <a:cs typeface="Helvetica" charset="0"/>
            </a:endParaRPr>
          </a:p>
        </p:txBody>
      </p:sp>
      <p:sp>
        <p:nvSpPr>
          <p:cNvPr id="57351" name="TextBox 9"/>
          <p:cNvSpPr txBox="1">
            <a:spLocks noChangeArrowheads="1"/>
          </p:cNvSpPr>
          <p:nvPr/>
        </p:nvSpPr>
        <p:spPr bwMode="auto">
          <a:xfrm>
            <a:off x="0" y="304800"/>
            <a:ext cx="14922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The Need for Operating Funds</a:t>
            </a:r>
          </a:p>
        </p:txBody>
      </p:sp>
      <p:sp>
        <p:nvSpPr>
          <p:cNvPr id="57353"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LG3</a:t>
            </a:r>
          </a:p>
        </p:txBody>
      </p:sp>
      <p:pic>
        <p:nvPicPr>
          <p:cNvPr id="57354" name="Picture 10" descr="18.2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40000">
            <a:off x="4414838" y="2971800"/>
            <a:ext cx="36941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031FE94F-BEE7-4FFA-BAC0-602AABDBB2E2}" type="slidenum">
              <a:rPr lang="en-US" sz="1000">
                <a:solidFill>
                  <a:schemeClr val="bg1"/>
                </a:solidFill>
                <a:latin typeface="Times New Roman" pitchFamily="18" charset="0"/>
              </a:rPr>
              <a:pPr eaLnBrk="1" hangingPunct="1"/>
              <a:t>23</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42"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A2CA7A"/>
          </a:solidFill>
          <a:ln>
            <a:solidFill>
              <a:srgbClr val="A2CA7A"/>
            </a:solidFill>
          </a:ln>
          <a:effectLst/>
        </p:spPr>
        <p:style>
          <a:lnRef idx="1">
            <a:schemeClr val="accent1"/>
          </a:lnRef>
          <a:fillRef idx="3">
            <a:schemeClr val="accent1"/>
          </a:fillRef>
          <a:effectRef idx="2">
            <a:schemeClr val="accent1"/>
          </a:effectRef>
          <a:fontRef idx="minor">
            <a:schemeClr val="lt1"/>
          </a:fontRef>
        </p:style>
      </p:sp>
      <p:sp>
        <p:nvSpPr>
          <p:cNvPr id="61445" name="Title 1"/>
          <p:cNvSpPr>
            <a:spLocks noGrp="1"/>
          </p:cNvSpPr>
          <p:nvPr>
            <p:ph type="ctrTitle"/>
          </p:nvPr>
        </p:nvSpPr>
        <p:spPr>
          <a:xfrm>
            <a:off x="762000" y="228600"/>
            <a:ext cx="7772400" cy="1470025"/>
          </a:xfrm>
        </p:spPr>
        <p:txBody>
          <a:bodyPr/>
          <a:lstStyle/>
          <a:p>
            <a:r>
              <a:rPr lang="en-US" sz="3200" b="1" smtClean="0">
                <a:latin typeface="Helvetica" charset="0"/>
                <a:ea typeface="ＭＳ Ｐゴシック" charset="-128"/>
                <a:cs typeface="Helvetica" charset="0"/>
              </a:rPr>
              <a:t>HOW SMALL BUSINESSES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CAN IMPROVE CASH FLOW</a:t>
            </a:r>
          </a:p>
        </p:txBody>
      </p:sp>
      <p:sp>
        <p:nvSpPr>
          <p:cNvPr id="61446" name="TextBox 12"/>
          <p:cNvSpPr txBox="1">
            <a:spLocks noChangeArrowheads="1"/>
          </p:cNvSpPr>
          <p:nvPr/>
        </p:nvSpPr>
        <p:spPr bwMode="auto">
          <a:xfrm>
            <a:off x="533400" y="1851025"/>
            <a:ext cx="5334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800"/>
              </a:spcAft>
              <a:buFont typeface="Arial" charset="0"/>
              <a:buChar char="•"/>
            </a:pPr>
            <a:r>
              <a:rPr lang="en-US" sz="2700" dirty="0">
                <a:latin typeface="Helvetica" charset="0"/>
                <a:cs typeface="Helvetica" charset="0"/>
              </a:rPr>
              <a:t>Be more aggressive in collecting accounts receivable.</a:t>
            </a:r>
          </a:p>
          <a:p>
            <a:pPr eaLnBrk="1" hangingPunct="1">
              <a:spcAft>
                <a:spcPts val="1800"/>
              </a:spcAft>
              <a:buFont typeface="Arial" charset="0"/>
              <a:buChar char="•"/>
            </a:pPr>
            <a:r>
              <a:rPr lang="en-US" sz="2700" dirty="0">
                <a:latin typeface="Helvetica" charset="0"/>
                <a:cs typeface="Helvetica" charset="0"/>
              </a:rPr>
              <a:t>Offer customers discounts for paying early.</a:t>
            </a:r>
          </a:p>
          <a:p>
            <a:pPr eaLnBrk="1" hangingPunct="1">
              <a:spcAft>
                <a:spcPts val="1800"/>
              </a:spcAft>
              <a:buFont typeface="Arial" charset="0"/>
              <a:buChar char="•"/>
            </a:pPr>
            <a:r>
              <a:rPr lang="en-US" sz="2700" dirty="0">
                <a:latin typeface="Helvetica" charset="0"/>
                <a:cs typeface="Helvetica" charset="0"/>
              </a:rPr>
              <a:t>Take advantage of special payment terms from vendors.</a:t>
            </a:r>
          </a:p>
          <a:p>
            <a:pPr eaLnBrk="1" hangingPunct="1">
              <a:spcAft>
                <a:spcPts val="1800"/>
              </a:spcAft>
              <a:buFont typeface="Arial" charset="0"/>
              <a:buChar char="•"/>
            </a:pPr>
            <a:r>
              <a:rPr lang="en-US" sz="2700" dirty="0">
                <a:latin typeface="Helvetica" charset="0"/>
                <a:cs typeface="Helvetica" charset="0"/>
              </a:rPr>
              <a:t>Raise prices.</a:t>
            </a:r>
          </a:p>
          <a:p>
            <a:pPr eaLnBrk="1" hangingPunct="1">
              <a:spcAft>
                <a:spcPts val="1800"/>
              </a:spcAft>
              <a:buFont typeface="Arial" charset="0"/>
              <a:buChar char="•"/>
            </a:pPr>
            <a:r>
              <a:rPr lang="en-US" sz="2700" dirty="0">
                <a:latin typeface="Helvetica" charset="0"/>
                <a:cs typeface="Helvetica" charset="0"/>
              </a:rPr>
              <a:t>Use credit cards discriminately. </a:t>
            </a:r>
          </a:p>
        </p:txBody>
      </p:sp>
      <p:sp>
        <p:nvSpPr>
          <p:cNvPr id="61447" name="TextBox 11"/>
          <p:cNvSpPr txBox="1">
            <a:spLocks noChangeArrowheads="1"/>
          </p:cNvSpPr>
          <p:nvPr/>
        </p:nvSpPr>
        <p:spPr bwMode="auto">
          <a:xfrm>
            <a:off x="1371600" y="6400800"/>
            <a:ext cx="556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900">
                <a:latin typeface="Helvetica" charset="0"/>
                <a:cs typeface="Helvetica" charset="0"/>
              </a:rPr>
              <a:t>Source: American Express Small Business Monitor.</a:t>
            </a:r>
          </a:p>
        </p:txBody>
      </p:sp>
      <p:pic>
        <p:nvPicPr>
          <p:cNvPr id="61448" name="Picture 12" descr="Credit.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52700"/>
            <a:ext cx="3200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rgbClr val="000000"/>
                </a:solidFill>
                <a:latin typeface="Helvetica" charset="0"/>
              </a:rPr>
              <a:t>LG3</a:t>
            </a:r>
          </a:p>
        </p:txBody>
      </p:sp>
      <p:sp>
        <p:nvSpPr>
          <p:cNvPr id="61451" name="TextBox 9"/>
          <p:cNvSpPr txBox="1">
            <a:spLocks noChangeArrowheads="1"/>
          </p:cNvSpPr>
          <p:nvPr/>
        </p:nvSpPr>
        <p:spPr bwMode="auto">
          <a:xfrm>
            <a:off x="0" y="304800"/>
            <a:ext cx="14922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rgbClr val="000000"/>
                </a:solidFill>
                <a:latin typeface="Helvetica" charset="0"/>
                <a:cs typeface="Helvetica" charset="0"/>
              </a:rPr>
              <a:t>The Need for Operating Funds</a:t>
            </a:r>
          </a:p>
        </p:txBody>
      </p:sp>
      <p:sp>
        <p:nvSpPr>
          <p:cNvPr id="61452"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7772F396-DD52-43B6-BA9B-FBAF64A4B69C}" type="slidenum">
              <a:rPr lang="en-US" sz="1000">
                <a:solidFill>
                  <a:schemeClr val="bg1"/>
                </a:solidFill>
                <a:latin typeface="Times New Roman" pitchFamily="18" charset="0"/>
              </a:rPr>
              <a:pPr eaLnBrk="1" hangingPunct="1"/>
              <a:t>24</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6">
                                            <p:txEl>
                                              <p:pRg st="0" end="0"/>
                                            </p:txEl>
                                          </p:spTgt>
                                        </p:tgtEl>
                                        <p:attrNameLst>
                                          <p:attrName>style.visibility</p:attrName>
                                        </p:attrNameLst>
                                      </p:cBhvr>
                                      <p:to>
                                        <p:strVal val="visible"/>
                                      </p:to>
                                    </p:set>
                                    <p:anim calcmode="lin" valueType="num">
                                      <p:cBhvr additive="base">
                                        <p:cTn id="7" dur="500" fill="hold"/>
                                        <p:tgtEl>
                                          <p:spTgt spid="614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6">
                                            <p:txEl>
                                              <p:pRg st="1" end="1"/>
                                            </p:txEl>
                                          </p:spTgt>
                                        </p:tgtEl>
                                        <p:attrNameLst>
                                          <p:attrName>style.visibility</p:attrName>
                                        </p:attrNameLst>
                                      </p:cBhvr>
                                      <p:to>
                                        <p:strVal val="visible"/>
                                      </p:to>
                                    </p:set>
                                    <p:anim calcmode="lin" valueType="num">
                                      <p:cBhvr additive="base">
                                        <p:cTn id="13" dur="500" fill="hold"/>
                                        <p:tgtEl>
                                          <p:spTgt spid="614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6">
                                            <p:txEl>
                                              <p:pRg st="2" end="2"/>
                                            </p:txEl>
                                          </p:spTgt>
                                        </p:tgtEl>
                                        <p:attrNameLst>
                                          <p:attrName>style.visibility</p:attrName>
                                        </p:attrNameLst>
                                      </p:cBhvr>
                                      <p:to>
                                        <p:strVal val="visible"/>
                                      </p:to>
                                    </p:set>
                                    <p:anim calcmode="lin" valueType="num">
                                      <p:cBhvr additive="base">
                                        <p:cTn id="19" dur="500" fill="hold"/>
                                        <p:tgtEl>
                                          <p:spTgt spid="614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6">
                                            <p:txEl>
                                              <p:pRg st="3" end="3"/>
                                            </p:txEl>
                                          </p:spTgt>
                                        </p:tgtEl>
                                        <p:attrNameLst>
                                          <p:attrName>style.visibility</p:attrName>
                                        </p:attrNameLst>
                                      </p:cBhvr>
                                      <p:to>
                                        <p:strVal val="visible"/>
                                      </p:to>
                                    </p:set>
                                    <p:anim calcmode="lin" valueType="num">
                                      <p:cBhvr additive="base">
                                        <p:cTn id="25" dur="500" fill="hold"/>
                                        <p:tgtEl>
                                          <p:spTgt spid="614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46">
                                            <p:txEl>
                                              <p:pRg st="4" end="4"/>
                                            </p:txEl>
                                          </p:spTgt>
                                        </p:tgtEl>
                                        <p:attrNameLst>
                                          <p:attrName>style.visibility</p:attrName>
                                        </p:attrNameLst>
                                      </p:cBhvr>
                                      <p:to>
                                        <p:strVal val="visible"/>
                                      </p:to>
                                    </p:set>
                                    <p:anim calcmode="lin" valueType="num">
                                      <p:cBhvr additive="base">
                                        <p:cTn id="31" dur="500" fill="hold"/>
                                        <p:tgtEl>
                                          <p:spTgt spid="614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65541" name="TextBox 9"/>
          <p:cNvSpPr txBox="1">
            <a:spLocks noChangeArrowheads="1"/>
          </p:cNvSpPr>
          <p:nvPr/>
        </p:nvSpPr>
        <p:spPr bwMode="auto">
          <a:xfrm>
            <a:off x="533400" y="1905000"/>
            <a:ext cx="480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b="1" dirty="0">
                <a:latin typeface="Helvetica" charset="0"/>
                <a:cs typeface="Helvetica" charset="0"/>
              </a:rPr>
              <a:t>Debt Financing -- </a:t>
            </a:r>
            <a:r>
              <a:rPr lang="en-US" sz="2500" i="1" dirty="0">
                <a:latin typeface="Helvetica" charset="0"/>
                <a:cs typeface="Helvetica" charset="0"/>
              </a:rPr>
              <a:t>The funds raised through various forms of borrowing that must be repaid.</a:t>
            </a:r>
          </a:p>
          <a:p>
            <a:pPr eaLnBrk="1" hangingPunct="1">
              <a:buFont typeface="Arial" charset="0"/>
              <a:buChar char="•"/>
            </a:pPr>
            <a:r>
              <a:rPr lang="en-US" sz="2700" b="1" dirty="0">
                <a:latin typeface="Helvetica" charset="0"/>
                <a:cs typeface="Helvetica" charset="0"/>
              </a:rPr>
              <a:t>Equity Financing -- </a:t>
            </a:r>
            <a:r>
              <a:rPr lang="en-US" sz="2500" i="1" dirty="0">
                <a:latin typeface="Helvetica" charset="0"/>
                <a:cs typeface="Helvetica" charset="0"/>
              </a:rPr>
              <a:t>The funds raised from within the firm from operations or through the sale of ownership in the firm (such as stock). </a:t>
            </a:r>
          </a:p>
        </p:txBody>
      </p:sp>
      <p:sp>
        <p:nvSpPr>
          <p:cNvPr id="65542" name="Title 1"/>
          <p:cNvSpPr>
            <a:spLocks noGrp="1"/>
          </p:cNvSpPr>
          <p:nvPr>
            <p:ph type="ctrTitle"/>
          </p:nvPr>
        </p:nvSpPr>
        <p:spPr>
          <a:xfrm>
            <a:off x="685800" y="282575"/>
            <a:ext cx="7772400" cy="1470025"/>
          </a:xfrm>
        </p:spPr>
        <p:txBody>
          <a:bodyPr/>
          <a:lstStyle/>
          <a:p>
            <a:r>
              <a:rPr lang="en-US" sz="3200" b="1" smtClean="0">
                <a:latin typeface="Helvetica" charset="0"/>
                <a:ea typeface="ＭＳ Ｐゴシック" charset="-128"/>
                <a:cs typeface="Helvetica" charset="0"/>
              </a:rPr>
              <a:t>USING ALTERNATIVE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SOURCES of FUNDS</a:t>
            </a:r>
            <a:endParaRPr lang="en-US" sz="2500" smtClean="0">
              <a:latin typeface="Helvetica" charset="0"/>
              <a:ea typeface="ＭＳ Ｐゴシック" charset="-128"/>
              <a:cs typeface="Helvetica" charset="0"/>
            </a:endParaRPr>
          </a:p>
        </p:txBody>
      </p:sp>
      <p:sp>
        <p:nvSpPr>
          <p:cNvPr id="65543" name="TextBox 9"/>
          <p:cNvSpPr txBox="1">
            <a:spLocks noChangeArrowheads="1"/>
          </p:cNvSpPr>
          <p:nvPr/>
        </p:nvSpPr>
        <p:spPr bwMode="auto">
          <a:xfrm>
            <a:off x="0" y="282575"/>
            <a:ext cx="14922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Alternative Sources of Funds</a:t>
            </a:r>
          </a:p>
        </p:txBody>
      </p:sp>
      <p:pic>
        <p:nvPicPr>
          <p:cNvPr id="65544" name="Picture 11" descr="Sto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28575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LG3</a:t>
            </a:r>
          </a:p>
        </p:txBody>
      </p:sp>
      <p:sp>
        <p:nvSpPr>
          <p:cNvPr id="65547"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1E8E4D1D-CBE8-4A8C-AEDE-EE0384DD0DAD}" type="slidenum">
              <a:rPr lang="en-US" sz="1000">
                <a:solidFill>
                  <a:schemeClr val="bg1"/>
                </a:solidFill>
                <a:latin typeface="Times New Roman" pitchFamily="18" charset="0"/>
              </a:rPr>
              <a:pPr eaLnBrk="1" hangingPunct="1"/>
              <a:t>25</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anim calcmode="lin" valueType="num">
                                      <p:cBhvr additive="base">
                                        <p:cTn id="7" dur="500" fill="hold"/>
                                        <p:tgtEl>
                                          <p:spTgt spid="655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41">
                                            <p:txEl>
                                              <p:pRg st="1" end="1"/>
                                            </p:txEl>
                                          </p:spTgt>
                                        </p:tgtEl>
                                        <p:attrNameLst>
                                          <p:attrName>style.visibility</p:attrName>
                                        </p:attrNameLst>
                                      </p:cBhvr>
                                      <p:to>
                                        <p:strVal val="visible"/>
                                      </p:to>
                                    </p:set>
                                    <p:anim calcmode="lin" valueType="num">
                                      <p:cBhvr additive="base">
                                        <p:cTn id="13" dur="500" fill="hold"/>
                                        <p:tgtEl>
                                          <p:spTgt spid="655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67589" name="TextBox 9"/>
          <p:cNvSpPr txBox="1">
            <a:spLocks noChangeArrowheads="1"/>
          </p:cNvSpPr>
          <p:nvPr/>
        </p:nvSpPr>
        <p:spPr bwMode="auto">
          <a:xfrm>
            <a:off x="533400" y="2335213"/>
            <a:ext cx="4724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b="1" dirty="0">
                <a:latin typeface="Helvetica" charset="0"/>
                <a:cs typeface="Helvetica" charset="0"/>
              </a:rPr>
              <a:t>Short-Term Financing -- </a:t>
            </a:r>
            <a:r>
              <a:rPr lang="en-US" sz="2500" i="1" dirty="0">
                <a:latin typeface="Helvetica" charset="0"/>
                <a:cs typeface="Helvetica" charset="0"/>
              </a:rPr>
              <a:t>Funds needed for a year or less.</a:t>
            </a:r>
          </a:p>
          <a:p>
            <a:pPr eaLnBrk="1" hangingPunct="1">
              <a:buFont typeface="Arial" charset="0"/>
              <a:buChar char="•"/>
            </a:pPr>
            <a:r>
              <a:rPr lang="en-US" sz="2700" b="1" dirty="0">
                <a:latin typeface="Helvetica" charset="0"/>
                <a:cs typeface="Helvetica" charset="0"/>
              </a:rPr>
              <a:t>Long-Term Financing -- </a:t>
            </a:r>
            <a:r>
              <a:rPr lang="en-US" sz="2500" i="1" dirty="0">
                <a:latin typeface="Helvetica" charset="0"/>
                <a:cs typeface="Helvetica" charset="0"/>
              </a:rPr>
              <a:t>Funds needed for more than a year. </a:t>
            </a:r>
          </a:p>
        </p:txBody>
      </p:sp>
      <p:sp>
        <p:nvSpPr>
          <p:cNvPr id="67590" name="Title 1"/>
          <p:cNvSpPr>
            <a:spLocks noGrp="1"/>
          </p:cNvSpPr>
          <p:nvPr>
            <p:ph type="ctrTitle"/>
          </p:nvPr>
        </p:nvSpPr>
        <p:spPr>
          <a:xfrm>
            <a:off x="685800" y="282575"/>
            <a:ext cx="7772400" cy="1470025"/>
          </a:xfrm>
        </p:spPr>
        <p:txBody>
          <a:bodyPr/>
          <a:lstStyle/>
          <a:p>
            <a:r>
              <a:rPr lang="en-US" sz="3200" b="1" smtClean="0">
                <a:latin typeface="Helvetica" charset="0"/>
                <a:ea typeface="ＭＳ Ｐゴシック" charset="-128"/>
                <a:cs typeface="Helvetica" charset="0"/>
              </a:rPr>
              <a:t>SHORT and LONG-TERM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FINANCING</a:t>
            </a:r>
            <a:endParaRPr lang="en-US" sz="2500" smtClean="0">
              <a:latin typeface="Helvetica" charset="0"/>
              <a:ea typeface="ＭＳ Ｐゴシック" charset="-128"/>
              <a:cs typeface="Helvetica" charset="0"/>
            </a:endParaRPr>
          </a:p>
        </p:txBody>
      </p:sp>
      <p:pic>
        <p:nvPicPr>
          <p:cNvPr id="67591" name="Picture 11" descr="Cash.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3200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LG3</a:t>
            </a:r>
          </a:p>
        </p:txBody>
      </p:sp>
      <p:sp>
        <p:nvSpPr>
          <p:cNvPr id="67594" name="TextBox 9"/>
          <p:cNvSpPr txBox="1">
            <a:spLocks noChangeArrowheads="1"/>
          </p:cNvSpPr>
          <p:nvPr/>
        </p:nvSpPr>
        <p:spPr bwMode="auto">
          <a:xfrm>
            <a:off x="0" y="282575"/>
            <a:ext cx="14922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Alternative Sources of Funds</a:t>
            </a:r>
          </a:p>
        </p:txBody>
      </p:sp>
      <p:sp>
        <p:nvSpPr>
          <p:cNvPr id="67595"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48FD376B-BDD4-45FD-83D0-22A997B730B5}" type="slidenum">
              <a:rPr lang="en-US" sz="1000">
                <a:solidFill>
                  <a:schemeClr val="bg1"/>
                </a:solidFill>
                <a:latin typeface="Times New Roman" pitchFamily="18" charset="0"/>
              </a:rPr>
              <a:pPr eaLnBrk="1" hangingPunct="1"/>
              <a:t>26</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 calcmode="lin" valueType="num">
                                      <p:cBhvr additive="base">
                                        <p:cTn id="7" dur="500" fill="hold"/>
                                        <p:tgtEl>
                                          <p:spTgt spid="675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9">
                                            <p:txEl>
                                              <p:pRg st="1" end="1"/>
                                            </p:txEl>
                                          </p:spTgt>
                                        </p:tgtEl>
                                        <p:attrNameLst>
                                          <p:attrName>style.visibility</p:attrName>
                                        </p:attrNameLst>
                                      </p:cBhvr>
                                      <p:to>
                                        <p:strVal val="visible"/>
                                      </p:to>
                                    </p:set>
                                    <p:anim calcmode="lin" valueType="num">
                                      <p:cBhvr additive="base">
                                        <p:cTn id="13" dur="500" fill="hold"/>
                                        <p:tgtEl>
                                          <p:spTgt spid="675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69637" name="Title 1"/>
          <p:cNvSpPr>
            <a:spLocks noGrp="1"/>
          </p:cNvSpPr>
          <p:nvPr>
            <p:ph type="ctrTitle"/>
          </p:nvPr>
        </p:nvSpPr>
        <p:spPr>
          <a:xfrm>
            <a:off x="990600" y="76200"/>
            <a:ext cx="7772400" cy="1470025"/>
          </a:xfrm>
        </p:spPr>
        <p:txBody>
          <a:bodyPr/>
          <a:lstStyle/>
          <a:p>
            <a:r>
              <a:rPr lang="en-US" sz="3200" b="1" smtClean="0">
                <a:latin typeface="Helvetica" charset="0"/>
                <a:ea typeface="ＭＳ Ｐゴシック" charset="-128"/>
                <a:cs typeface="Helvetica" charset="0"/>
              </a:rPr>
              <a:t>WHY FIRMS NEED FINANCING</a:t>
            </a:r>
            <a:endParaRPr lang="en-US" sz="2500" smtClean="0">
              <a:latin typeface="Helvetica" charset="0"/>
              <a:ea typeface="ＭＳ Ｐゴシック" charset="-128"/>
              <a:cs typeface="Helvetica" charset="0"/>
            </a:endParaRPr>
          </a:p>
        </p:txBody>
      </p:sp>
      <p:graphicFrame>
        <p:nvGraphicFramePr>
          <p:cNvPr id="13" name="Table 12"/>
          <p:cNvGraphicFramePr>
            <a:graphicFrameLocks noGrp="1"/>
          </p:cNvGraphicFramePr>
          <p:nvPr/>
        </p:nvGraphicFramePr>
        <p:xfrm>
          <a:off x="762000" y="1851025"/>
          <a:ext cx="7620000" cy="4019550"/>
        </p:xfrm>
        <a:graphic>
          <a:graphicData uri="http://schemas.openxmlformats.org/drawingml/2006/table">
            <a:tbl>
              <a:tblPr/>
              <a:tblGrid>
                <a:gridCol w="3810000"/>
                <a:gridCol w="3810000"/>
              </a:tblGrid>
              <a:tr h="6699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Helvetica" charset="0"/>
                          <a:ea typeface="ＭＳ Ｐゴシック" charset="0"/>
                          <a:cs typeface="Helvetica" charset="0"/>
                        </a:rPr>
                        <a:t>Short-Term Funds</a:t>
                      </a: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8064A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Helvetica" charset="0"/>
                          <a:ea typeface="ＭＳ Ｐゴシック" charset="0"/>
                          <a:cs typeface="Helvetica" charset="0"/>
                        </a:rPr>
                        <a:t>Long-Term Funds</a:t>
                      </a: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8064A2"/>
                    </a:solidFill>
                  </a:tcPr>
                </a:tc>
              </a:tr>
              <a:tr h="669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Monthly expenses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New-product development</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669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Unanticipated emergencies</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Replacement of capital equipment</a:t>
                      </a:r>
                    </a:p>
                  </a:txBody>
                  <a:tcPr anchor="ctr" horzOverflow="overflow">
                    <a:lnL>
                      <a:noFill/>
                    </a:lnL>
                    <a:lnR>
                      <a:noFill/>
                    </a:lnR>
                    <a:lnT>
                      <a:noFill/>
                    </a:lnT>
                    <a:lnB>
                      <a:noFill/>
                    </a:lnB>
                    <a:lnTlToBr>
                      <a:noFill/>
                    </a:lnTlToBr>
                    <a:lnBlToTr>
                      <a:noFill/>
                    </a:lnBlToTr>
                    <a:solidFill>
                      <a:schemeClr val="bg1"/>
                    </a:solidFill>
                  </a:tcPr>
                </a:tc>
              </a:tr>
              <a:tr h="669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Cash flow problems</a:t>
                      </a:r>
                    </a:p>
                  </a:txBody>
                  <a:tcPr anchor="ctr" horzOverflow="overflow">
                    <a:lnL>
                      <a:noFill/>
                    </a:lnL>
                    <a:lnR>
                      <a:noFill/>
                    </a:lnR>
                    <a:lnT>
                      <a:noFill/>
                    </a:lnT>
                    <a:lnB>
                      <a:noFill/>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Mergers or acquisitions </a:t>
                      </a:r>
                    </a:p>
                  </a:txBody>
                  <a:tcPr anchor="ctr" horzOverflow="overflow">
                    <a:lnL>
                      <a:noFill/>
                    </a:lnL>
                    <a:lnR>
                      <a:noFill/>
                    </a:lnR>
                    <a:lnT>
                      <a:noFill/>
                    </a:lnT>
                    <a:lnB>
                      <a:noFill/>
                    </a:lnB>
                    <a:lnTlToBr>
                      <a:noFill/>
                    </a:lnTlToBr>
                    <a:lnBlToTr>
                      <a:noFill/>
                    </a:lnBlToTr>
                    <a:solidFill>
                      <a:srgbClr val="E7E7E7"/>
                    </a:solidFill>
                  </a:tcPr>
                </a:tc>
              </a:tr>
              <a:tr h="669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Expansion of current inventory</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Expansion into new markets</a:t>
                      </a:r>
                    </a:p>
                  </a:txBody>
                  <a:tcPr anchor="ctr" horzOverflow="overflow">
                    <a:lnL>
                      <a:noFill/>
                    </a:lnL>
                    <a:lnR>
                      <a:noFill/>
                    </a:lnR>
                    <a:lnT>
                      <a:noFill/>
                    </a:lnT>
                    <a:lnB>
                      <a:noFill/>
                    </a:lnB>
                    <a:lnTlToBr>
                      <a:noFill/>
                    </a:lnTlToBr>
                    <a:lnBlToTr>
                      <a:noFill/>
                    </a:lnBlToTr>
                    <a:solidFill>
                      <a:schemeClr val="bg1"/>
                    </a:solidFill>
                  </a:tcPr>
                </a:tc>
              </a:tr>
              <a:tr h="669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Temporary promotional programs</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charset="0"/>
                          <a:ea typeface="ＭＳ Ｐゴシック" charset="0"/>
                          <a:cs typeface="Helvetica" charset="0"/>
                        </a:rPr>
                        <a:t>New facilities </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69655"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LG3</a:t>
            </a:r>
          </a:p>
        </p:txBody>
      </p:sp>
      <p:sp>
        <p:nvSpPr>
          <p:cNvPr id="69656" name="TextBox 9"/>
          <p:cNvSpPr txBox="1">
            <a:spLocks noChangeArrowheads="1"/>
          </p:cNvSpPr>
          <p:nvPr/>
        </p:nvSpPr>
        <p:spPr bwMode="auto">
          <a:xfrm>
            <a:off x="0" y="282575"/>
            <a:ext cx="14922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Alternative Sources of Funds</a:t>
            </a:r>
          </a:p>
        </p:txBody>
      </p:sp>
      <p:sp>
        <p:nvSpPr>
          <p:cNvPr id="69657"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502C22E2-7109-4966-8A5F-60FD9F1482D7}" type="slidenum">
              <a:rPr lang="en-US" sz="1000">
                <a:solidFill>
                  <a:schemeClr val="bg1"/>
                </a:solidFill>
                <a:latin typeface="Times New Roman" pitchFamily="18" charset="0"/>
              </a:rPr>
              <a:pPr eaLnBrk="1" hangingPunct="1"/>
              <a:t>27</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73733" name="TextBox 9"/>
          <p:cNvSpPr txBox="1">
            <a:spLocks noChangeArrowheads="1"/>
          </p:cNvSpPr>
          <p:nvPr/>
        </p:nvSpPr>
        <p:spPr bwMode="auto">
          <a:xfrm>
            <a:off x="533400" y="2112963"/>
            <a:ext cx="80772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b="1" dirty="0">
                <a:latin typeface="Helvetica" charset="0"/>
                <a:cs typeface="Helvetica" charset="0"/>
              </a:rPr>
              <a:t>Trade Credit -- </a:t>
            </a:r>
            <a:r>
              <a:rPr lang="en-US" sz="2500" i="1" dirty="0">
                <a:latin typeface="Helvetica" charset="0"/>
                <a:cs typeface="Helvetica" charset="0"/>
              </a:rPr>
              <a:t>The practice of buying goods or services now and paying for them later.</a:t>
            </a:r>
          </a:p>
          <a:p>
            <a:pPr eaLnBrk="1" hangingPunct="1">
              <a:spcAft>
                <a:spcPts val="3000"/>
              </a:spcAft>
              <a:buFont typeface="Arial" charset="0"/>
              <a:buChar char="•"/>
            </a:pPr>
            <a:r>
              <a:rPr lang="en-US" sz="2700" dirty="0">
                <a:latin typeface="Helvetica" charset="0"/>
                <a:cs typeface="Helvetica" charset="0"/>
              </a:rPr>
              <a:t>Businesses often get terms 2/10 net 30 when receiving trade credit.</a:t>
            </a:r>
          </a:p>
          <a:p>
            <a:pPr eaLnBrk="1" hangingPunct="1">
              <a:spcAft>
                <a:spcPts val="3000"/>
              </a:spcAft>
              <a:buFont typeface="Arial" charset="0"/>
              <a:buChar char="•"/>
            </a:pPr>
            <a:r>
              <a:rPr lang="en-US" sz="2700" b="1" dirty="0">
                <a:latin typeface="Helvetica" charset="0"/>
                <a:cs typeface="Helvetica" charset="0"/>
              </a:rPr>
              <a:t>Promissory Note -- </a:t>
            </a:r>
            <a:r>
              <a:rPr lang="en-US" sz="2500" i="1" dirty="0">
                <a:latin typeface="Helvetica" charset="0"/>
                <a:cs typeface="Helvetica" charset="0"/>
              </a:rPr>
              <a:t>A written contract agreeing to pay a supplier a specific sum of money at a definite time.</a:t>
            </a:r>
          </a:p>
        </p:txBody>
      </p:sp>
      <p:sp>
        <p:nvSpPr>
          <p:cNvPr id="73734" name="Title 1"/>
          <p:cNvSpPr>
            <a:spLocks noGrp="1"/>
          </p:cNvSpPr>
          <p:nvPr>
            <p:ph type="ctrTitle"/>
          </p:nvPr>
        </p:nvSpPr>
        <p:spPr>
          <a:xfrm>
            <a:off x="762000" y="282575"/>
            <a:ext cx="7772400" cy="1470025"/>
          </a:xfrm>
        </p:spPr>
        <p:txBody>
          <a:bodyPr/>
          <a:lstStyle/>
          <a:p>
            <a:r>
              <a:rPr lang="en-US" sz="3200" b="1" smtClean="0">
                <a:latin typeface="Helvetica" charset="0"/>
                <a:ea typeface="ＭＳ Ｐゴシック" charset="-128"/>
                <a:cs typeface="Helvetica" charset="0"/>
              </a:rPr>
              <a:t>TYPES of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SHORT-TERM FINANCING</a:t>
            </a:r>
            <a:endParaRPr lang="en-US" sz="2500" smtClean="0">
              <a:latin typeface="Helvetica" charset="0"/>
              <a:ea typeface="ＭＳ Ｐゴシック" charset="-128"/>
              <a:cs typeface="Helvetica" charset="0"/>
            </a:endParaRPr>
          </a:p>
        </p:txBody>
      </p:sp>
      <p:sp>
        <p:nvSpPr>
          <p:cNvPr id="73735" name="TextBox 9"/>
          <p:cNvSpPr txBox="1">
            <a:spLocks noChangeArrowheads="1"/>
          </p:cNvSpPr>
          <p:nvPr/>
        </p:nvSpPr>
        <p:spPr bwMode="auto">
          <a:xfrm>
            <a:off x="-44450" y="457200"/>
            <a:ext cx="14922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Trade Credit</a:t>
            </a:r>
          </a:p>
        </p:txBody>
      </p:sp>
      <p:sp>
        <p:nvSpPr>
          <p:cNvPr id="73737"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LG4</a:t>
            </a:r>
          </a:p>
        </p:txBody>
      </p:sp>
      <p:sp>
        <p:nvSpPr>
          <p:cNvPr id="73738"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C0728E2C-9D7B-4480-B8D3-BD5498B3C5B6}" type="slidenum">
              <a:rPr lang="en-US" sz="1000">
                <a:solidFill>
                  <a:schemeClr val="bg1"/>
                </a:solidFill>
                <a:latin typeface="Times New Roman" pitchFamily="18" charset="0"/>
              </a:rPr>
              <a:pPr eaLnBrk="1" hangingPunct="1"/>
              <a:t>28</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 calcmode="lin" valueType="num">
                                      <p:cBhvr additive="base">
                                        <p:cTn id="7" dur="500" fill="hold"/>
                                        <p:tgtEl>
                                          <p:spTgt spid="737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3">
                                            <p:txEl>
                                              <p:pRg st="1" end="1"/>
                                            </p:txEl>
                                          </p:spTgt>
                                        </p:tgtEl>
                                        <p:attrNameLst>
                                          <p:attrName>style.visibility</p:attrName>
                                        </p:attrNameLst>
                                      </p:cBhvr>
                                      <p:to>
                                        <p:strVal val="visible"/>
                                      </p:to>
                                    </p:set>
                                    <p:anim calcmode="lin" valueType="num">
                                      <p:cBhvr additive="base">
                                        <p:cTn id="11" dur="500" fill="hold"/>
                                        <p:tgtEl>
                                          <p:spTgt spid="7373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3733">
                                            <p:txEl>
                                              <p:pRg st="2" end="2"/>
                                            </p:txEl>
                                          </p:spTgt>
                                        </p:tgtEl>
                                        <p:attrNameLst>
                                          <p:attrName>style.visibility</p:attrName>
                                        </p:attrNameLst>
                                      </p:cBhvr>
                                      <p:to>
                                        <p:strVal val="visible"/>
                                      </p:to>
                                    </p:set>
                                    <p:anim calcmode="lin" valueType="num">
                                      <p:cBhvr additive="base">
                                        <p:cTn id="17" dur="500" fill="hold"/>
                                        <p:tgtEl>
                                          <p:spTgt spid="7373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7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77829" name="TextBox 9"/>
          <p:cNvSpPr txBox="1">
            <a:spLocks noChangeArrowheads="1"/>
          </p:cNvSpPr>
          <p:nvPr/>
        </p:nvSpPr>
        <p:spPr bwMode="auto">
          <a:xfrm>
            <a:off x="533400" y="2112963"/>
            <a:ext cx="38100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dirty="0">
                <a:latin typeface="Helvetica" charset="0"/>
                <a:cs typeface="Helvetica" charset="0"/>
              </a:rPr>
              <a:t>Banks generally prefer to lend short-term money to larger, more established businesses. </a:t>
            </a:r>
          </a:p>
        </p:txBody>
      </p:sp>
      <p:sp>
        <p:nvSpPr>
          <p:cNvPr id="77830" name="Title 1"/>
          <p:cNvSpPr>
            <a:spLocks noGrp="1"/>
          </p:cNvSpPr>
          <p:nvPr>
            <p:ph type="ctrTitle"/>
          </p:nvPr>
        </p:nvSpPr>
        <p:spPr>
          <a:xfrm>
            <a:off x="762000" y="282575"/>
            <a:ext cx="7772400" cy="1470025"/>
          </a:xfrm>
        </p:spPr>
        <p:txBody>
          <a:bodyPr/>
          <a:lstStyle/>
          <a:p>
            <a:r>
              <a:rPr lang="en-US" sz="3200" b="1" smtClean="0">
                <a:latin typeface="Helvetica" charset="0"/>
                <a:ea typeface="ＭＳ Ｐゴシック" charset="-128"/>
                <a:cs typeface="Helvetica" charset="0"/>
              </a:rPr>
              <a:t>DIFFICULTY of OBTAINING</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SHORT-TERM FINANCING</a:t>
            </a:r>
            <a:endParaRPr lang="en-US" sz="2500" smtClean="0">
              <a:latin typeface="Helvetica" charset="0"/>
              <a:ea typeface="ＭＳ Ｐゴシック" charset="-128"/>
              <a:cs typeface="Helvetica" charset="0"/>
            </a:endParaRPr>
          </a:p>
        </p:txBody>
      </p:sp>
      <p:sp>
        <p:nvSpPr>
          <p:cNvPr id="77831" name="TextBox 9"/>
          <p:cNvSpPr txBox="1">
            <a:spLocks noChangeArrowheads="1"/>
          </p:cNvSpPr>
          <p:nvPr/>
        </p:nvSpPr>
        <p:spPr bwMode="auto">
          <a:xfrm>
            <a:off x="0" y="381000"/>
            <a:ext cx="14922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Commercial Banks</a:t>
            </a:r>
          </a:p>
        </p:txBody>
      </p:sp>
      <p:sp>
        <p:nvSpPr>
          <p:cNvPr id="77833"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LG4</a:t>
            </a:r>
          </a:p>
        </p:txBody>
      </p:sp>
      <p:pic>
        <p:nvPicPr>
          <p:cNvPr id="77834" name="Picture 10" descr="18.3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1981200"/>
            <a:ext cx="3856037"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5" name="TextBox 11"/>
          <p:cNvSpPr txBox="1">
            <a:spLocks noChangeArrowheads="1"/>
          </p:cNvSpPr>
          <p:nvPr/>
        </p:nvSpPr>
        <p:spPr bwMode="auto">
          <a:xfrm>
            <a:off x="533400" y="4572000"/>
            <a:ext cx="8077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dirty="0">
                <a:solidFill>
                  <a:srgbClr val="000000"/>
                </a:solidFill>
                <a:latin typeface="Helvetica" charset="0"/>
                <a:cs typeface="Helvetica" charset="0"/>
              </a:rPr>
              <a:t>The recent financial crisis has made it difficult for even promising and well-organized businesses to get loans.</a:t>
            </a:r>
          </a:p>
        </p:txBody>
      </p:sp>
      <p:sp>
        <p:nvSpPr>
          <p:cNvPr id="77836"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C58E387F-FD31-488D-BBF0-39BB6E3B19DA}" type="slidenum">
              <a:rPr lang="en-US" sz="1000">
                <a:solidFill>
                  <a:schemeClr val="bg1"/>
                </a:solidFill>
                <a:latin typeface="Times New Roman" pitchFamily="18" charset="0"/>
              </a:rPr>
              <a:pPr eaLnBrk="1" hangingPunct="1"/>
              <a:t>29</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 calcmode="lin" valueType="num">
                                      <p:cBhvr additive="base">
                                        <p:cTn id="7" dur="500" fill="hold"/>
                                        <p:tgtEl>
                                          <p:spTgt spid="778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35">
                                            <p:txEl>
                                              <p:pRg st="0" end="0"/>
                                            </p:txEl>
                                          </p:spTgt>
                                        </p:tgtEl>
                                        <p:attrNameLst>
                                          <p:attrName>style.visibility</p:attrName>
                                        </p:attrNameLst>
                                      </p:cBhvr>
                                      <p:to>
                                        <p:strVal val="visible"/>
                                      </p:to>
                                    </p:set>
                                    <p:anim calcmode="lin" valueType="num">
                                      <p:cBhvr additive="base">
                                        <p:cTn id="13" dur="500" fill="hold"/>
                                        <p:tgtEl>
                                          <p:spTgt spid="778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57200"/>
            <a:ext cx="9144000" cy="609600"/>
          </a:xfrm>
        </p:spPr>
        <p:txBody>
          <a:bodyPr>
            <a:noAutofit/>
          </a:bodyPr>
          <a:lstStyle/>
          <a:p>
            <a:pPr eaLnBrk="1" hangingPunct="1"/>
            <a:r>
              <a:rPr lang="en-US" sz="3600" dirty="0" smtClean="0"/>
              <a:t>The Role of Accounting</a:t>
            </a:r>
          </a:p>
        </p:txBody>
      </p:sp>
      <p:sp>
        <p:nvSpPr>
          <p:cNvPr id="8195" name="Rectangle 3"/>
          <p:cNvSpPr>
            <a:spLocks noGrp="1" noChangeArrowheads="1"/>
          </p:cNvSpPr>
          <p:nvPr>
            <p:ph idx="1"/>
          </p:nvPr>
        </p:nvSpPr>
        <p:spPr>
          <a:xfrm>
            <a:off x="609600" y="1447800"/>
            <a:ext cx="7696200" cy="4800600"/>
          </a:xfrm>
        </p:spPr>
        <p:txBody>
          <a:bodyPr/>
          <a:lstStyle/>
          <a:p>
            <a:pPr eaLnBrk="1" hangingPunct="1"/>
            <a:r>
              <a:rPr lang="en-US" sz="2400" dirty="0" smtClean="0"/>
              <a:t>Accounting reports and financial statements reveal as much about a business’s health as pulse and blood pressure readings tell us about a person’s health.</a:t>
            </a:r>
          </a:p>
          <a:p>
            <a:pPr marL="0" indent="0" eaLnBrk="1" hangingPunct="1">
              <a:buNone/>
            </a:pPr>
            <a:endParaRPr lang="en-US" sz="2400" dirty="0" smtClean="0"/>
          </a:p>
          <a:p>
            <a:pPr eaLnBrk="1" hangingPunct="1"/>
            <a:r>
              <a:rPr lang="en-US" sz="2400" dirty="0" smtClean="0"/>
              <a:t>Thus, </a:t>
            </a:r>
            <a:r>
              <a:rPr lang="en-US" sz="2400" u="sng" dirty="0" smtClean="0"/>
              <a:t>you have to know something about accounting if you want to succeed in business.</a:t>
            </a:r>
          </a:p>
          <a:p>
            <a:pPr marL="0" indent="0" eaLnBrk="1" hangingPunct="1">
              <a:buNone/>
            </a:pPr>
            <a:endParaRPr lang="en-US" sz="2400" u="sng" dirty="0" smtClean="0"/>
          </a:p>
          <a:p>
            <a:pPr eaLnBrk="1" hangingPunct="1"/>
            <a:r>
              <a:rPr lang="en-US" sz="2400" dirty="0" smtClean="0"/>
              <a:t>It is almost impossible to understand business operations without being able to read and analyze accounting reports and financial statements.</a:t>
            </a:r>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2227F2-99DE-4BE7-8BAA-824377351E31}" type="slidenum">
              <a:rPr lang="en-US" smtClean="0">
                <a:solidFill>
                  <a:schemeClr val="bg1"/>
                </a:solidFill>
              </a:rPr>
              <a:pPr/>
              <a:t>3</a:t>
            </a:fld>
            <a:endParaRPr lang="en-US" dirty="0" smtClean="0">
              <a:solidFill>
                <a:schemeClr val="bg1"/>
              </a:solidFill>
            </a:endParaRPr>
          </a:p>
        </p:txBody>
      </p:sp>
    </p:spTree>
    <p:extLst>
      <p:ext uri="{BB962C8B-B14F-4D97-AF65-F5344CB8AC3E}">
        <p14:creationId xmlns:p14="http://schemas.microsoft.com/office/powerpoint/2010/main" val="402808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1000">
                                          <p:stCondLst>
                                            <p:cond delay="0"/>
                                          </p:stCondLst>
                                        </p:cTn>
                                        <p:tgtEl>
                                          <p:spTgt spid="81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fade">
                                      <p:cBhvr>
                                        <p:cTn id="19" dur="1000">
                                          <p:stCondLst>
                                            <p:cond delay="0"/>
                                          </p:stCondLst>
                                        </p:cTn>
                                        <p:tgtEl>
                                          <p:spTgt spid="819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fade">
                                      <p:cBhvr>
                                        <p:cTn id="24" dur="1000">
                                          <p:stCondLst>
                                            <p:cond delay="0"/>
                                          </p:stCondLst>
                                        </p:cTn>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81925" name="TextBox 9"/>
          <p:cNvSpPr txBox="1">
            <a:spLocks noChangeArrowheads="1"/>
          </p:cNvSpPr>
          <p:nvPr/>
        </p:nvSpPr>
        <p:spPr bwMode="auto">
          <a:xfrm>
            <a:off x="533400" y="1828800"/>
            <a:ext cx="7924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801688" indent="-344488"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buFont typeface="Arial" charset="0"/>
              <a:buChar char="•"/>
            </a:pPr>
            <a:r>
              <a:rPr lang="en-US" sz="2700" dirty="0">
                <a:latin typeface="Helvetica" charset="0"/>
                <a:cs typeface="Helvetica" charset="0"/>
              </a:rPr>
              <a:t>Commercial banks offer short-term loans like:</a:t>
            </a:r>
          </a:p>
          <a:p>
            <a:pPr lvl="1" eaLnBrk="1" hangingPunct="1">
              <a:spcAft>
                <a:spcPts val="1200"/>
              </a:spcAft>
              <a:buFont typeface="Lucida Grande" charset="0"/>
              <a:buChar char="-"/>
            </a:pPr>
            <a:r>
              <a:rPr lang="en-US" sz="2700" b="1" dirty="0">
                <a:latin typeface="Helvetica" charset="0"/>
                <a:cs typeface="Helvetica" charset="0"/>
              </a:rPr>
              <a:t>Secured Loans -- </a:t>
            </a:r>
            <a:r>
              <a:rPr lang="en-US" sz="2500" i="1" dirty="0">
                <a:latin typeface="Helvetica" charset="0"/>
                <a:cs typeface="Helvetica" charset="0"/>
              </a:rPr>
              <a:t>Backed by collateral.</a:t>
            </a:r>
          </a:p>
          <a:p>
            <a:pPr lvl="1" eaLnBrk="1" hangingPunct="1">
              <a:spcAft>
                <a:spcPts val="1200"/>
              </a:spcAft>
              <a:buFont typeface="Lucida Grande" charset="0"/>
              <a:buChar char="-"/>
            </a:pPr>
            <a:r>
              <a:rPr lang="en-US" sz="2700" b="1" dirty="0">
                <a:latin typeface="Helvetica" charset="0"/>
                <a:cs typeface="Helvetica" charset="0"/>
              </a:rPr>
              <a:t>Unsecured Loans -- </a:t>
            </a:r>
            <a:r>
              <a:rPr lang="en-US" sz="2500" i="1" dirty="0">
                <a:latin typeface="Helvetica" charset="0"/>
                <a:cs typeface="Helvetica" charset="0"/>
              </a:rPr>
              <a:t>Don</a:t>
            </a:r>
            <a:r>
              <a:rPr lang="ja-JP" altLang="en-US" sz="2500" i="1" dirty="0">
                <a:latin typeface="Helvetica" charset="0"/>
                <a:cs typeface="Helvetica" charset="0"/>
              </a:rPr>
              <a:t>’</a:t>
            </a:r>
            <a:r>
              <a:rPr lang="en-US" altLang="ja-JP" sz="2500" i="1" dirty="0">
                <a:latin typeface="Helvetica" charset="0"/>
                <a:cs typeface="Helvetica" charset="0"/>
              </a:rPr>
              <a:t>t require collateral from the borrower.</a:t>
            </a:r>
          </a:p>
          <a:p>
            <a:pPr lvl="1" eaLnBrk="1" hangingPunct="1">
              <a:spcAft>
                <a:spcPts val="1200"/>
              </a:spcAft>
              <a:buFont typeface="Lucida Grande" charset="0"/>
              <a:buChar char="-"/>
            </a:pPr>
            <a:r>
              <a:rPr lang="en-US" sz="2700" b="1" dirty="0">
                <a:latin typeface="Helvetica" charset="0"/>
                <a:cs typeface="Helvetica" charset="0"/>
              </a:rPr>
              <a:t>Line of Credit -- </a:t>
            </a:r>
            <a:r>
              <a:rPr lang="en-US" sz="2500" i="1" dirty="0">
                <a:latin typeface="Helvetica" charset="0"/>
                <a:cs typeface="Helvetica" charset="0"/>
              </a:rPr>
              <a:t>A given amount of money the bank will provide so long as the funds are available.</a:t>
            </a:r>
          </a:p>
          <a:p>
            <a:pPr lvl="1" eaLnBrk="1" hangingPunct="1">
              <a:spcAft>
                <a:spcPts val="1200"/>
              </a:spcAft>
              <a:buFont typeface="Lucida Grande" charset="0"/>
              <a:buChar char="-"/>
            </a:pPr>
            <a:r>
              <a:rPr lang="en-US" sz="2700" b="1" dirty="0">
                <a:latin typeface="Helvetica" charset="0"/>
                <a:cs typeface="Helvetica" charset="0"/>
              </a:rPr>
              <a:t>Revolving Credit Agreement -- </a:t>
            </a:r>
            <a:r>
              <a:rPr lang="en-US" sz="2700" i="1" dirty="0">
                <a:latin typeface="Helvetica" charset="0"/>
                <a:cs typeface="Helvetica" charset="0"/>
              </a:rPr>
              <a:t>A line of credit that</a:t>
            </a:r>
            <a:r>
              <a:rPr lang="ja-JP" altLang="en-US" sz="2700" i="1" dirty="0">
                <a:latin typeface="Helvetica" charset="0"/>
                <a:cs typeface="Helvetica" charset="0"/>
              </a:rPr>
              <a:t>’</a:t>
            </a:r>
            <a:r>
              <a:rPr lang="en-US" altLang="ja-JP" sz="2700" i="1" dirty="0">
                <a:latin typeface="Helvetica" charset="0"/>
                <a:cs typeface="Helvetica" charset="0"/>
              </a:rPr>
              <a:t>s guaranteed but comes with a fee.</a:t>
            </a:r>
            <a:endParaRPr lang="en-US" sz="2700" i="1" dirty="0">
              <a:latin typeface="Helvetica" charset="0"/>
              <a:cs typeface="Helvetica" charset="0"/>
            </a:endParaRPr>
          </a:p>
        </p:txBody>
      </p:sp>
      <p:sp>
        <p:nvSpPr>
          <p:cNvPr id="81926" name="Title 1"/>
          <p:cNvSpPr>
            <a:spLocks noGrp="1"/>
          </p:cNvSpPr>
          <p:nvPr>
            <p:ph type="ctrTitle"/>
          </p:nvPr>
        </p:nvSpPr>
        <p:spPr>
          <a:xfrm>
            <a:off x="762000" y="282575"/>
            <a:ext cx="7772400" cy="1470025"/>
          </a:xfrm>
        </p:spPr>
        <p:txBody>
          <a:bodyPr/>
          <a:lstStyle/>
          <a:p>
            <a:r>
              <a:rPr lang="en-US" sz="3200" b="1" smtClean="0">
                <a:latin typeface="Helvetica" charset="0"/>
                <a:ea typeface="ＭＳ Ｐゴシック" charset="-128"/>
                <a:cs typeface="Helvetica" charset="0"/>
              </a:rPr>
              <a:t>DIFFERENT FORMS of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SHORT-TERM LOANS</a:t>
            </a:r>
            <a:endParaRPr lang="en-US" sz="2500" smtClean="0">
              <a:latin typeface="Helvetica" charset="0"/>
              <a:ea typeface="ＭＳ Ｐゴシック" charset="-128"/>
              <a:cs typeface="Helvetica" charset="0"/>
            </a:endParaRPr>
          </a:p>
        </p:txBody>
      </p:sp>
      <p:sp>
        <p:nvSpPr>
          <p:cNvPr id="81928"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LG4</a:t>
            </a:r>
          </a:p>
        </p:txBody>
      </p:sp>
      <p:sp>
        <p:nvSpPr>
          <p:cNvPr id="81929" name="TextBox 9"/>
          <p:cNvSpPr txBox="1">
            <a:spLocks noChangeArrowheads="1"/>
          </p:cNvSpPr>
          <p:nvPr/>
        </p:nvSpPr>
        <p:spPr bwMode="auto">
          <a:xfrm>
            <a:off x="0" y="288925"/>
            <a:ext cx="1492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500" i="1">
                <a:solidFill>
                  <a:schemeClr val="bg1"/>
                </a:solidFill>
                <a:latin typeface="Helvetica" charset="0"/>
                <a:cs typeface="Helvetica" charset="0"/>
              </a:rPr>
              <a:t>Different Forms of Short-Term Loans</a:t>
            </a:r>
          </a:p>
        </p:txBody>
      </p:sp>
      <p:sp>
        <p:nvSpPr>
          <p:cNvPr id="81930"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F95F7EAF-FA8F-46CE-A8D7-7E7C916178AB}" type="slidenum">
              <a:rPr lang="en-US" sz="1000">
                <a:solidFill>
                  <a:schemeClr val="bg1"/>
                </a:solidFill>
                <a:latin typeface="Times New Roman" pitchFamily="18" charset="0"/>
              </a:rPr>
              <a:pPr eaLnBrk="1" hangingPunct="1"/>
              <a:t>30</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 calcmode="lin" valueType="num">
                                      <p:cBhvr additive="base">
                                        <p:cTn id="7" dur="500" fill="hold"/>
                                        <p:tgtEl>
                                          <p:spTgt spid="819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5">
                                            <p:txEl>
                                              <p:pRg st="1" end="1"/>
                                            </p:txEl>
                                          </p:spTgt>
                                        </p:tgtEl>
                                        <p:attrNameLst>
                                          <p:attrName>style.visibility</p:attrName>
                                        </p:attrNameLst>
                                      </p:cBhvr>
                                      <p:to>
                                        <p:strVal val="visible"/>
                                      </p:to>
                                    </p:set>
                                    <p:anim calcmode="lin" valueType="num">
                                      <p:cBhvr additive="base">
                                        <p:cTn id="11" dur="500" fill="hold"/>
                                        <p:tgtEl>
                                          <p:spTgt spid="819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25">
                                            <p:txEl>
                                              <p:pRg st="2" end="2"/>
                                            </p:txEl>
                                          </p:spTgt>
                                        </p:tgtEl>
                                        <p:attrNameLst>
                                          <p:attrName>style.visibility</p:attrName>
                                        </p:attrNameLst>
                                      </p:cBhvr>
                                      <p:to>
                                        <p:strVal val="visible"/>
                                      </p:to>
                                    </p:set>
                                    <p:anim calcmode="lin" valueType="num">
                                      <p:cBhvr additive="base">
                                        <p:cTn id="17" dur="500" fill="hold"/>
                                        <p:tgtEl>
                                          <p:spTgt spid="8192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25">
                                            <p:txEl>
                                              <p:pRg st="3" end="3"/>
                                            </p:txEl>
                                          </p:spTgt>
                                        </p:tgtEl>
                                        <p:attrNameLst>
                                          <p:attrName>style.visibility</p:attrName>
                                        </p:attrNameLst>
                                      </p:cBhvr>
                                      <p:to>
                                        <p:strVal val="visible"/>
                                      </p:to>
                                    </p:set>
                                    <p:anim calcmode="lin" valueType="num">
                                      <p:cBhvr additive="base">
                                        <p:cTn id="23" dur="500" fill="hold"/>
                                        <p:tgtEl>
                                          <p:spTgt spid="8192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1925">
                                            <p:txEl>
                                              <p:pRg st="4" end="4"/>
                                            </p:txEl>
                                          </p:spTgt>
                                        </p:tgtEl>
                                        <p:attrNameLst>
                                          <p:attrName>style.visibility</p:attrName>
                                        </p:attrNameLst>
                                      </p:cBhvr>
                                      <p:to>
                                        <p:strVal val="visible"/>
                                      </p:to>
                                    </p:set>
                                    <p:anim calcmode="lin" valueType="num">
                                      <p:cBhvr additive="base">
                                        <p:cTn id="29" dur="500" fill="hold"/>
                                        <p:tgtEl>
                                          <p:spTgt spid="8192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2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88069" name="TextBox 9"/>
          <p:cNvSpPr txBox="1">
            <a:spLocks noChangeArrowheads="1"/>
          </p:cNvSpPr>
          <p:nvPr/>
        </p:nvSpPr>
        <p:spPr bwMode="auto">
          <a:xfrm>
            <a:off x="533400" y="1990725"/>
            <a:ext cx="4953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a:latin typeface="Helvetica" charset="0"/>
                <a:cs typeface="Helvetica" charset="0"/>
              </a:rPr>
              <a:t>Rates for small businesses grew almost 30% after the Credit Card Responsibility Accountability and Disclosure Act was passed.</a:t>
            </a:r>
          </a:p>
          <a:p>
            <a:pPr eaLnBrk="1" hangingPunct="1">
              <a:spcAft>
                <a:spcPts val="3000"/>
              </a:spcAft>
              <a:buFont typeface="Arial" charset="0"/>
              <a:buChar char="•"/>
            </a:pPr>
            <a:r>
              <a:rPr lang="en-US" sz="2700">
                <a:latin typeface="Helvetica" charset="0"/>
                <a:cs typeface="Helvetica" charset="0"/>
              </a:rPr>
              <a:t>Credit cards are convenient but costly for a small business.</a:t>
            </a:r>
          </a:p>
        </p:txBody>
      </p:sp>
      <p:sp>
        <p:nvSpPr>
          <p:cNvPr id="88070" name="Title 1"/>
          <p:cNvSpPr>
            <a:spLocks noGrp="1"/>
          </p:cNvSpPr>
          <p:nvPr>
            <p:ph type="ctrTitle"/>
          </p:nvPr>
        </p:nvSpPr>
        <p:spPr>
          <a:xfrm>
            <a:off x="685800" y="76200"/>
            <a:ext cx="7772400" cy="1470025"/>
          </a:xfrm>
        </p:spPr>
        <p:txBody>
          <a:bodyPr/>
          <a:lstStyle/>
          <a:p>
            <a:r>
              <a:rPr lang="en-US" sz="3200" b="1" smtClean="0">
                <a:latin typeface="Helvetica" charset="0"/>
                <a:ea typeface="ＭＳ Ｐゴシック" charset="-128"/>
                <a:cs typeface="Helvetica" charset="0"/>
              </a:rPr>
              <a:t>CREDIT CARDS</a:t>
            </a:r>
            <a:endParaRPr lang="en-US" sz="2500" smtClean="0">
              <a:latin typeface="Helvetica" charset="0"/>
              <a:ea typeface="ＭＳ Ｐゴシック" charset="-128"/>
              <a:cs typeface="Helvetica" charset="0"/>
            </a:endParaRPr>
          </a:p>
        </p:txBody>
      </p:sp>
      <p:sp>
        <p:nvSpPr>
          <p:cNvPr id="88071" name="TextBox 9"/>
          <p:cNvSpPr txBox="1">
            <a:spLocks noChangeArrowheads="1"/>
          </p:cNvSpPr>
          <p:nvPr/>
        </p:nvSpPr>
        <p:spPr bwMode="auto">
          <a:xfrm>
            <a:off x="0" y="417513"/>
            <a:ext cx="14922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Credit Cards</a:t>
            </a:r>
          </a:p>
        </p:txBody>
      </p:sp>
      <p:sp>
        <p:nvSpPr>
          <p:cNvPr id="88073"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LG4</a:t>
            </a:r>
          </a:p>
        </p:txBody>
      </p:sp>
      <p:pic>
        <p:nvPicPr>
          <p:cNvPr id="88074" name="Picture 10" descr="Credit card - Robert Scobl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1752600"/>
            <a:ext cx="30226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5" name="TextBox 18"/>
          <p:cNvSpPr txBox="1">
            <a:spLocks noChangeArrowheads="1"/>
          </p:cNvSpPr>
          <p:nvPr/>
        </p:nvSpPr>
        <p:spPr bwMode="auto">
          <a:xfrm>
            <a:off x="5715000" y="6170613"/>
            <a:ext cx="2438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900">
                <a:latin typeface="Calibri" pitchFamily="34" charset="0"/>
              </a:rPr>
              <a:t>Photo Courtesy of: Robert Scoble</a:t>
            </a:r>
          </a:p>
        </p:txBody>
      </p:sp>
      <p:sp>
        <p:nvSpPr>
          <p:cNvPr id="88076"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0CCC671D-9AE5-4044-8AC4-052F277746D7}" type="slidenum">
              <a:rPr lang="en-US" sz="1000">
                <a:solidFill>
                  <a:schemeClr val="bg1"/>
                </a:solidFill>
                <a:latin typeface="Times New Roman" pitchFamily="18" charset="0"/>
              </a:rPr>
              <a:pPr eaLnBrk="1" hangingPunct="1"/>
              <a:t>31</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90114"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A2CA7A"/>
          </a:solidFill>
          <a:ln>
            <a:solidFill>
              <a:srgbClr val="A2CA7A"/>
            </a:solidFill>
          </a:ln>
          <a:effectLst/>
        </p:spPr>
        <p:style>
          <a:lnRef idx="1">
            <a:schemeClr val="accent1"/>
          </a:lnRef>
          <a:fillRef idx="3">
            <a:schemeClr val="accent1"/>
          </a:fillRef>
          <a:effectRef idx="2">
            <a:schemeClr val="accent1"/>
          </a:effectRef>
          <a:fontRef idx="minor">
            <a:schemeClr val="lt1"/>
          </a:fontRef>
        </p:style>
      </p:sp>
      <p:sp>
        <p:nvSpPr>
          <p:cNvPr id="90117" name="Title 1"/>
          <p:cNvSpPr>
            <a:spLocks noGrp="1"/>
          </p:cNvSpPr>
          <p:nvPr>
            <p:ph type="ctrTitle"/>
          </p:nvPr>
        </p:nvSpPr>
        <p:spPr>
          <a:xfrm>
            <a:off x="609600" y="228600"/>
            <a:ext cx="7772400" cy="1470025"/>
          </a:xfrm>
        </p:spPr>
        <p:txBody>
          <a:bodyPr/>
          <a:lstStyle/>
          <a:p>
            <a:r>
              <a:rPr lang="en-US" sz="3200" b="1" smtClean="0">
                <a:latin typeface="Helvetica" charset="0"/>
                <a:ea typeface="ＭＳ Ｐゴシック" charset="-128"/>
                <a:cs typeface="Helvetica" charset="0"/>
              </a:rPr>
              <a:t>WAYS to RAISE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START-UP CAPITAL</a:t>
            </a:r>
          </a:p>
        </p:txBody>
      </p:sp>
      <p:sp>
        <p:nvSpPr>
          <p:cNvPr id="90118" name="TextBox 12"/>
          <p:cNvSpPr txBox="1">
            <a:spLocks noChangeArrowheads="1"/>
          </p:cNvSpPr>
          <p:nvPr/>
        </p:nvSpPr>
        <p:spPr bwMode="auto">
          <a:xfrm>
            <a:off x="533400" y="2046288"/>
            <a:ext cx="7924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buFont typeface="Arial" charset="0"/>
              <a:buChar char="•"/>
            </a:pPr>
            <a:r>
              <a:rPr lang="en-US" sz="2700">
                <a:latin typeface="Helvetica" charset="0"/>
                <a:cs typeface="Helvetica" charset="0"/>
              </a:rPr>
              <a:t>Seek out a microloan from a microlender</a:t>
            </a:r>
          </a:p>
          <a:p>
            <a:pPr eaLnBrk="1" hangingPunct="1">
              <a:spcAft>
                <a:spcPts val="1200"/>
              </a:spcAft>
              <a:buFont typeface="Arial" charset="0"/>
              <a:buChar char="•"/>
            </a:pPr>
            <a:r>
              <a:rPr lang="en-US" sz="2700">
                <a:latin typeface="Helvetica" charset="0"/>
                <a:cs typeface="Helvetica" charset="0"/>
              </a:rPr>
              <a:t>Use asset-based lending or factoring</a:t>
            </a:r>
          </a:p>
        </p:txBody>
      </p:sp>
      <p:sp>
        <p:nvSpPr>
          <p:cNvPr id="90119" name="TextBox 11"/>
          <p:cNvSpPr txBox="1">
            <a:spLocks noChangeArrowheads="1"/>
          </p:cNvSpPr>
          <p:nvPr/>
        </p:nvSpPr>
        <p:spPr bwMode="auto">
          <a:xfrm>
            <a:off x="1371600" y="6400800"/>
            <a:ext cx="556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900">
                <a:latin typeface="Helvetica" charset="0"/>
                <a:cs typeface="Helvetica" charset="0"/>
              </a:rPr>
              <a:t>Source: Entrepreneur, </a:t>
            </a:r>
            <a:r>
              <a:rPr lang="en-US" sz="900">
                <a:latin typeface="Helvetica" charset="0"/>
                <a:cs typeface="Helvetica" charset="0"/>
                <a:hlinkClick r:id="rId3"/>
              </a:rPr>
              <a:t>www.entrepreneur.com</a:t>
            </a:r>
            <a:r>
              <a:rPr lang="en-US" sz="900">
                <a:latin typeface="Helvetica" charset="0"/>
                <a:cs typeface="Helvetica" charset="0"/>
              </a:rPr>
              <a:t>, accessed July 2011.</a:t>
            </a:r>
          </a:p>
        </p:txBody>
      </p:sp>
      <p:sp>
        <p:nvSpPr>
          <p:cNvPr id="90120" name="TextBox 13"/>
          <p:cNvSpPr txBox="1">
            <a:spLocks noChangeArrowheads="1"/>
          </p:cNvSpPr>
          <p:nvPr/>
        </p:nvSpPr>
        <p:spPr bwMode="auto">
          <a:xfrm>
            <a:off x="533400" y="3236913"/>
            <a:ext cx="44958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200"/>
              </a:spcAft>
              <a:buFont typeface="Arial" charset="0"/>
              <a:buChar char="•"/>
            </a:pPr>
            <a:r>
              <a:rPr lang="en-US" sz="2700">
                <a:solidFill>
                  <a:srgbClr val="000000"/>
                </a:solidFill>
                <a:latin typeface="Helvetica" charset="0"/>
                <a:cs typeface="Helvetica" charset="0"/>
              </a:rPr>
              <a:t>Turn to the web and seek out </a:t>
            </a:r>
            <a:r>
              <a:rPr lang="en-US" sz="2700">
                <a:solidFill>
                  <a:srgbClr val="000000"/>
                </a:solidFill>
                <a:latin typeface="Helvetica" charset="0"/>
                <a:cs typeface="Helvetica" charset="0"/>
                <a:hlinkClick r:id="rId4"/>
              </a:rPr>
              <a:t>peer-to-peer lending</a:t>
            </a:r>
            <a:endParaRPr lang="en-US" sz="2700">
              <a:solidFill>
                <a:srgbClr val="000000"/>
              </a:solidFill>
              <a:latin typeface="Helvetica" charset="0"/>
              <a:cs typeface="Helvetica" charset="0"/>
            </a:endParaRPr>
          </a:p>
          <a:p>
            <a:pPr eaLnBrk="1" hangingPunct="1">
              <a:spcAft>
                <a:spcPts val="1200"/>
              </a:spcAft>
              <a:buFont typeface="Arial" charset="0"/>
              <a:buChar char="•"/>
            </a:pPr>
            <a:r>
              <a:rPr lang="en-US" sz="2700">
                <a:solidFill>
                  <a:srgbClr val="000000"/>
                </a:solidFill>
                <a:latin typeface="Helvetica" charset="0"/>
                <a:cs typeface="Helvetica" charset="0"/>
              </a:rPr>
              <a:t>Research local banks</a:t>
            </a:r>
          </a:p>
          <a:p>
            <a:pPr eaLnBrk="1" hangingPunct="1">
              <a:spcAft>
                <a:spcPts val="1200"/>
              </a:spcAft>
              <a:buFont typeface="Arial" charset="0"/>
              <a:buChar char="•"/>
            </a:pPr>
            <a:r>
              <a:rPr lang="en-US" sz="2700">
                <a:solidFill>
                  <a:srgbClr val="000000"/>
                </a:solidFill>
                <a:latin typeface="Helvetica" charset="0"/>
                <a:cs typeface="Helvetica" charset="0"/>
              </a:rPr>
              <a:t>Sweet-talk vendors you want to do business with</a:t>
            </a:r>
            <a:endParaRPr lang="en-US"/>
          </a:p>
        </p:txBody>
      </p:sp>
      <p:sp>
        <p:nvSpPr>
          <p:cNvPr id="90122"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rgbClr val="000000"/>
                </a:solidFill>
                <a:latin typeface="Helvetica" charset="0"/>
              </a:rPr>
              <a:t>LG4</a:t>
            </a:r>
          </a:p>
        </p:txBody>
      </p:sp>
      <p:sp>
        <p:nvSpPr>
          <p:cNvPr id="90123" name="TextBox 9"/>
          <p:cNvSpPr txBox="1">
            <a:spLocks noChangeArrowheads="1"/>
          </p:cNvSpPr>
          <p:nvPr/>
        </p:nvSpPr>
        <p:spPr bwMode="auto">
          <a:xfrm>
            <a:off x="0" y="417513"/>
            <a:ext cx="14922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rgbClr val="000000"/>
                </a:solidFill>
                <a:latin typeface="Helvetica" charset="0"/>
                <a:cs typeface="Helvetica" charset="0"/>
              </a:rPr>
              <a:t>Credit Cards</a:t>
            </a:r>
          </a:p>
        </p:txBody>
      </p:sp>
      <p:pic>
        <p:nvPicPr>
          <p:cNvPr id="90124" name="Picture 12" descr="Loan.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17888"/>
            <a:ext cx="34290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5"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70D31CB3-1A95-488C-B96B-9B08FB9983FC}" type="slidenum">
              <a:rPr lang="en-US" sz="1000">
                <a:solidFill>
                  <a:schemeClr val="bg1"/>
                </a:solidFill>
                <a:latin typeface="Times New Roman" pitchFamily="18" charset="0"/>
              </a:rPr>
              <a:pPr eaLnBrk="1" hangingPunct="1"/>
              <a:t>32</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98309" name="TextBox 9"/>
          <p:cNvSpPr txBox="1">
            <a:spLocks noChangeArrowheads="1"/>
          </p:cNvSpPr>
          <p:nvPr/>
        </p:nvSpPr>
        <p:spPr bwMode="auto">
          <a:xfrm>
            <a:off x="533400" y="1828800"/>
            <a:ext cx="80772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sz="2700" dirty="0">
                <a:latin typeface="Helvetica" charset="0"/>
                <a:cs typeface="Helvetica" charset="0"/>
              </a:rPr>
              <a:t>Long-term financing loans generally come due within 3 -7 years but may extend to 15 or 20 years.</a:t>
            </a:r>
          </a:p>
          <a:p>
            <a:pPr eaLnBrk="1" hangingPunct="1">
              <a:spcAft>
                <a:spcPts val="3000"/>
              </a:spcAft>
              <a:buFont typeface="Arial" charset="0"/>
              <a:buChar char="•"/>
            </a:pPr>
            <a:r>
              <a:rPr lang="en-US" sz="2700" b="1" dirty="0">
                <a:latin typeface="Helvetica" charset="0"/>
                <a:cs typeface="Helvetica" charset="0"/>
              </a:rPr>
              <a:t>Term-Loan Agreement -- </a:t>
            </a:r>
            <a:r>
              <a:rPr lang="en-US" sz="2500" i="1" dirty="0">
                <a:latin typeface="Helvetica" charset="0"/>
                <a:cs typeface="Helvetica" charset="0"/>
              </a:rPr>
              <a:t>A promissory note that requires the borrower to repay the loan with interest in specified monthly or annual installments.</a:t>
            </a:r>
          </a:p>
          <a:p>
            <a:pPr eaLnBrk="1" hangingPunct="1">
              <a:spcAft>
                <a:spcPts val="3000"/>
              </a:spcAft>
              <a:buFont typeface="Arial" charset="0"/>
              <a:buChar char="•"/>
            </a:pPr>
            <a:r>
              <a:rPr lang="en-US" sz="2700" dirty="0">
                <a:latin typeface="Helvetica" charset="0"/>
                <a:cs typeface="Helvetica" charset="0"/>
              </a:rPr>
              <a:t>A major advantage of debt financing is the interest the firm pays is tax deductible.</a:t>
            </a:r>
          </a:p>
        </p:txBody>
      </p:sp>
      <p:sp>
        <p:nvSpPr>
          <p:cNvPr id="98310" name="Title 1"/>
          <p:cNvSpPr>
            <a:spLocks noGrp="1"/>
          </p:cNvSpPr>
          <p:nvPr>
            <p:ph type="ctrTitle"/>
          </p:nvPr>
        </p:nvSpPr>
        <p:spPr>
          <a:xfrm>
            <a:off x="685800" y="282575"/>
            <a:ext cx="7772400" cy="1470025"/>
          </a:xfrm>
        </p:spPr>
        <p:txBody>
          <a:bodyPr/>
          <a:lstStyle/>
          <a:p>
            <a:r>
              <a:rPr lang="en-US" sz="3200" b="1" smtClean="0">
                <a:latin typeface="Helvetica" charset="0"/>
                <a:ea typeface="ＭＳ Ｐゴシック" charset="-128"/>
                <a:cs typeface="Helvetica" charset="0"/>
              </a:rPr>
              <a:t>USING LONG-TERM </a:t>
            </a:r>
            <a:br>
              <a:rPr lang="en-US" sz="3200" b="1" smtClean="0">
                <a:latin typeface="Helvetica" charset="0"/>
                <a:ea typeface="ＭＳ Ｐゴシック" charset="-128"/>
                <a:cs typeface="Helvetica" charset="0"/>
              </a:rPr>
            </a:br>
            <a:r>
              <a:rPr lang="en-US" sz="3200" b="1" smtClean="0">
                <a:latin typeface="Helvetica" charset="0"/>
                <a:ea typeface="ＭＳ Ｐゴシック" charset="-128"/>
                <a:cs typeface="Helvetica" charset="0"/>
              </a:rPr>
              <a:t>DEBT FINANCING</a:t>
            </a:r>
            <a:endParaRPr lang="en-US" sz="2500" smtClean="0">
              <a:latin typeface="Helvetica" charset="0"/>
              <a:ea typeface="ＭＳ Ｐゴシック" charset="-128"/>
              <a:cs typeface="Helvetica" charset="0"/>
            </a:endParaRPr>
          </a:p>
        </p:txBody>
      </p:sp>
      <p:sp>
        <p:nvSpPr>
          <p:cNvPr id="98311" name="TextBox 9"/>
          <p:cNvSpPr txBox="1">
            <a:spLocks noChangeArrowheads="1"/>
          </p:cNvSpPr>
          <p:nvPr/>
        </p:nvSpPr>
        <p:spPr bwMode="auto">
          <a:xfrm>
            <a:off x="0" y="381000"/>
            <a:ext cx="1492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Debt Financing</a:t>
            </a:r>
          </a:p>
        </p:txBody>
      </p:sp>
      <p:sp>
        <p:nvSpPr>
          <p:cNvPr id="98313"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LG5</a:t>
            </a:r>
          </a:p>
        </p:txBody>
      </p:sp>
      <p:sp>
        <p:nvSpPr>
          <p:cNvPr id="98314"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F36BCD51-60D5-4F05-981C-477EC0E1332F}" type="slidenum">
              <a:rPr lang="en-US" sz="1000">
                <a:solidFill>
                  <a:schemeClr val="bg1"/>
                </a:solidFill>
                <a:latin typeface="Times New Roman" pitchFamily="18" charset="0"/>
              </a:rPr>
              <a:pPr eaLnBrk="1" hangingPunct="1"/>
              <a:t>33</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 calcmode="lin" valueType="num">
                                      <p:cBhvr additive="base">
                                        <p:cTn id="7" dur="500" fill="hold"/>
                                        <p:tgtEl>
                                          <p:spTgt spid="983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9">
                                            <p:txEl>
                                              <p:pRg st="1" end="1"/>
                                            </p:txEl>
                                          </p:spTgt>
                                        </p:tgtEl>
                                        <p:attrNameLst>
                                          <p:attrName>style.visibility</p:attrName>
                                        </p:attrNameLst>
                                      </p:cBhvr>
                                      <p:to>
                                        <p:strVal val="visible"/>
                                      </p:to>
                                    </p:set>
                                    <p:anim calcmode="lin" valueType="num">
                                      <p:cBhvr additive="base">
                                        <p:cTn id="13" dur="500" fill="hold"/>
                                        <p:tgtEl>
                                          <p:spTgt spid="983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8309">
                                            <p:txEl>
                                              <p:pRg st="2" end="2"/>
                                            </p:txEl>
                                          </p:spTgt>
                                        </p:tgtEl>
                                        <p:attrNameLst>
                                          <p:attrName>style.visibility</p:attrName>
                                        </p:attrNameLst>
                                      </p:cBhvr>
                                      <p:to>
                                        <p:strVal val="visible"/>
                                      </p:to>
                                    </p:set>
                                    <p:anim calcmode="lin" valueType="num">
                                      <p:cBhvr additive="base">
                                        <p:cTn id="17" dur="500" fill="hold"/>
                                        <p:tgtEl>
                                          <p:spTgt spid="9830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830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660066"/>
          </a:solidFill>
          <a:ln>
            <a:solidFill>
              <a:srgbClr val="660066"/>
            </a:solidFill>
          </a:ln>
          <a:effectLst/>
        </p:spPr>
        <p:style>
          <a:lnRef idx="1">
            <a:schemeClr val="accent1"/>
          </a:lnRef>
          <a:fillRef idx="3">
            <a:schemeClr val="accent1"/>
          </a:fillRef>
          <a:effectRef idx="2">
            <a:schemeClr val="accent1"/>
          </a:effectRef>
          <a:fontRef idx="minor">
            <a:schemeClr val="lt1"/>
          </a:fontRef>
        </p:style>
      </p:sp>
      <p:sp>
        <p:nvSpPr>
          <p:cNvPr id="102405" name="TextBox 9"/>
          <p:cNvSpPr txBox="1">
            <a:spLocks noChangeArrowheads="1"/>
          </p:cNvSpPr>
          <p:nvPr/>
        </p:nvSpPr>
        <p:spPr bwMode="auto">
          <a:xfrm>
            <a:off x="533400" y="1676400"/>
            <a:ext cx="8077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1800"/>
              </a:spcAft>
              <a:buFont typeface="Arial" charset="0"/>
              <a:buChar char="•"/>
            </a:pPr>
            <a:r>
              <a:rPr lang="en-US" sz="2700">
                <a:latin typeface="Helvetica" charset="0"/>
                <a:cs typeface="Helvetica" charset="0"/>
              </a:rPr>
              <a:t>A company can secure equity financing by:</a:t>
            </a:r>
          </a:p>
        </p:txBody>
      </p:sp>
      <p:sp>
        <p:nvSpPr>
          <p:cNvPr id="102406" name="Title 1"/>
          <p:cNvSpPr>
            <a:spLocks noGrp="1"/>
          </p:cNvSpPr>
          <p:nvPr>
            <p:ph type="ctrTitle"/>
          </p:nvPr>
        </p:nvSpPr>
        <p:spPr>
          <a:xfrm>
            <a:off x="1066800" y="76200"/>
            <a:ext cx="7772400" cy="1470025"/>
          </a:xfrm>
        </p:spPr>
        <p:txBody>
          <a:bodyPr/>
          <a:lstStyle/>
          <a:p>
            <a:r>
              <a:rPr lang="en-US" sz="3200" b="1" smtClean="0">
                <a:latin typeface="Helvetica" charset="0"/>
                <a:ea typeface="ＭＳ Ｐゴシック" charset="-128"/>
                <a:cs typeface="Helvetica" charset="0"/>
              </a:rPr>
              <a:t>SECURING EQUITY FINANCING</a:t>
            </a:r>
            <a:endParaRPr lang="en-US" sz="2500" smtClean="0">
              <a:latin typeface="Helvetica" charset="0"/>
              <a:ea typeface="ＭＳ Ｐゴシック" charset="-128"/>
              <a:cs typeface="Helvetica" charset="0"/>
            </a:endParaRPr>
          </a:p>
        </p:txBody>
      </p:sp>
      <p:sp>
        <p:nvSpPr>
          <p:cNvPr id="102407" name="TextBox 9"/>
          <p:cNvSpPr txBox="1">
            <a:spLocks noChangeArrowheads="1"/>
          </p:cNvSpPr>
          <p:nvPr/>
        </p:nvSpPr>
        <p:spPr bwMode="auto">
          <a:xfrm>
            <a:off x="0" y="381000"/>
            <a:ext cx="1492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chemeClr val="bg1"/>
                </a:solidFill>
                <a:latin typeface="Helvetica" charset="0"/>
                <a:cs typeface="Helvetica" charset="0"/>
              </a:rPr>
              <a:t>Equity Financing</a:t>
            </a:r>
          </a:p>
        </p:txBody>
      </p:sp>
      <p:sp>
        <p:nvSpPr>
          <p:cNvPr id="102409" name="TextBox 12"/>
          <p:cNvSpPr txBox="1">
            <a:spLocks noChangeArrowheads="1"/>
          </p:cNvSpPr>
          <p:nvPr/>
        </p:nvSpPr>
        <p:spPr bwMode="auto">
          <a:xfrm>
            <a:off x="609600" y="2184400"/>
            <a:ext cx="47244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128"/>
              </a:defRPr>
            </a:lvl1pPr>
            <a:lvl2pPr marL="801688" indent="-344488"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lvl="1" eaLnBrk="1" hangingPunct="1">
              <a:spcAft>
                <a:spcPts val="1800"/>
              </a:spcAft>
              <a:buFont typeface="Lucida Grande" charset="0"/>
              <a:buChar char="-"/>
            </a:pPr>
            <a:r>
              <a:rPr lang="en-US" sz="2200">
                <a:latin typeface="Helvetica" charset="0"/>
                <a:cs typeface="Helvetica" charset="0"/>
              </a:rPr>
              <a:t>Selling shares of stock in the company.</a:t>
            </a:r>
          </a:p>
          <a:p>
            <a:pPr lvl="1" eaLnBrk="1" hangingPunct="1">
              <a:spcAft>
                <a:spcPts val="1800"/>
              </a:spcAft>
              <a:buFont typeface="Lucida Grande" charset="0"/>
              <a:buChar char="-"/>
            </a:pPr>
            <a:r>
              <a:rPr lang="en-US" sz="2200">
                <a:latin typeface="Helvetica" charset="0"/>
                <a:cs typeface="Helvetica" charset="0"/>
              </a:rPr>
              <a:t>Earning profits and using the retained earnings as reinvestments in the firm.</a:t>
            </a:r>
          </a:p>
          <a:p>
            <a:pPr lvl="1" eaLnBrk="1" hangingPunct="1">
              <a:spcAft>
                <a:spcPts val="1800"/>
              </a:spcAft>
              <a:buFont typeface="Lucida Grande" charset="0"/>
              <a:buChar char="-"/>
            </a:pPr>
            <a:r>
              <a:rPr lang="en-US" sz="2200">
                <a:latin typeface="Helvetica" charset="0"/>
                <a:cs typeface="Helvetica" charset="0"/>
              </a:rPr>
              <a:t>Attracting </a:t>
            </a:r>
            <a:r>
              <a:rPr lang="en-US" sz="2200" b="1">
                <a:latin typeface="Helvetica" charset="0"/>
                <a:cs typeface="Helvetica" charset="0"/>
              </a:rPr>
              <a:t>Venture Capital -- </a:t>
            </a:r>
            <a:r>
              <a:rPr lang="en-US" sz="2200" i="1">
                <a:latin typeface="Helvetica" charset="0"/>
                <a:cs typeface="Helvetica" charset="0"/>
              </a:rPr>
              <a:t>Money that is invested in new or emerging companies that some investors believe have great profit potential</a:t>
            </a:r>
            <a:r>
              <a:rPr lang="en-US" sz="2500" i="1">
                <a:latin typeface="Helvetica" charset="0"/>
                <a:cs typeface="Helvetica" charset="0"/>
              </a:rPr>
              <a:t>.</a:t>
            </a:r>
          </a:p>
        </p:txBody>
      </p:sp>
      <p:sp>
        <p:nvSpPr>
          <p:cNvPr id="102410"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chemeClr val="bg1"/>
                </a:solidFill>
                <a:latin typeface="Helvetica" charset="0"/>
              </a:rPr>
              <a:t>LG5</a:t>
            </a:r>
          </a:p>
        </p:txBody>
      </p:sp>
      <p:pic>
        <p:nvPicPr>
          <p:cNvPr id="102411" name="Picture 11" descr="18.4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98713"/>
            <a:ext cx="2363788"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2"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BC61665E-E620-497A-81C3-78BEB66E89AE}" type="slidenum">
              <a:rPr lang="en-US" sz="1000">
                <a:solidFill>
                  <a:schemeClr val="bg1"/>
                </a:solidFill>
                <a:latin typeface="Times New Roman" pitchFamily="18" charset="0"/>
              </a:rPr>
              <a:pPr eaLnBrk="1" hangingPunct="1"/>
              <a:t>34</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96258"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 name="Oval 4"/>
          <p:cNvSpPr/>
          <p:nvPr/>
        </p:nvSpPr>
        <p:spPr>
          <a:xfrm>
            <a:off x="0" y="0"/>
            <a:ext cx="1644650" cy="1600200"/>
          </a:xfrm>
          <a:prstGeom prst="ellipse">
            <a:avLst/>
          </a:prstGeom>
          <a:solidFill>
            <a:srgbClr val="A2CA7A"/>
          </a:solidFill>
          <a:ln>
            <a:solidFill>
              <a:srgbClr val="A2CA7A"/>
            </a:solidFill>
          </a:ln>
          <a:effectLst/>
        </p:spPr>
        <p:style>
          <a:lnRef idx="1">
            <a:schemeClr val="accent1"/>
          </a:lnRef>
          <a:fillRef idx="3">
            <a:schemeClr val="accent1"/>
          </a:fillRef>
          <a:effectRef idx="2">
            <a:schemeClr val="accent1"/>
          </a:effectRef>
          <a:fontRef idx="minor">
            <a:schemeClr val="lt1"/>
          </a:fontRef>
        </p:style>
      </p:sp>
      <p:sp>
        <p:nvSpPr>
          <p:cNvPr id="96261" name="TextBox 9"/>
          <p:cNvSpPr txBox="1">
            <a:spLocks noChangeArrowheads="1"/>
          </p:cNvSpPr>
          <p:nvPr/>
        </p:nvSpPr>
        <p:spPr bwMode="auto">
          <a:xfrm>
            <a:off x="533400" y="16764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2400"/>
              </a:spcAft>
              <a:buFont typeface="Calibri" pitchFamily="34" charset="0"/>
              <a:buAutoNum type="arabicPeriod"/>
            </a:pPr>
            <a:r>
              <a:rPr lang="en-US" sz="2700" dirty="0">
                <a:solidFill>
                  <a:srgbClr val="000000"/>
                </a:solidFill>
                <a:latin typeface="Helvetica" charset="0"/>
                <a:cs typeface="Helvetica" charset="0"/>
              </a:rPr>
              <a:t>The </a:t>
            </a:r>
            <a:r>
              <a:rPr lang="en-US" sz="2700" b="1" dirty="0">
                <a:solidFill>
                  <a:srgbClr val="000000"/>
                </a:solidFill>
                <a:latin typeface="Helvetica" charset="0"/>
                <a:cs typeface="Helvetica" charset="0"/>
              </a:rPr>
              <a:t>character </a:t>
            </a:r>
            <a:r>
              <a:rPr lang="en-US" sz="2700" dirty="0">
                <a:solidFill>
                  <a:srgbClr val="000000"/>
                </a:solidFill>
                <a:latin typeface="Helvetica" charset="0"/>
                <a:cs typeface="Helvetica" charset="0"/>
              </a:rPr>
              <a:t>of the </a:t>
            </a:r>
            <a:r>
              <a:rPr lang="en-US" sz="2700" dirty="0" smtClean="0">
                <a:solidFill>
                  <a:srgbClr val="000000"/>
                </a:solidFill>
                <a:latin typeface="Helvetica" charset="0"/>
                <a:cs typeface="Helvetica" charset="0"/>
              </a:rPr>
              <a:t>borrower.</a:t>
            </a:r>
            <a:endParaRPr lang="en-US" sz="2700" dirty="0">
              <a:solidFill>
                <a:srgbClr val="000000"/>
              </a:solidFill>
              <a:latin typeface="Helvetica" charset="0"/>
              <a:cs typeface="Helvetica" charset="0"/>
            </a:endParaRPr>
          </a:p>
          <a:p>
            <a:pPr eaLnBrk="1" hangingPunct="1">
              <a:spcAft>
                <a:spcPts val="2400"/>
              </a:spcAft>
              <a:buFont typeface="Calibri" pitchFamily="34" charset="0"/>
              <a:buAutoNum type="arabicPeriod"/>
            </a:pPr>
            <a:r>
              <a:rPr lang="en-US" sz="2700" dirty="0">
                <a:solidFill>
                  <a:srgbClr val="000000"/>
                </a:solidFill>
                <a:latin typeface="Helvetica" charset="0"/>
                <a:cs typeface="Helvetica" charset="0"/>
              </a:rPr>
              <a:t>The borrower</a:t>
            </a:r>
            <a:r>
              <a:rPr lang="ja-JP" altLang="en-US" sz="2700" dirty="0">
                <a:solidFill>
                  <a:srgbClr val="000000"/>
                </a:solidFill>
                <a:latin typeface="Helvetica" charset="0"/>
                <a:cs typeface="Helvetica" charset="0"/>
              </a:rPr>
              <a:t>’</a:t>
            </a:r>
            <a:r>
              <a:rPr lang="en-US" altLang="ja-JP" sz="2700" dirty="0">
                <a:solidFill>
                  <a:srgbClr val="000000"/>
                </a:solidFill>
                <a:latin typeface="Helvetica" charset="0"/>
                <a:cs typeface="Helvetica" charset="0"/>
              </a:rPr>
              <a:t>s </a:t>
            </a:r>
            <a:r>
              <a:rPr lang="en-US" altLang="ja-JP" sz="2700" b="1" dirty="0">
                <a:solidFill>
                  <a:srgbClr val="000000"/>
                </a:solidFill>
                <a:latin typeface="Helvetica" charset="0"/>
                <a:cs typeface="Helvetica" charset="0"/>
              </a:rPr>
              <a:t>capacity </a:t>
            </a:r>
            <a:r>
              <a:rPr lang="en-US" altLang="ja-JP" sz="2700" dirty="0">
                <a:solidFill>
                  <a:srgbClr val="000000"/>
                </a:solidFill>
                <a:latin typeface="Helvetica" charset="0"/>
                <a:cs typeface="Helvetica" charset="0"/>
              </a:rPr>
              <a:t>to repay the loan.</a:t>
            </a:r>
          </a:p>
          <a:p>
            <a:pPr eaLnBrk="1" hangingPunct="1">
              <a:spcAft>
                <a:spcPts val="2400"/>
              </a:spcAft>
              <a:buFont typeface="Calibri" pitchFamily="34" charset="0"/>
              <a:buAutoNum type="arabicPeriod"/>
            </a:pPr>
            <a:r>
              <a:rPr lang="en-US" sz="2700" dirty="0">
                <a:solidFill>
                  <a:srgbClr val="000000"/>
                </a:solidFill>
                <a:latin typeface="Helvetica" charset="0"/>
                <a:cs typeface="Helvetica" charset="0"/>
              </a:rPr>
              <a:t>The </a:t>
            </a:r>
            <a:r>
              <a:rPr lang="en-US" sz="2700" b="1" dirty="0">
                <a:solidFill>
                  <a:srgbClr val="000000"/>
                </a:solidFill>
                <a:latin typeface="Helvetica" charset="0"/>
                <a:cs typeface="Helvetica" charset="0"/>
              </a:rPr>
              <a:t>capital </a:t>
            </a:r>
            <a:r>
              <a:rPr lang="en-US" sz="2700" dirty="0">
                <a:solidFill>
                  <a:srgbClr val="000000"/>
                </a:solidFill>
                <a:latin typeface="Helvetica" charset="0"/>
                <a:cs typeface="Helvetica" charset="0"/>
              </a:rPr>
              <a:t>being invested in the business by the borrower.</a:t>
            </a:r>
          </a:p>
          <a:p>
            <a:pPr eaLnBrk="1" hangingPunct="1">
              <a:spcAft>
                <a:spcPts val="2400"/>
              </a:spcAft>
              <a:buFont typeface="Calibri" pitchFamily="34" charset="0"/>
              <a:buAutoNum type="arabicPeriod"/>
            </a:pPr>
            <a:r>
              <a:rPr lang="en-US" sz="2700" dirty="0">
                <a:solidFill>
                  <a:srgbClr val="000000"/>
                </a:solidFill>
                <a:latin typeface="Helvetica" charset="0"/>
                <a:cs typeface="Helvetica" charset="0"/>
              </a:rPr>
              <a:t>The </a:t>
            </a:r>
            <a:r>
              <a:rPr lang="en-US" sz="2700" b="1" dirty="0">
                <a:solidFill>
                  <a:srgbClr val="000000"/>
                </a:solidFill>
                <a:latin typeface="Helvetica" charset="0"/>
                <a:cs typeface="Helvetica" charset="0"/>
              </a:rPr>
              <a:t>conditions </a:t>
            </a:r>
            <a:r>
              <a:rPr lang="en-US" sz="2700" dirty="0">
                <a:solidFill>
                  <a:srgbClr val="000000"/>
                </a:solidFill>
                <a:latin typeface="Helvetica" charset="0"/>
                <a:cs typeface="Helvetica" charset="0"/>
              </a:rPr>
              <a:t>of the economy and the firm</a:t>
            </a:r>
            <a:r>
              <a:rPr lang="ja-JP" altLang="en-US" sz="2700" dirty="0">
                <a:solidFill>
                  <a:srgbClr val="000000"/>
                </a:solidFill>
                <a:latin typeface="Helvetica" charset="0"/>
                <a:cs typeface="Helvetica" charset="0"/>
              </a:rPr>
              <a:t>’</a:t>
            </a:r>
            <a:r>
              <a:rPr lang="en-US" altLang="ja-JP" sz="2700" dirty="0">
                <a:solidFill>
                  <a:srgbClr val="000000"/>
                </a:solidFill>
                <a:latin typeface="Helvetica" charset="0"/>
                <a:cs typeface="Helvetica" charset="0"/>
              </a:rPr>
              <a:t>s industry.</a:t>
            </a:r>
          </a:p>
          <a:p>
            <a:pPr eaLnBrk="1" hangingPunct="1">
              <a:spcAft>
                <a:spcPts val="2400"/>
              </a:spcAft>
              <a:buFont typeface="Calibri" pitchFamily="34" charset="0"/>
              <a:buAutoNum type="arabicPeriod"/>
            </a:pPr>
            <a:r>
              <a:rPr lang="en-US" sz="2700" dirty="0">
                <a:solidFill>
                  <a:srgbClr val="000000"/>
                </a:solidFill>
                <a:latin typeface="Helvetica" charset="0"/>
                <a:cs typeface="Helvetica" charset="0"/>
              </a:rPr>
              <a:t>The </a:t>
            </a:r>
            <a:r>
              <a:rPr lang="en-US" sz="2700" b="1" dirty="0">
                <a:solidFill>
                  <a:srgbClr val="000000"/>
                </a:solidFill>
                <a:latin typeface="Helvetica" charset="0"/>
                <a:cs typeface="Helvetica" charset="0"/>
              </a:rPr>
              <a:t>collateral </a:t>
            </a:r>
            <a:r>
              <a:rPr lang="en-US" sz="2700" dirty="0">
                <a:solidFill>
                  <a:srgbClr val="000000"/>
                </a:solidFill>
                <a:latin typeface="Helvetica" charset="0"/>
                <a:cs typeface="Helvetica" charset="0"/>
              </a:rPr>
              <a:t>the borrower has available to secure the loan.</a:t>
            </a:r>
          </a:p>
        </p:txBody>
      </p:sp>
      <p:sp>
        <p:nvSpPr>
          <p:cNvPr id="96262" name="Title 1"/>
          <p:cNvSpPr>
            <a:spLocks noGrp="1"/>
          </p:cNvSpPr>
          <p:nvPr>
            <p:ph type="ctrTitle"/>
          </p:nvPr>
        </p:nvSpPr>
        <p:spPr>
          <a:xfrm>
            <a:off x="685800" y="228600"/>
            <a:ext cx="7772400" cy="1470025"/>
          </a:xfrm>
        </p:spPr>
        <p:txBody>
          <a:bodyPr/>
          <a:lstStyle/>
          <a:p>
            <a:r>
              <a:rPr lang="en-US" sz="3200" b="1" smtClean="0">
                <a:latin typeface="Helvetica" charset="0"/>
                <a:ea typeface="ＭＳ Ｐゴシック" charset="-128"/>
                <a:cs typeface="Helvetica" charset="0"/>
              </a:rPr>
              <a:t>The FIVE “C”s of CREDIT</a:t>
            </a:r>
          </a:p>
        </p:txBody>
      </p:sp>
      <p:sp>
        <p:nvSpPr>
          <p:cNvPr id="96264" name="TextBox 10"/>
          <p:cNvSpPr txBox="1">
            <a:spLocks noChangeArrowheads="1"/>
          </p:cNvSpPr>
          <p:nvPr/>
        </p:nvSpPr>
        <p:spPr bwMode="auto">
          <a:xfrm>
            <a:off x="457200" y="121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a:solidFill>
                  <a:srgbClr val="000000"/>
                </a:solidFill>
                <a:latin typeface="Helvetica" charset="0"/>
              </a:rPr>
              <a:t>LG5</a:t>
            </a:r>
          </a:p>
        </p:txBody>
      </p:sp>
      <p:sp>
        <p:nvSpPr>
          <p:cNvPr id="96265" name="TextBox 9"/>
          <p:cNvSpPr txBox="1">
            <a:spLocks noChangeArrowheads="1"/>
          </p:cNvSpPr>
          <p:nvPr/>
        </p:nvSpPr>
        <p:spPr bwMode="auto">
          <a:xfrm>
            <a:off x="0" y="304800"/>
            <a:ext cx="14922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700" i="1">
                <a:solidFill>
                  <a:srgbClr val="000000"/>
                </a:solidFill>
                <a:latin typeface="Helvetica" charset="0"/>
                <a:cs typeface="Helvetica" charset="0"/>
              </a:rPr>
              <a:t>Obtaining Long-Term Financing </a:t>
            </a:r>
          </a:p>
        </p:txBody>
      </p:sp>
      <p:sp>
        <p:nvSpPr>
          <p:cNvPr id="96266"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18-</a:t>
            </a:r>
            <a:fld id="{290DA31B-E0BD-420F-85C5-9F7507AF0A59}" type="slidenum">
              <a:rPr lang="en-US" sz="1000">
                <a:solidFill>
                  <a:schemeClr val="bg1"/>
                </a:solidFill>
                <a:latin typeface="Times New Roman" pitchFamily="18" charset="0"/>
              </a:rPr>
              <a:pPr eaLnBrk="1" hangingPunct="1"/>
              <a:t>35</a:t>
            </a:fld>
            <a:endParaRPr lang="en-US" sz="1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61">
                                            <p:txEl>
                                              <p:pRg st="0" end="0"/>
                                            </p:txEl>
                                          </p:spTgt>
                                        </p:tgtEl>
                                        <p:attrNameLst>
                                          <p:attrName>style.visibility</p:attrName>
                                        </p:attrNameLst>
                                      </p:cBhvr>
                                      <p:to>
                                        <p:strVal val="visible"/>
                                      </p:to>
                                    </p:set>
                                    <p:anim calcmode="lin" valueType="num">
                                      <p:cBhvr additive="base">
                                        <p:cTn id="7" dur="500" fill="hold"/>
                                        <p:tgtEl>
                                          <p:spTgt spid="962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261">
                                            <p:txEl>
                                              <p:pRg st="1" end="1"/>
                                            </p:txEl>
                                          </p:spTgt>
                                        </p:tgtEl>
                                        <p:attrNameLst>
                                          <p:attrName>style.visibility</p:attrName>
                                        </p:attrNameLst>
                                      </p:cBhvr>
                                      <p:to>
                                        <p:strVal val="visible"/>
                                      </p:to>
                                    </p:set>
                                    <p:anim calcmode="lin" valueType="num">
                                      <p:cBhvr additive="base">
                                        <p:cTn id="13" dur="500" fill="hold"/>
                                        <p:tgtEl>
                                          <p:spTgt spid="962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261">
                                            <p:txEl>
                                              <p:pRg st="2" end="2"/>
                                            </p:txEl>
                                          </p:spTgt>
                                        </p:tgtEl>
                                        <p:attrNameLst>
                                          <p:attrName>style.visibility</p:attrName>
                                        </p:attrNameLst>
                                      </p:cBhvr>
                                      <p:to>
                                        <p:strVal val="visible"/>
                                      </p:to>
                                    </p:set>
                                    <p:anim calcmode="lin" valueType="num">
                                      <p:cBhvr additive="base">
                                        <p:cTn id="19" dur="500" fill="hold"/>
                                        <p:tgtEl>
                                          <p:spTgt spid="962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6261">
                                            <p:txEl>
                                              <p:pRg st="3" end="3"/>
                                            </p:txEl>
                                          </p:spTgt>
                                        </p:tgtEl>
                                        <p:attrNameLst>
                                          <p:attrName>style.visibility</p:attrName>
                                        </p:attrNameLst>
                                      </p:cBhvr>
                                      <p:to>
                                        <p:strVal val="visible"/>
                                      </p:to>
                                    </p:set>
                                    <p:anim calcmode="lin" valueType="num">
                                      <p:cBhvr additive="base">
                                        <p:cTn id="25" dur="500" fill="hold"/>
                                        <p:tgtEl>
                                          <p:spTgt spid="962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6261">
                                            <p:txEl>
                                              <p:pRg st="4" end="4"/>
                                            </p:txEl>
                                          </p:spTgt>
                                        </p:tgtEl>
                                        <p:attrNameLst>
                                          <p:attrName>style.visibility</p:attrName>
                                        </p:attrNameLst>
                                      </p:cBhvr>
                                      <p:to>
                                        <p:strVal val="visible"/>
                                      </p:to>
                                    </p:set>
                                    <p:anim calcmode="lin" valueType="num">
                                      <p:cBhvr additive="base">
                                        <p:cTn id="31" dur="500" fill="hold"/>
                                        <p:tgtEl>
                                          <p:spTgt spid="9626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Accounting System</a:t>
            </a:r>
            <a:endParaRPr lang="en-US" sz="3600" dirty="0"/>
          </a:p>
        </p:txBody>
      </p:sp>
      <p:pic>
        <p:nvPicPr>
          <p:cNvPr id="7" name="Picture 10" descr="F1701.psd"/>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624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107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Accounting Cycle</a:t>
            </a:r>
            <a:endParaRPr lang="en-US" sz="3600" dirty="0"/>
          </a:p>
        </p:txBody>
      </p:sp>
      <p:sp>
        <p:nvSpPr>
          <p:cNvPr id="3" name="Content Placeholder 2"/>
          <p:cNvSpPr>
            <a:spLocks noGrp="1"/>
          </p:cNvSpPr>
          <p:nvPr>
            <p:ph idx="1"/>
          </p:nvPr>
        </p:nvSpPr>
        <p:spPr/>
        <p:txBody>
          <a:bodyPr/>
          <a:lstStyle/>
          <a:p>
            <a:pPr marL="0" indent="0">
              <a:buNone/>
            </a:pPr>
            <a:r>
              <a:rPr lang="en-US" sz="2400" b="1" dirty="0">
                <a:latin typeface="Helvetica" charset="0"/>
                <a:cs typeface="Helvetica" charset="0"/>
              </a:rPr>
              <a:t>Accounting Cycle -</a:t>
            </a:r>
            <a:r>
              <a:rPr lang="en-US" sz="2400" b="1" i="1" dirty="0">
                <a:latin typeface="Helvetica" charset="0"/>
                <a:cs typeface="Helvetica" charset="0"/>
              </a:rPr>
              <a:t>-</a:t>
            </a:r>
            <a:r>
              <a:rPr lang="en-US" sz="2400" i="1" dirty="0">
                <a:latin typeface="Helvetica" charset="0"/>
                <a:cs typeface="Helvetica" charset="0"/>
              </a:rPr>
              <a:t> A six-step procedure that results in the preparation and analysis of the major financial statements</a:t>
            </a:r>
            <a:r>
              <a:rPr lang="en-US" sz="2400" i="1" dirty="0" smtClean="0">
                <a:latin typeface="Helvetica" charset="0"/>
                <a:cs typeface="Helvetica" charset="0"/>
              </a:rPr>
              <a:t>.</a:t>
            </a:r>
          </a:p>
          <a:p>
            <a:pPr marL="0" indent="0">
              <a:buNone/>
            </a:pPr>
            <a:endParaRPr lang="en-US" sz="2400" i="1" dirty="0">
              <a:latin typeface="Helvetica" charset="0"/>
              <a:cs typeface="Helvetica" charset="0"/>
            </a:endParaRPr>
          </a:p>
          <a:p>
            <a:endParaRPr lang="en-US" dirty="0"/>
          </a:p>
        </p:txBody>
      </p:sp>
      <p:pic>
        <p:nvPicPr>
          <p:cNvPr id="4" name="Picture 10" descr="F1704.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78803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77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1000"/>
            <a:ext cx="9144000" cy="533400"/>
          </a:xfrm>
        </p:spPr>
        <p:txBody>
          <a:bodyPr>
            <a:normAutofit fontScale="90000"/>
          </a:bodyPr>
          <a:lstStyle/>
          <a:p>
            <a:pPr eaLnBrk="1" hangingPunct="1"/>
            <a:r>
              <a:rPr lang="en-US" dirty="0" smtClean="0"/>
              <a:t>Statement of Cash Flows: Definition and Use</a:t>
            </a:r>
          </a:p>
        </p:txBody>
      </p:sp>
      <p:sp>
        <p:nvSpPr>
          <p:cNvPr id="19459" name="Rectangle 3"/>
          <p:cNvSpPr>
            <a:spLocks noGrp="1" noChangeArrowheads="1"/>
          </p:cNvSpPr>
          <p:nvPr>
            <p:ph idx="1"/>
          </p:nvPr>
        </p:nvSpPr>
        <p:spPr>
          <a:xfrm>
            <a:off x="685800" y="1600200"/>
            <a:ext cx="7696200" cy="5029200"/>
          </a:xfrm>
        </p:spPr>
        <p:txBody>
          <a:bodyPr/>
          <a:lstStyle/>
          <a:p>
            <a:pPr eaLnBrk="1" hangingPunct="1"/>
            <a:r>
              <a:rPr lang="en-US" dirty="0" smtClean="0"/>
              <a:t>Statement of Cash Flows:</a:t>
            </a:r>
            <a:endParaRPr lang="en-US" sz="2100" dirty="0" smtClean="0"/>
          </a:p>
          <a:p>
            <a:pPr eaLnBrk="1" hangingPunct="1">
              <a:buFont typeface="Wingdings" pitchFamily="2" charset="2"/>
              <a:buNone/>
            </a:pPr>
            <a:r>
              <a:rPr lang="en-US" sz="2100" dirty="0" smtClean="0"/>
              <a:t>	shows how cash, reflected in accrual accounting, flowed into and out of a firm during a specific period of operation </a:t>
            </a:r>
          </a:p>
          <a:p>
            <a:pPr eaLnBrk="1" hangingPunct="1">
              <a:buFont typeface="Wingdings" pitchFamily="2" charset="2"/>
              <a:buNone/>
            </a:pPr>
            <a:endParaRPr lang="en-US" sz="1100" dirty="0" smtClean="0"/>
          </a:p>
          <a:p>
            <a:pPr eaLnBrk="1" hangingPunct="1"/>
            <a:r>
              <a:rPr lang="en-US" dirty="0" smtClean="0"/>
              <a:t>Can be used to determine if a venture has been building or burning cash</a:t>
            </a:r>
          </a:p>
          <a:p>
            <a:pPr eaLnBrk="1" hangingPunct="1"/>
            <a:endParaRPr lang="en-US" sz="1100" dirty="0" smtClean="0"/>
          </a:p>
          <a:p>
            <a:pPr eaLnBrk="1" hangingPunct="1"/>
            <a:r>
              <a:rPr lang="en-US" dirty="0" smtClean="0"/>
              <a:t>“Net Cash Burn” occurs when the sum of cash flows from “operations” and “investing” is negative</a:t>
            </a:r>
          </a:p>
        </p:txBody>
      </p:sp>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6D4DF7-2443-47A4-9119-1098BD079DCC}" type="slidenum">
              <a:rPr lang="en-US" smtClean="0">
                <a:solidFill>
                  <a:schemeClr val="bg1"/>
                </a:solidFill>
              </a:rPr>
              <a:pPr/>
              <a:t>6</a:t>
            </a:fld>
            <a:endParaRPr lang="en-US" dirty="0" smtClean="0">
              <a:solidFill>
                <a:schemeClr val="bg1"/>
              </a:solidFill>
            </a:endParaRPr>
          </a:p>
        </p:txBody>
      </p:sp>
    </p:spTree>
    <p:extLst>
      <p:ext uri="{BB962C8B-B14F-4D97-AF65-F5344CB8AC3E}">
        <p14:creationId xmlns:p14="http://schemas.microsoft.com/office/powerpoint/2010/main" val="210927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1000">
                                          <p:stCondLst>
                                            <p:cond delay="0"/>
                                          </p:stCondLst>
                                        </p:cTn>
                                        <p:tgtEl>
                                          <p:spTgt spid="1945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Effect transition="in" filter="fade">
                                      <p:cBhvr>
                                        <p:cTn id="19" dur="1000">
                                          <p:stCondLst>
                                            <p:cond delay="0"/>
                                          </p:stCondLst>
                                        </p:cTn>
                                        <p:tgtEl>
                                          <p:spTgt spid="1945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459">
                                            <p:txEl>
                                              <p:pRg st="3" end="3"/>
                                            </p:txEl>
                                          </p:spTgt>
                                        </p:tgtEl>
                                        <p:attrNameLst>
                                          <p:attrName>style.visibility</p:attrName>
                                        </p:attrNameLst>
                                      </p:cBhvr>
                                      <p:to>
                                        <p:strVal val="visible"/>
                                      </p:to>
                                    </p:set>
                                    <p:animEffect transition="in" filter="fade">
                                      <p:cBhvr>
                                        <p:cTn id="24" dur="1000">
                                          <p:stCondLst>
                                            <p:cond delay="0"/>
                                          </p:stCondLst>
                                        </p:cTn>
                                        <p:tgtEl>
                                          <p:spTgt spid="1945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Effect transition="in" filter="fade">
                                      <p:cBhvr>
                                        <p:cTn id="29" dur="1000">
                                          <p:stCondLst>
                                            <p:cond delay="0"/>
                                          </p:stCondLst>
                                        </p:cTn>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472252"/>
            <a:ext cx="8915399" cy="6034910"/>
          </a:xfrm>
          <a:prstGeom prst="rect">
            <a:avLst/>
          </a:prstGeom>
          <a:noFill/>
          <a:ln w="9525">
            <a:noFill/>
            <a:miter lim="800000"/>
            <a:headEnd/>
            <a:tailEnd/>
          </a:ln>
        </p:spPr>
      </p:pic>
      <p:sp>
        <p:nvSpPr>
          <p:cNvPr id="3" name="Slide Number Placeholder 5"/>
          <p:cNvSpPr>
            <a:spLocks noGrp="1"/>
          </p:cNvSpPr>
          <p:nvPr>
            <p:ph type="sldNum" sz="quarter" idx="12"/>
          </p:nvPr>
        </p:nvSpPr>
        <p:spPr>
          <a:xfrm>
            <a:off x="8001000" y="6324600"/>
            <a:ext cx="685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6CBA33-F2CE-4A3E-B58C-8D146BA17541}" type="slidenum">
              <a:rPr lang="en-US" smtClean="0">
                <a:solidFill>
                  <a:schemeClr val="bg1"/>
                </a:solidFill>
              </a:rPr>
              <a:pPr/>
              <a:t>7</a:t>
            </a:fld>
            <a:endParaRPr lang="en-US" dirty="0" smtClean="0">
              <a:solidFill>
                <a:schemeClr val="bg1"/>
              </a:solidFill>
            </a:endParaRPr>
          </a:p>
        </p:txBody>
      </p:sp>
    </p:spTree>
    <p:extLst>
      <p:ext uri="{BB962C8B-B14F-4D97-AF65-F5344CB8AC3E}">
        <p14:creationId xmlns:p14="http://schemas.microsoft.com/office/powerpoint/2010/main" val="72936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Financial Statement Analysis</a:t>
            </a:r>
            <a:endParaRPr lang="en-US" sz="3600" dirty="0"/>
          </a:p>
        </p:txBody>
      </p:sp>
      <p:sp>
        <p:nvSpPr>
          <p:cNvPr id="3" name="Content Placeholder 2"/>
          <p:cNvSpPr>
            <a:spLocks noGrp="1"/>
          </p:cNvSpPr>
          <p:nvPr>
            <p:ph idx="1"/>
          </p:nvPr>
        </p:nvSpPr>
        <p:spPr>
          <a:xfrm>
            <a:off x="609600" y="1905000"/>
            <a:ext cx="7772400" cy="4114800"/>
          </a:xfrm>
        </p:spPr>
        <p:txBody>
          <a:bodyPr/>
          <a:lstStyle/>
          <a:p>
            <a:pPr marL="0" indent="0" eaLnBrk="1" hangingPunct="1">
              <a:spcAft>
                <a:spcPts val="1200"/>
              </a:spcAft>
              <a:buNone/>
            </a:pPr>
            <a:r>
              <a:rPr lang="en-US" sz="2400" b="1" i="1" dirty="0">
                <a:latin typeface="Helvetica" charset="0"/>
                <a:cs typeface="Helvetica" charset="0"/>
              </a:rPr>
              <a:t>Outside users are interested in these questions</a:t>
            </a:r>
            <a:r>
              <a:rPr lang="en-US" sz="2400" i="1" dirty="0">
                <a:latin typeface="Helvetica" charset="0"/>
                <a:cs typeface="Helvetica" charset="0"/>
              </a:rPr>
              <a:t>:</a:t>
            </a:r>
          </a:p>
          <a:p>
            <a:pPr marL="914400" lvl="1" indent="-457200" eaLnBrk="1" hangingPunct="1">
              <a:spcAft>
                <a:spcPts val="1200"/>
              </a:spcAft>
              <a:buFont typeface="+mj-lt"/>
              <a:buAutoNum type="arabicPeriod"/>
            </a:pPr>
            <a:r>
              <a:rPr lang="en-US" sz="2400" dirty="0">
                <a:latin typeface="Helvetica" charset="0"/>
                <a:cs typeface="Helvetica" charset="0"/>
              </a:rPr>
              <a:t>Is the organization profitable?</a:t>
            </a:r>
          </a:p>
          <a:p>
            <a:pPr marL="914400" lvl="1" indent="-457200" eaLnBrk="1" hangingPunct="1">
              <a:spcAft>
                <a:spcPts val="1200"/>
              </a:spcAft>
              <a:buFont typeface="+mj-lt"/>
              <a:buAutoNum type="arabicPeriod"/>
            </a:pPr>
            <a:r>
              <a:rPr lang="en-US" sz="2400" dirty="0">
                <a:latin typeface="Helvetica" charset="0"/>
                <a:cs typeface="Helvetica" charset="0"/>
              </a:rPr>
              <a:t>Is it able to pay its bills?</a:t>
            </a:r>
          </a:p>
          <a:p>
            <a:pPr marL="914400" lvl="1" indent="-457200" eaLnBrk="1" hangingPunct="1">
              <a:spcAft>
                <a:spcPts val="3000"/>
              </a:spcAft>
              <a:buFont typeface="+mj-lt"/>
              <a:buAutoNum type="arabicPeriod"/>
            </a:pPr>
            <a:r>
              <a:rPr lang="en-US" sz="2400" dirty="0">
                <a:latin typeface="Helvetica" charset="0"/>
                <a:cs typeface="Helvetica" charset="0"/>
              </a:rPr>
              <a:t>How much debt does it owe</a:t>
            </a:r>
            <a:r>
              <a:rPr lang="en-US" sz="2400" dirty="0" smtClean="0">
                <a:latin typeface="Helvetica" charset="0"/>
                <a:cs typeface="Helvetica" charset="0"/>
              </a:rPr>
              <a:t>?</a:t>
            </a:r>
          </a:p>
          <a:p>
            <a:pPr marL="57150" indent="0" eaLnBrk="1" hangingPunct="1">
              <a:spcAft>
                <a:spcPts val="3000"/>
              </a:spcAft>
              <a:buNone/>
            </a:pPr>
            <a:r>
              <a:rPr lang="en-US" sz="2400" dirty="0" smtClean="0">
                <a:latin typeface="Helvetica" charset="0"/>
                <a:cs typeface="Helvetica" charset="0"/>
              </a:rPr>
              <a:t>To answer these questions, </a:t>
            </a:r>
            <a:r>
              <a:rPr lang="en-US" sz="2400" u="sng" dirty="0" smtClean="0">
                <a:latin typeface="Helvetica" charset="0"/>
                <a:cs typeface="Helvetica" charset="0"/>
              </a:rPr>
              <a:t>financial ratios</a:t>
            </a:r>
            <a:r>
              <a:rPr lang="en-US" sz="2400" dirty="0" smtClean="0">
                <a:latin typeface="Helvetica" charset="0"/>
                <a:cs typeface="Helvetica" charset="0"/>
              </a:rPr>
              <a:t> are often used.</a:t>
            </a:r>
            <a:endParaRPr lang="en-US" sz="2400" dirty="0">
              <a:latin typeface="Helvetica" charset="0"/>
              <a:cs typeface="Helvetica" charset="0"/>
            </a:endParaRPr>
          </a:p>
          <a:p>
            <a:endParaRPr lang="en-US" dirty="0"/>
          </a:p>
        </p:txBody>
      </p:sp>
    </p:spTree>
    <p:extLst>
      <p:ext uri="{BB962C8B-B14F-4D97-AF65-F5344CB8AC3E}">
        <p14:creationId xmlns:p14="http://schemas.microsoft.com/office/powerpoint/2010/main" val="1794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ubtitle 2"/>
          <p:cNvSpPr>
            <a:spLocks noGrp="1"/>
          </p:cNvSpPr>
          <p:nvPr>
            <p:ph type="subTitle" idx="1"/>
          </p:nvPr>
        </p:nvSpPr>
        <p:spPr/>
        <p:txBody>
          <a:bodyPr/>
          <a:lstStyle/>
          <a:p>
            <a:endParaRPr lang="en-US" smtClean="0">
              <a:solidFill>
                <a:srgbClr val="898989"/>
              </a:solidFill>
              <a:ea typeface="ＭＳ Ｐゴシック" charset="-128"/>
            </a:endParaRPr>
          </a:p>
        </p:txBody>
      </p:sp>
      <p:sp>
        <p:nvSpPr>
          <p:cNvPr id="4" name="Rounded Rectangle 3"/>
          <p:cNvSpPr/>
          <p:nvPr/>
        </p:nvSpPr>
        <p:spPr>
          <a:xfrm>
            <a:off x="457200" y="381000"/>
            <a:ext cx="8153400" cy="6248400"/>
          </a:xfrm>
          <a:prstGeom prst="roundRect">
            <a:avLst/>
          </a:prstGeom>
          <a:solidFill>
            <a:srgbClr val="FFDA73"/>
          </a:solidFill>
          <a:ln>
            <a:solidFill>
              <a:srgbClr val="FFE67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01381" name="TextBox 9"/>
          <p:cNvSpPr txBox="1">
            <a:spLocks noChangeArrowheads="1"/>
          </p:cNvSpPr>
          <p:nvPr/>
        </p:nvSpPr>
        <p:spPr bwMode="auto">
          <a:xfrm>
            <a:off x="533400" y="2051050"/>
            <a:ext cx="80772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charset="0"/>
                <a:ea typeface="ＭＳ Ｐゴシック" charset="-128"/>
              </a:defRPr>
            </a:lvl1pPr>
            <a:lvl2pPr marL="801688" indent="-344488"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0"/>
              </a:spcAft>
              <a:buFont typeface="Arial" charset="0"/>
              <a:buChar char="•"/>
            </a:pPr>
            <a:r>
              <a:rPr lang="en-US" u="sng" dirty="0">
                <a:latin typeface="Helvetica" charset="0"/>
                <a:cs typeface="Helvetica" charset="0"/>
              </a:rPr>
              <a:t>Liquidity ratios</a:t>
            </a:r>
            <a:r>
              <a:rPr lang="en-US" dirty="0">
                <a:latin typeface="Helvetica" charset="0"/>
                <a:cs typeface="Helvetica" charset="0"/>
              </a:rPr>
              <a:t> measure a firm</a:t>
            </a:r>
            <a:r>
              <a:rPr lang="ja-JP" altLang="en-US" dirty="0">
                <a:latin typeface="Helvetica" charset="0"/>
                <a:cs typeface="Helvetica" charset="0"/>
              </a:rPr>
              <a:t>’</a:t>
            </a:r>
            <a:r>
              <a:rPr lang="en-US" altLang="ja-JP" dirty="0">
                <a:latin typeface="Helvetica" charset="0"/>
                <a:cs typeface="Helvetica" charset="0"/>
              </a:rPr>
              <a:t>s ability to turn assets into cash to pay its short-term </a:t>
            </a:r>
            <a:r>
              <a:rPr lang="en-US" altLang="ja-JP" dirty="0" smtClean="0">
                <a:latin typeface="Helvetica" charset="0"/>
                <a:cs typeface="Helvetica" charset="0"/>
              </a:rPr>
              <a:t>debts.</a:t>
            </a:r>
          </a:p>
          <a:p>
            <a:pPr eaLnBrk="1" hangingPunct="1">
              <a:spcAft>
                <a:spcPts val="3000"/>
              </a:spcAft>
              <a:buFont typeface="Arial" charset="0"/>
              <a:buChar char="•"/>
            </a:pPr>
            <a:r>
              <a:rPr lang="en-US" dirty="0">
                <a:latin typeface="Helvetica" charset="0"/>
                <a:cs typeface="Helvetica" charset="0"/>
              </a:rPr>
              <a:t>K</a:t>
            </a:r>
            <a:r>
              <a:rPr lang="en-US" dirty="0" smtClean="0">
                <a:latin typeface="Helvetica" charset="0"/>
                <a:cs typeface="Helvetica" charset="0"/>
              </a:rPr>
              <a:t>ey ratio:</a:t>
            </a:r>
            <a:r>
              <a:rPr lang="en-US" dirty="0">
                <a:latin typeface="Helvetica" charset="0"/>
                <a:cs typeface="Helvetica" charset="0"/>
              </a:rPr>
              <a:t> </a:t>
            </a:r>
            <a:r>
              <a:rPr lang="en-US" u="sng" dirty="0" smtClean="0">
                <a:latin typeface="Helvetica" charset="0"/>
                <a:cs typeface="Helvetica" charset="0"/>
              </a:rPr>
              <a:t>Current Ratio</a:t>
            </a:r>
            <a:r>
              <a:rPr lang="en-US" dirty="0" smtClean="0">
                <a:latin typeface="Helvetica" charset="0"/>
                <a:cs typeface="Helvetica" charset="0"/>
              </a:rPr>
              <a:t> (Current Assets / Current Liabilities) </a:t>
            </a:r>
            <a:endParaRPr lang="en-US" dirty="0">
              <a:latin typeface="Helvetica" charset="0"/>
              <a:cs typeface="Helvetica" charset="0"/>
            </a:endParaRPr>
          </a:p>
          <a:p>
            <a:pPr eaLnBrk="1" hangingPunct="1">
              <a:spcAft>
                <a:spcPts val="3000"/>
              </a:spcAft>
              <a:buFont typeface="Arial" charset="0"/>
              <a:buChar char="•"/>
            </a:pPr>
            <a:r>
              <a:rPr lang="en-US" dirty="0">
                <a:latin typeface="Helvetica" charset="0"/>
                <a:cs typeface="Helvetica" charset="0"/>
              </a:rPr>
              <a:t>This information is found on the firm</a:t>
            </a:r>
            <a:r>
              <a:rPr lang="ja-JP" altLang="en-US" dirty="0">
                <a:latin typeface="Helvetica" charset="0"/>
                <a:cs typeface="Helvetica" charset="0"/>
              </a:rPr>
              <a:t>’</a:t>
            </a:r>
            <a:r>
              <a:rPr lang="en-US" altLang="ja-JP" dirty="0">
                <a:latin typeface="Helvetica" charset="0"/>
                <a:cs typeface="Helvetica" charset="0"/>
              </a:rPr>
              <a:t>s balance sheet.</a:t>
            </a:r>
            <a:endParaRPr lang="en-US" dirty="0">
              <a:latin typeface="Helvetica" charset="0"/>
              <a:cs typeface="Helvetica" charset="0"/>
            </a:endParaRPr>
          </a:p>
        </p:txBody>
      </p:sp>
      <p:sp>
        <p:nvSpPr>
          <p:cNvPr id="101382" name="Title 1"/>
          <p:cNvSpPr>
            <a:spLocks noGrp="1"/>
          </p:cNvSpPr>
          <p:nvPr>
            <p:ph type="ctrTitle"/>
          </p:nvPr>
        </p:nvSpPr>
        <p:spPr>
          <a:xfrm>
            <a:off x="685800" y="282576"/>
            <a:ext cx="7772400" cy="1244600"/>
          </a:xfrm>
        </p:spPr>
        <p:txBody>
          <a:bodyPr/>
          <a:lstStyle/>
          <a:p>
            <a:r>
              <a:rPr lang="en-US" sz="3200" b="1" dirty="0" smtClean="0">
                <a:latin typeface="Helvetica" charset="0"/>
                <a:ea typeface="ＭＳ Ｐゴシック" charset="-128"/>
                <a:cs typeface="Helvetica" charset="0"/>
              </a:rPr>
              <a:t>COMMONLY USED  RATIOS</a:t>
            </a:r>
            <a:endParaRPr lang="en-US" sz="2500" dirty="0" smtClean="0">
              <a:latin typeface="Helvetica" charset="0"/>
              <a:ea typeface="ＭＳ Ｐゴシック" charset="-128"/>
              <a:cs typeface="Helvetica" charset="0"/>
            </a:endParaRPr>
          </a:p>
        </p:txBody>
      </p:sp>
      <p:sp>
        <p:nvSpPr>
          <p:cNvPr id="101386" name="Text Box 10"/>
          <p:cNvSpPr txBox="1">
            <a:spLocks noChangeArrowheads="1"/>
          </p:cNvSpPr>
          <p:nvPr/>
        </p:nvSpPr>
        <p:spPr bwMode="auto">
          <a:xfrm>
            <a:off x="8458200" y="653732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a:solidFill>
                  <a:schemeClr val="bg1"/>
                </a:solidFill>
                <a:latin typeface="Times New Roman" pitchFamily="18" charset="0"/>
              </a:rPr>
              <a:t>17-</a:t>
            </a:r>
            <a:fld id="{C435616B-E7B8-4596-97A8-401FEF7DE3C6}" type="slidenum">
              <a:rPr lang="en-US" sz="1000">
                <a:solidFill>
                  <a:schemeClr val="bg1"/>
                </a:solidFill>
                <a:latin typeface="Times New Roman" pitchFamily="18" charset="0"/>
              </a:rPr>
              <a:pPr eaLnBrk="1" hangingPunct="1"/>
              <a:t>9</a:t>
            </a:fld>
            <a:endParaRPr lang="en-US" sz="1000">
              <a:solidFill>
                <a:schemeClr val="bg1"/>
              </a:solidFill>
              <a:latin typeface="Times New Roman" pitchFamily="18" charset="0"/>
            </a:endParaRPr>
          </a:p>
        </p:txBody>
      </p:sp>
    </p:spTree>
    <p:extLst>
      <p:ext uri="{BB962C8B-B14F-4D97-AF65-F5344CB8AC3E}">
        <p14:creationId xmlns:p14="http://schemas.microsoft.com/office/powerpoint/2010/main" val="21902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anim calcmode="lin" valueType="num">
                                      <p:cBhvr additive="base">
                                        <p:cTn id="7" dur="500" fill="hold"/>
                                        <p:tgtEl>
                                          <p:spTgt spid="1013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381">
                                            <p:txEl>
                                              <p:pRg st="1" end="1"/>
                                            </p:txEl>
                                          </p:spTgt>
                                        </p:tgtEl>
                                        <p:attrNameLst>
                                          <p:attrName>style.visibility</p:attrName>
                                        </p:attrNameLst>
                                      </p:cBhvr>
                                      <p:to>
                                        <p:strVal val="visible"/>
                                      </p:to>
                                    </p:set>
                                    <p:anim calcmode="lin" valueType="num">
                                      <p:cBhvr additive="base">
                                        <p:cTn id="13" dur="500" fill="hold"/>
                                        <p:tgtEl>
                                          <p:spTgt spid="1013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8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1381">
                                            <p:txEl>
                                              <p:pRg st="2" end="2"/>
                                            </p:txEl>
                                          </p:spTgt>
                                        </p:tgtEl>
                                        <p:attrNameLst>
                                          <p:attrName>style.visibility</p:attrName>
                                        </p:attrNameLst>
                                      </p:cBhvr>
                                      <p:to>
                                        <p:strVal val="visible"/>
                                      </p:to>
                                    </p:set>
                                    <p:anim calcmode="lin" valueType="num">
                                      <p:cBhvr additive="base">
                                        <p:cTn id="17" dur="500" fill="hold"/>
                                        <p:tgtEl>
                                          <p:spTgt spid="10138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38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ion 1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Section 1 Template.pot</Template>
  <TotalTime>23312</TotalTime>
  <Words>2549</Words>
  <Application>Microsoft Office PowerPoint</Application>
  <PresentationFormat>On-screen Show (4:3)</PresentationFormat>
  <Paragraphs>339</Paragraphs>
  <Slides>35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Calibri</vt:lpstr>
      <vt:lpstr>Helvetica</vt:lpstr>
      <vt:lpstr>Lucida Grande</vt:lpstr>
      <vt:lpstr>Times New Roman</vt:lpstr>
      <vt:lpstr>Wingdings</vt:lpstr>
      <vt:lpstr>Section 1 Template</vt:lpstr>
      <vt:lpstr>PowerPoint Presentation</vt:lpstr>
      <vt:lpstr>Opening Questions</vt:lpstr>
      <vt:lpstr>The Role of Accounting</vt:lpstr>
      <vt:lpstr>The Accounting System</vt:lpstr>
      <vt:lpstr>The Accounting Cycle</vt:lpstr>
      <vt:lpstr>Statement of Cash Flows: Definition and Use</vt:lpstr>
      <vt:lpstr>PowerPoint Presentation</vt:lpstr>
      <vt:lpstr>Financial Statement Analysis</vt:lpstr>
      <vt:lpstr>COMMONLY USED  RATIOS</vt:lpstr>
      <vt:lpstr>COMMONLY USED  RATIOS</vt:lpstr>
      <vt:lpstr>Financial Break Even</vt:lpstr>
      <vt:lpstr>Breakeven Analysis: Basic Terms</vt:lpstr>
      <vt:lpstr>WHAT’S FINANCE?</vt:lpstr>
      <vt:lpstr>FINANCIAL MANAGEMENT</vt:lpstr>
      <vt:lpstr>FINANCIAL MANAGERS</vt:lpstr>
      <vt:lpstr>WHAT FINANCIAL  MANAGERS DO</vt:lpstr>
      <vt:lpstr>WHY DO FIRMS  FAIL FINANCIALLY?</vt:lpstr>
      <vt:lpstr>TOP FINANCIAL CONCERNS  of COMPANY CFOs - MICRO</vt:lpstr>
      <vt:lpstr>FINANCIAL PLANNING</vt:lpstr>
      <vt:lpstr>FINANCIAL FORECASTING</vt:lpstr>
      <vt:lpstr>BUDGETING</vt:lpstr>
      <vt:lpstr>FINANCIAL PLANNING</vt:lpstr>
      <vt:lpstr>KEY NEEDS for OPERATIONAL  FUNDS in a FIRM</vt:lpstr>
      <vt:lpstr>HOW SMALL BUSINESSES  CAN IMPROVE CASH FLOW</vt:lpstr>
      <vt:lpstr>USING ALTERNATIVE  SOURCES of FUNDS</vt:lpstr>
      <vt:lpstr>SHORT and LONG-TERM  FINANCING</vt:lpstr>
      <vt:lpstr>WHY FIRMS NEED FINANCING</vt:lpstr>
      <vt:lpstr>TYPES of  SHORT-TERM FINANCING</vt:lpstr>
      <vt:lpstr>DIFFICULTY of OBTAINING SHORT-TERM FINANCING</vt:lpstr>
      <vt:lpstr>DIFFERENT FORMS of  SHORT-TERM LOANS</vt:lpstr>
      <vt:lpstr>CREDIT CARDS</vt:lpstr>
      <vt:lpstr>WAYS to RAISE  START-UP CAPITAL</vt:lpstr>
      <vt:lpstr>USING LONG-TERM  DEBT FINANCING</vt:lpstr>
      <vt:lpstr>SECURING EQUITY FINANCING</vt:lpstr>
      <vt:lpstr>The FIVE “C”s of CREDIT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Molly McHugh</dc:creator>
  <cp:lastModifiedBy>McKneight, James</cp:lastModifiedBy>
  <cp:revision>250</cp:revision>
  <dcterms:created xsi:type="dcterms:W3CDTF">2011-11-26T02:41:56Z</dcterms:created>
  <dcterms:modified xsi:type="dcterms:W3CDTF">2015-06-01T16:15:43Z</dcterms:modified>
</cp:coreProperties>
</file>