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4"/>
    <p:sldMasterId id="2147483660" r:id="rId5"/>
    <p:sldMasterId id="2147483684" r:id="rId6"/>
    <p:sldMasterId id="2147483672" r:id="rId7"/>
  </p:sldMasterIdLst>
  <p:notesMasterIdLst>
    <p:notesMasterId r:id="rId12"/>
  </p:notesMasterIdLst>
  <p:handoutMasterIdLst>
    <p:handoutMasterId r:id="rId13"/>
  </p:handoutMasterIdLst>
  <p:sldIdLst>
    <p:sldId id="264" r:id="rId8"/>
    <p:sldId id="262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1428" y="72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DF862-694B-E74D-BFBE-60FBA9F6EC5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697BF-91E9-9448-9FE6-590085B44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99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E09FC-A241-2544-97D8-50942BB5A13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F99AE-4306-F649-A89C-92935A52E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1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85502" y="2130425"/>
            <a:ext cx="4894399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00173" y="4273542"/>
            <a:ext cx="366505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13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25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537" y="6220804"/>
            <a:ext cx="1055935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28C411A1-7134-1F4B-A1D7-6BD1DD412DD1}" type="datetime1">
              <a:rPr lang="en-US" smtClean="0"/>
              <a:pPr/>
              <a:t>11/22/2022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6356" y="6220804"/>
            <a:ext cx="734471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98708"/>
            <a:ext cx="8229600" cy="502745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13294B"/>
                </a:solidFill>
                <a:latin typeface="Georgia"/>
                <a:cs typeface="Georgia"/>
              </a:defRPr>
            </a:lvl1pPr>
            <a:lvl2pPr>
              <a:defRPr b="0" i="0">
                <a:solidFill>
                  <a:srgbClr val="13294B"/>
                </a:solidFill>
                <a:latin typeface="Georgia"/>
                <a:cs typeface="Georgia"/>
              </a:defRPr>
            </a:lvl2pPr>
            <a:lvl3pPr>
              <a:defRPr b="0" i="0">
                <a:solidFill>
                  <a:srgbClr val="13294B"/>
                </a:solidFill>
                <a:latin typeface="Georgia"/>
                <a:cs typeface="Georgia"/>
              </a:defRPr>
            </a:lvl3pPr>
            <a:lvl4pPr>
              <a:defRPr b="0" i="0">
                <a:solidFill>
                  <a:srgbClr val="13294B"/>
                </a:solidFill>
                <a:latin typeface="Georgia"/>
                <a:cs typeface="Georgia"/>
              </a:defRPr>
            </a:lvl4pPr>
            <a:lvl5pPr>
              <a:defRPr b="0" i="0">
                <a:solidFill>
                  <a:srgbClr val="13294B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rgbClr val="13294B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15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rgbClr val="13294B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8708"/>
            <a:ext cx="4038600" cy="50274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13294B"/>
                </a:solidFill>
                <a:latin typeface="Georgia"/>
                <a:cs typeface="Georgia"/>
              </a:defRPr>
            </a:lvl1pPr>
            <a:lvl2pPr>
              <a:defRPr sz="2400" b="0" i="0">
                <a:solidFill>
                  <a:srgbClr val="13294B"/>
                </a:solidFill>
                <a:latin typeface="Georgia"/>
                <a:cs typeface="Georgia"/>
              </a:defRPr>
            </a:lvl2pPr>
            <a:lvl3pPr>
              <a:defRPr sz="2000" b="0" i="0">
                <a:solidFill>
                  <a:srgbClr val="13294B"/>
                </a:solidFill>
                <a:latin typeface="Georgia"/>
                <a:cs typeface="Georgia"/>
              </a:defRPr>
            </a:lvl3pPr>
            <a:lvl4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4pPr>
            <a:lvl5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8708"/>
            <a:ext cx="4038600" cy="50274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13294B"/>
                </a:solidFill>
                <a:latin typeface="Georgia"/>
                <a:cs typeface="Georgia"/>
              </a:defRPr>
            </a:lvl1pPr>
            <a:lvl2pPr>
              <a:defRPr sz="2400" b="0" i="0">
                <a:solidFill>
                  <a:srgbClr val="13294B"/>
                </a:solidFill>
                <a:latin typeface="Georgia"/>
                <a:cs typeface="Georgia"/>
              </a:defRPr>
            </a:lvl2pPr>
            <a:lvl3pPr>
              <a:defRPr sz="2000" b="0" i="0">
                <a:solidFill>
                  <a:srgbClr val="13294B"/>
                </a:solidFill>
                <a:latin typeface="Georgia"/>
                <a:cs typeface="Georgia"/>
              </a:defRPr>
            </a:lvl3pPr>
            <a:lvl4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4pPr>
            <a:lvl5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537" y="6220804"/>
            <a:ext cx="1055935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32A0A29F-A7BD-E943-9D0A-690E4C218077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6356" y="6220804"/>
            <a:ext cx="734471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3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rgbClr val="13294B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099912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solidFill>
                  <a:srgbClr val="13294B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674"/>
            <a:ext cx="4040188" cy="4386489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13294B"/>
                </a:solidFill>
                <a:latin typeface="Georgia"/>
                <a:cs typeface="Georgia"/>
              </a:defRPr>
            </a:lvl1pPr>
            <a:lvl2pPr>
              <a:defRPr sz="2000" b="0" i="0">
                <a:solidFill>
                  <a:srgbClr val="13294B"/>
                </a:solidFill>
                <a:latin typeface="Georgia"/>
                <a:cs typeface="Georgia"/>
              </a:defRPr>
            </a:lvl2pPr>
            <a:lvl3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3pPr>
            <a:lvl4pPr>
              <a:defRPr sz="1600" b="0" i="0">
                <a:solidFill>
                  <a:srgbClr val="13294B"/>
                </a:solidFill>
                <a:latin typeface="Georgia"/>
                <a:cs typeface="Georgia"/>
              </a:defRPr>
            </a:lvl4pPr>
            <a:lvl5pPr>
              <a:defRPr sz="1600" b="0" i="0">
                <a:solidFill>
                  <a:srgbClr val="13294B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9870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solidFill>
                  <a:srgbClr val="13294B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8470"/>
            <a:ext cx="4041775" cy="4387693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13294B"/>
                </a:solidFill>
                <a:latin typeface="Georgia"/>
                <a:cs typeface="Georgia"/>
              </a:defRPr>
            </a:lvl1pPr>
            <a:lvl2pPr>
              <a:defRPr sz="2000" b="0" i="0">
                <a:solidFill>
                  <a:srgbClr val="13294B"/>
                </a:solidFill>
                <a:latin typeface="Georgia"/>
                <a:cs typeface="Georgia"/>
              </a:defRPr>
            </a:lvl2pPr>
            <a:lvl3pPr>
              <a:defRPr sz="1800" b="0" i="0">
                <a:solidFill>
                  <a:srgbClr val="13294B"/>
                </a:solidFill>
                <a:latin typeface="Georgia"/>
                <a:cs typeface="Georgia"/>
              </a:defRPr>
            </a:lvl3pPr>
            <a:lvl4pPr>
              <a:defRPr sz="1600" b="0" i="0">
                <a:solidFill>
                  <a:srgbClr val="13294B"/>
                </a:solidFill>
                <a:latin typeface="Georgia"/>
                <a:cs typeface="Georgia"/>
              </a:defRPr>
            </a:lvl4pPr>
            <a:lvl5pPr>
              <a:defRPr sz="1600" b="0" i="0">
                <a:solidFill>
                  <a:srgbClr val="13294B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537" y="6220804"/>
            <a:ext cx="1055935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8EB86CF7-42B1-BF4E-9E88-439ECDE89906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6356" y="6220804"/>
            <a:ext cx="734471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08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55B0A22B-B631-8B45-B05C-10D82BCE1C99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9172" y="6220804"/>
            <a:ext cx="2581656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98708"/>
            <a:ext cx="8229600" cy="502745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Georgia"/>
                <a:cs typeface="Georgia"/>
              </a:defRPr>
            </a:lvl1pPr>
            <a:lvl2pPr>
              <a:defRPr b="0" i="0">
                <a:solidFill>
                  <a:schemeClr val="tx1"/>
                </a:solidFill>
                <a:latin typeface="Georgia"/>
                <a:cs typeface="Georgia"/>
              </a:defRPr>
            </a:lvl2pPr>
            <a:lvl3pPr>
              <a:defRPr b="0" i="0">
                <a:solidFill>
                  <a:schemeClr val="tx1"/>
                </a:solidFill>
                <a:latin typeface="Georgia"/>
                <a:cs typeface="Georgia"/>
              </a:defRPr>
            </a:lvl3pPr>
            <a:lvl4pPr>
              <a:defRPr b="0" i="0">
                <a:solidFill>
                  <a:schemeClr val="tx1"/>
                </a:solidFill>
                <a:latin typeface="Georgia"/>
                <a:cs typeface="Georgia"/>
              </a:defRPr>
            </a:lvl4pPr>
            <a:lvl5pPr>
              <a:defRPr b="0" i="0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829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8708"/>
            <a:ext cx="4038600" cy="50274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  <a:lvl2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2pPr>
            <a:lvl3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3pPr>
            <a:lvl4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4pPr>
            <a:lvl5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8708"/>
            <a:ext cx="4038600" cy="50274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  <a:lvl2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2pPr>
            <a:lvl3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3pPr>
            <a:lvl4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4pPr>
            <a:lvl5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08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AA276D9F-7903-2642-9A5E-6B55D9B45A0D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9172" y="6220804"/>
            <a:ext cx="2581656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9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099912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674"/>
            <a:ext cx="4040188" cy="4386489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  <a:lvl2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2pPr>
            <a:lvl3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3pPr>
            <a:lvl4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4pPr>
            <a:lvl5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9870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8470"/>
            <a:ext cx="4041775" cy="4387693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  <a:lvl2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2pPr>
            <a:lvl3pPr>
              <a:defRPr sz="1800" b="0" i="0">
                <a:solidFill>
                  <a:schemeClr val="tx1"/>
                </a:solidFill>
                <a:latin typeface="Georgia"/>
                <a:cs typeface="Georgia"/>
              </a:defRPr>
            </a:lvl3pPr>
            <a:lvl4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4pPr>
            <a:lvl5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603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08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fld id="{A677E3A1-10B3-534F-8D31-403865F8950D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08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9172" y="6220804"/>
            <a:ext cx="2581656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0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tleruniv_vert_wht_1-4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05" y="6236911"/>
            <a:ext cx="1244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4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27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57200" y="747605"/>
            <a:ext cx="8229600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96988"/>
            <a:ext cx="8229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20100" y="6270171"/>
            <a:ext cx="723900" cy="292100"/>
          </a:xfrm>
          <a:prstGeom prst="rect">
            <a:avLst/>
          </a:prstGeom>
        </p:spPr>
      </p:pic>
      <p:pic>
        <p:nvPicPr>
          <p:cNvPr id="11" name="Picture 10" descr="butleruniv_vert_4cp_1-4_rgb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05" y="6236911"/>
            <a:ext cx="1244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89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57200" y="747605"/>
            <a:ext cx="8229600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696988"/>
            <a:ext cx="8229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20100" y="6270171"/>
            <a:ext cx="7239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Butler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HR Operations and Consulting</a:t>
            </a:r>
          </a:p>
        </p:txBody>
      </p:sp>
    </p:spTree>
    <p:extLst>
      <p:ext uri="{BB962C8B-B14F-4D97-AF65-F5344CB8AC3E}">
        <p14:creationId xmlns:p14="http://schemas.microsoft.com/office/powerpoint/2010/main" val="12370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TAMMY PRESSLER – </a:t>
            </a:r>
            <a:r>
              <a:rPr lang="en-US" sz="2000" dirty="0"/>
              <a:t>over 5 ½ years with Butler University; served as HR Consultant to all areas of Butler University at some point in time during those years.  9 years experience in higher education. Also serves as Deputy Title IX Coordinator.</a:t>
            </a:r>
          </a:p>
          <a:p>
            <a:pPr marL="0" indent="0">
              <a:buNone/>
            </a:pPr>
            <a:endParaRPr lang="en-US" sz="2000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LAURA OTTEN - </a:t>
            </a:r>
            <a:r>
              <a:rPr lang="en-US" sz="1600" dirty="0"/>
              <a:t> </a:t>
            </a:r>
            <a:r>
              <a:rPr lang="en-US" sz="2000" dirty="0"/>
              <a:t>over 3 years experience with Butler University; over 30 years experience in HR.</a:t>
            </a:r>
          </a:p>
          <a:p>
            <a:pPr marL="0" indent="0">
              <a:buNone/>
            </a:pPr>
            <a:endParaRPr lang="en-US" sz="2000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2000" dirty="0"/>
              <a:t>Note:  Our staff is continuing to grow and our structure may change and evolve in the near future.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Helvetica"/>
                <a:cs typeface="Helvetica"/>
              </a:rPr>
              <a:t>HR Operations/Consultants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b="1" smtClean="0">
                <a:latin typeface="Helvetica"/>
                <a:cs typeface="Helvetica"/>
              </a:rPr>
              <a:pPr/>
              <a:t>2</a:t>
            </a:fld>
            <a:endParaRPr lang="en-US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2542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Helvetica"/>
                <a:cs typeface="Helvetica"/>
              </a:rPr>
              <a:t>HR CONSULTANT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eorgia"/>
                <a:cs typeface="Georgia"/>
              </a:rPr>
              <a:t>Monthly Leadership meetings with respective di</a:t>
            </a:r>
            <a:r>
              <a:rPr lang="en-US" sz="2000" dirty="0"/>
              <a:t>visions/colleges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eorgia"/>
                <a:cs typeface="Georgia"/>
              </a:rPr>
              <a:t>Organizational Changes/Staffing challenges/Reorganizations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Status form processing questions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Georgia"/>
                <a:cs typeface="Georgia"/>
              </a:rPr>
              <a:t>Immigration questions</a:t>
            </a:r>
          </a:p>
          <a:p>
            <a:pPr marL="285750" lvl="1">
              <a:lnSpc>
                <a:spcPct val="150000"/>
              </a:lnSpc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Separations</a:t>
            </a:r>
          </a:p>
          <a:p>
            <a:pPr marL="742950" lvl="2" indent="-285750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Georgia"/>
                <a:cs typeface="Georgia"/>
              </a:rPr>
              <a:t>Exit interviews – resignations and retirements</a:t>
            </a:r>
          </a:p>
          <a:p>
            <a:pPr marL="742950" lvl="2" indent="-285750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Involuntary (including severance)</a:t>
            </a:r>
          </a:p>
          <a:p>
            <a:pPr marL="283464" lvl="2" indent="-285750">
              <a:lnSpc>
                <a:spcPct val="150000"/>
              </a:lnSpc>
              <a:spcBef>
                <a:spcPts val="24"/>
              </a:spcBef>
            </a:pPr>
            <a:r>
              <a:rPr lang="en-US" sz="2000" dirty="0"/>
              <a:t>Employee Relations</a:t>
            </a:r>
          </a:p>
          <a:p>
            <a:pPr marL="797814" lvl="3" indent="-342900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Disputes, complaints/investigations, overpayments, underpayments, vacation, PTO, etc.</a:t>
            </a:r>
          </a:p>
          <a:p>
            <a:pPr marL="797814" lvl="3" indent="-342900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General HR inquiries</a:t>
            </a:r>
          </a:p>
          <a:p>
            <a:pPr marL="285750" lvl="3" indent="-285750">
              <a:lnSpc>
                <a:spcPct val="150000"/>
              </a:lnSpc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dirty="0"/>
              <a:t>Policy Guidance/Interpretation</a:t>
            </a:r>
          </a:p>
          <a:p>
            <a:pPr marL="285750" lvl="3" indent="-285750">
              <a:lnSpc>
                <a:spcPct val="150000"/>
              </a:lnSpc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dirty="0"/>
              <a:t>Workers’ Compensation</a:t>
            </a:r>
          </a:p>
          <a:p>
            <a:pPr marL="285750" lvl="3" indent="-285750">
              <a:lnSpc>
                <a:spcPct val="150000"/>
              </a:lnSpc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dirty="0"/>
              <a:t>Affirmative Action</a:t>
            </a:r>
          </a:p>
          <a:p>
            <a:pPr marL="0" lvl="3" indent="0">
              <a:spcBef>
                <a:spcPts val="24"/>
              </a:spcBef>
              <a:buNone/>
            </a:pPr>
            <a:endParaRPr lang="en-US" dirty="0"/>
          </a:p>
          <a:p>
            <a:pPr marL="742950" lvl="2" indent="-285750"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b="1" smtClean="0">
                <a:latin typeface="Helvetica"/>
                <a:cs typeface="Helvetica"/>
              </a:rPr>
              <a:pPr/>
              <a:t>3</a:t>
            </a:fld>
            <a:endParaRPr lang="en-US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1523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Georgia"/>
                <a:cs typeface="Georgia"/>
              </a:rPr>
              <a:t>TAMMY PRESSLER</a:t>
            </a:r>
          </a:p>
          <a:p>
            <a:pPr marL="0" indent="0">
              <a:buNone/>
            </a:pPr>
            <a:r>
              <a:rPr lang="en-US" sz="2000" dirty="0"/>
              <a:t>Provost’s office				COPHS					LAS</a:t>
            </a:r>
          </a:p>
          <a:p>
            <a:pPr marL="0" indent="0">
              <a:buNone/>
            </a:pPr>
            <a:r>
              <a:rPr lang="en-US" sz="2000" dirty="0">
                <a:latin typeface="Georgia"/>
                <a:cs typeface="Georgia"/>
              </a:rPr>
              <a:t>LSB						CCOM					JCA</a:t>
            </a:r>
          </a:p>
          <a:p>
            <a:pPr marL="0" indent="0">
              <a:buNone/>
            </a:pPr>
            <a:r>
              <a:rPr lang="en-US" sz="2000" dirty="0"/>
              <a:t>Student Affairs				Student Academic Affairs	</a:t>
            </a:r>
          </a:p>
          <a:p>
            <a:pPr marL="0" indent="0">
              <a:buNone/>
            </a:pPr>
            <a:r>
              <a:rPr lang="en-US" sz="2000" dirty="0"/>
              <a:t>Strategy &amp; Innovation</a:t>
            </a:r>
            <a:endParaRPr lang="en-US" sz="2000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dirty="0"/>
              <a:t>LAURA OTTEN</a:t>
            </a:r>
          </a:p>
          <a:p>
            <a:pPr marL="0" indent="0">
              <a:buNone/>
            </a:pPr>
            <a:r>
              <a:rPr lang="en-US" sz="2000" dirty="0">
                <a:latin typeface="Georgia"/>
                <a:cs typeface="Georgia"/>
              </a:rPr>
              <a:t>Finance &amp; Administration				Athletics</a:t>
            </a:r>
          </a:p>
          <a:p>
            <a:pPr marL="0" indent="0">
              <a:buNone/>
            </a:pPr>
            <a:r>
              <a:rPr lang="en-US" sz="2000" dirty="0"/>
              <a:t>BAEC									COE</a:t>
            </a:r>
          </a:p>
          <a:p>
            <a:pPr marL="0" indent="0">
              <a:buNone/>
            </a:pPr>
            <a:r>
              <a:rPr lang="en-US" sz="2000" dirty="0">
                <a:latin typeface="Georgia"/>
                <a:cs typeface="Georgia"/>
              </a:rPr>
              <a:t>Advancement							Enrollment Management</a:t>
            </a:r>
          </a:p>
          <a:p>
            <a:pPr marL="0" indent="0">
              <a:buNone/>
            </a:pPr>
            <a:r>
              <a:rPr lang="en-US" sz="2000" dirty="0"/>
              <a:t>Marketing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1575"/>
            <a:ext cx="8229600" cy="360329"/>
          </a:xfrm>
        </p:spPr>
        <p:txBody>
          <a:bodyPr/>
          <a:lstStyle/>
          <a:p>
            <a:pPr algn="ctr"/>
            <a:r>
              <a:rPr lang="en-US" dirty="0"/>
              <a:t>Areas of Responsibilities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b="1" smtClean="0">
                <a:latin typeface="Helvetica"/>
                <a:cs typeface="Helvetica"/>
              </a:rPr>
              <a:pPr/>
              <a:t>4</a:t>
            </a:fld>
            <a:endParaRPr lang="en-US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7352918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Butler">
      <a:dk1>
        <a:srgbClr val="050219"/>
      </a:dk1>
      <a:lt1>
        <a:srgbClr val="FFFFFE"/>
      </a:lt1>
      <a:dk2>
        <a:srgbClr val="141313"/>
      </a:dk2>
      <a:lt2>
        <a:srgbClr val="D1E3CF"/>
      </a:lt2>
      <a:accent1>
        <a:srgbClr val="008EC8"/>
      </a:accent1>
      <a:accent2>
        <a:srgbClr val="D1E3CF"/>
      </a:accent2>
      <a:accent3>
        <a:srgbClr val="D11960"/>
      </a:accent3>
      <a:accent4>
        <a:srgbClr val="E7E533"/>
      </a:accent4>
      <a:accent5>
        <a:srgbClr val="5CB174"/>
      </a:accent5>
      <a:accent6>
        <a:srgbClr val="EEA420"/>
      </a:accent6>
      <a:hlink>
        <a:srgbClr val="050219"/>
      </a:hlink>
      <a:folHlink>
        <a:srgbClr val="05021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 fontScale="85000" lnSpcReduction="10000"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Butler 1">
      <a:dk1>
        <a:srgbClr val="13294B"/>
      </a:dk1>
      <a:lt1>
        <a:srgbClr val="FFFFFE"/>
      </a:lt1>
      <a:dk2>
        <a:srgbClr val="13294B"/>
      </a:dk2>
      <a:lt2>
        <a:srgbClr val="D1E0D7"/>
      </a:lt2>
      <a:accent1>
        <a:srgbClr val="00A3E0"/>
      </a:accent1>
      <a:accent2>
        <a:srgbClr val="D1E0D7"/>
      </a:accent2>
      <a:accent3>
        <a:srgbClr val="E31C79"/>
      </a:accent3>
      <a:accent4>
        <a:srgbClr val="ECE81A"/>
      </a:accent4>
      <a:accent5>
        <a:srgbClr val="26D07C"/>
      </a:accent5>
      <a:accent6>
        <a:srgbClr val="EAAA00"/>
      </a:accent6>
      <a:hlink>
        <a:srgbClr val="00A3E0"/>
      </a:hlink>
      <a:folHlink>
        <a:srgbClr val="00A3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Butler 1">
      <a:dk1>
        <a:srgbClr val="13294B"/>
      </a:dk1>
      <a:lt1>
        <a:srgbClr val="FFFFFE"/>
      </a:lt1>
      <a:dk2>
        <a:srgbClr val="13294B"/>
      </a:dk2>
      <a:lt2>
        <a:srgbClr val="D1E0D7"/>
      </a:lt2>
      <a:accent1>
        <a:srgbClr val="00A3E0"/>
      </a:accent1>
      <a:accent2>
        <a:srgbClr val="D1E0D7"/>
      </a:accent2>
      <a:accent3>
        <a:srgbClr val="E31C79"/>
      </a:accent3>
      <a:accent4>
        <a:srgbClr val="ECE81A"/>
      </a:accent4>
      <a:accent5>
        <a:srgbClr val="26D07C"/>
      </a:accent5>
      <a:accent6>
        <a:srgbClr val="EAAA00"/>
      </a:accent6>
      <a:hlink>
        <a:srgbClr val="00A3E0"/>
      </a:hlink>
      <a:folHlink>
        <a:srgbClr val="00A3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Butler 1">
      <a:dk1>
        <a:srgbClr val="13294B"/>
      </a:dk1>
      <a:lt1>
        <a:srgbClr val="FFFFFE"/>
      </a:lt1>
      <a:dk2>
        <a:srgbClr val="13294B"/>
      </a:dk2>
      <a:lt2>
        <a:srgbClr val="D1E0D7"/>
      </a:lt2>
      <a:accent1>
        <a:srgbClr val="00A3E0"/>
      </a:accent1>
      <a:accent2>
        <a:srgbClr val="D1E0D7"/>
      </a:accent2>
      <a:accent3>
        <a:srgbClr val="E31C79"/>
      </a:accent3>
      <a:accent4>
        <a:srgbClr val="ECE81A"/>
      </a:accent4>
      <a:accent5>
        <a:srgbClr val="26D07C"/>
      </a:accent5>
      <a:accent6>
        <a:srgbClr val="EAAA00"/>
      </a:accent6>
      <a:hlink>
        <a:srgbClr val="00A3E0"/>
      </a:hlink>
      <a:folHlink>
        <a:srgbClr val="00A3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266FEC945A2843B201ADB4417A27D2" ma:contentTypeVersion="11" ma:contentTypeDescription="Create a new document." ma:contentTypeScope="" ma:versionID="a9693069996c2075244cbfa875978390">
  <xsd:schema xmlns:xsd="http://www.w3.org/2001/XMLSchema" xmlns:xs="http://www.w3.org/2001/XMLSchema" xmlns:p="http://schemas.microsoft.com/office/2006/metadata/properties" xmlns:ns2="e04ca947-c290-4208-80f3-8665388fb928" xmlns:ns3="32d12c46-dbfe-4d60-870f-4534c71ede62" targetNamespace="http://schemas.microsoft.com/office/2006/metadata/properties" ma:root="true" ma:fieldsID="0a44beddc909fb7403bf5f25bdc3cd99" ns2:_="" ns3:_="">
    <xsd:import namespace="e04ca947-c290-4208-80f3-8665388fb928"/>
    <xsd:import namespace="32d12c46-dbfe-4d60-870f-4534c71ed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a947-c290-4208-80f3-8665388fb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12c46-dbfe-4d60-870f-4534c71ede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33C75D-172A-4CD4-9C4D-667A29186E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CB601-039D-4DB1-AD34-A48BDE0D5D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AA8431-F4A0-4F33-ACB3-C4295610E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ca947-c290-4208-80f3-8665388fb928"/>
    <ds:schemaRef ds:uri="32d12c46-dbfe-4d60-870f-4534c71ed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239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4_Office Theme</vt:lpstr>
      <vt:lpstr>1_Office Theme</vt:lpstr>
      <vt:lpstr>3_Office Theme</vt:lpstr>
      <vt:lpstr>2_Office Theme</vt:lpstr>
      <vt:lpstr>Butler University</vt:lpstr>
      <vt:lpstr>HR Operations/Consultants</vt:lpstr>
      <vt:lpstr>HR CONSULTANT RESPONSIBILITIES</vt:lpstr>
      <vt:lpstr>Areas of Responsibilities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Orlowski, Katie</dc:creator>
  <cp:lastModifiedBy>Pressler, Tammy</cp:lastModifiedBy>
  <cp:revision>27</cp:revision>
  <cp:lastPrinted>2015-08-31T18:44:18Z</cp:lastPrinted>
  <dcterms:created xsi:type="dcterms:W3CDTF">2015-03-02T15:38:05Z</dcterms:created>
  <dcterms:modified xsi:type="dcterms:W3CDTF">2022-11-22T14:13:27Z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0x0101007E266FEC945A2843B201ADB4417A27D2</vt:lpwstr>
  </property>
  <property fmtid="{D5CDD505-2E9C-101B-9397-08002B2CF9AE}" pid="3" name="Order">
    <vt:r8>79800</vt:r8>
  </property>
</Properties>
</file>