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809" r:id="rId4"/>
    <p:sldMasterId id="2147483863" r:id="rId5"/>
    <p:sldMasterId id="2147483887" r:id="rId6"/>
  </p:sldMasterIdLst>
  <p:notesMasterIdLst>
    <p:notesMasterId r:id="rId22"/>
  </p:notesMasterIdLst>
  <p:handoutMasterIdLst>
    <p:handoutMasterId r:id="rId23"/>
  </p:handoutMasterIdLst>
  <p:sldIdLst>
    <p:sldId id="612" r:id="rId7"/>
    <p:sldId id="594" r:id="rId8"/>
    <p:sldId id="886" r:id="rId9"/>
    <p:sldId id="628" r:id="rId10"/>
    <p:sldId id="1834" r:id="rId11"/>
    <p:sldId id="1833" r:id="rId12"/>
    <p:sldId id="1835" r:id="rId13"/>
    <p:sldId id="640" r:id="rId14"/>
    <p:sldId id="641" r:id="rId15"/>
    <p:sldId id="627" r:id="rId16"/>
    <p:sldId id="1828" r:id="rId17"/>
    <p:sldId id="621" r:id="rId18"/>
    <p:sldId id="643" r:id="rId19"/>
    <p:sldId id="1824" r:id="rId20"/>
    <p:sldId id="675" r:id="rId21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Lato Regular" panose="020F0502020204030203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017A"/>
    <a:srgbClr val="D34631"/>
    <a:srgbClr val="787878"/>
    <a:srgbClr val="1E1D64"/>
    <a:srgbClr val="2B4984"/>
    <a:srgbClr val="215595"/>
    <a:srgbClr val="00AEC0"/>
    <a:srgbClr val="0092D2"/>
    <a:srgbClr val="D4E5B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9252" autoAdjust="0"/>
  </p:normalViewPr>
  <p:slideViewPr>
    <p:cSldViewPr snapToGrid="0" snapToObjects="1">
      <p:cViewPr varScale="1">
        <p:scale>
          <a:sx n="152" d="100"/>
          <a:sy n="152" d="100"/>
        </p:scale>
        <p:origin x="1112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88"/>
    </p:cViewPr>
  </p:sorterViewPr>
  <p:notesViewPr>
    <p:cSldViewPr snapToGrid="0" snapToObjects="1">
      <p:cViewPr varScale="1">
        <p:scale>
          <a:sx n="45" d="100"/>
          <a:sy n="45" d="100"/>
        </p:scale>
        <p:origin x="281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D4D7E-D7DE-40FF-ADEF-26A1FA95132A}" type="doc">
      <dgm:prSet loTypeId="urn:microsoft.com/office/officeart/2005/8/layout/vList2" loCatId="list" qsTypeId="urn:microsoft.com/office/officeart/2005/8/quickstyle/3d3" qsCatId="3D" csTypeId="urn:microsoft.com/office/officeart/2005/8/colors/accent5_5" csCatId="accent5"/>
      <dgm:spPr/>
      <dgm:t>
        <a:bodyPr/>
        <a:lstStyle/>
        <a:p>
          <a:endParaRPr lang="en-US"/>
        </a:p>
      </dgm:t>
    </dgm:pt>
    <dgm:pt modelId="{4225376B-8585-4B38-85A6-B112FB98A0B0}">
      <dgm:prSet custT="1"/>
      <dgm:spPr/>
      <dgm:t>
        <a:bodyPr/>
        <a:lstStyle/>
        <a:p>
          <a:r>
            <a:rPr lang="en-US" sz="1800" b="1" baseline="0"/>
            <a:t>A vital link in Indiana’s healthcare infrastructure</a:t>
          </a:r>
          <a:endParaRPr lang="en-US" sz="1800" baseline="0"/>
        </a:p>
      </dgm:t>
    </dgm:pt>
    <dgm:pt modelId="{D61CE574-4FB9-4676-BFF8-5948178F68A6}" type="parTrans" cxnId="{7C8C9E67-AC68-4957-AF87-1DEED78A3AD0}">
      <dgm:prSet/>
      <dgm:spPr/>
      <dgm:t>
        <a:bodyPr/>
        <a:lstStyle/>
        <a:p>
          <a:endParaRPr lang="en-US"/>
        </a:p>
      </dgm:t>
    </dgm:pt>
    <dgm:pt modelId="{4EB15464-D665-4500-9335-CCD6D8DFF1E7}" type="sibTrans" cxnId="{7C8C9E67-AC68-4957-AF87-1DEED78A3AD0}">
      <dgm:prSet/>
      <dgm:spPr/>
      <dgm:t>
        <a:bodyPr/>
        <a:lstStyle/>
        <a:p>
          <a:endParaRPr lang="en-US"/>
        </a:p>
      </dgm:t>
    </dgm:pt>
    <dgm:pt modelId="{A88C3EB4-BCA4-4FF4-8E68-66B54819917B}">
      <dgm:prSet custT="1"/>
      <dgm:spPr/>
      <dgm:t>
        <a:bodyPr/>
        <a:lstStyle/>
        <a:p>
          <a:r>
            <a:rPr lang="en-US" sz="1800" b="1" dirty="0"/>
            <a:t>Collects more than 500 units of RBCs daily</a:t>
          </a:r>
          <a:endParaRPr lang="en-US" sz="1800" dirty="0"/>
        </a:p>
      </dgm:t>
    </dgm:pt>
    <dgm:pt modelId="{A399884A-4F8B-4A35-87CD-1F90CFAC4FA7}" type="parTrans" cxnId="{A51376BE-8321-4EFF-B497-17C776A87961}">
      <dgm:prSet/>
      <dgm:spPr/>
      <dgm:t>
        <a:bodyPr/>
        <a:lstStyle/>
        <a:p>
          <a:endParaRPr lang="en-US"/>
        </a:p>
      </dgm:t>
    </dgm:pt>
    <dgm:pt modelId="{CEB24EA5-E0BC-4D89-A3AA-1C34FB979C4F}" type="sibTrans" cxnId="{A51376BE-8321-4EFF-B497-17C776A87961}">
      <dgm:prSet/>
      <dgm:spPr/>
      <dgm:t>
        <a:bodyPr/>
        <a:lstStyle/>
        <a:p>
          <a:endParaRPr lang="en-US"/>
        </a:p>
      </dgm:t>
    </dgm:pt>
    <dgm:pt modelId="{5F8A6450-D933-431F-AFED-EF1814990510}">
      <dgm:prSet custT="1"/>
      <dgm:spPr/>
      <dgm:t>
        <a:bodyPr/>
        <a:lstStyle/>
        <a:p>
          <a:r>
            <a:rPr lang="en-US" sz="1800" b="1"/>
            <a:t>350 employees run over 3000 blood drives</a:t>
          </a:r>
          <a:endParaRPr lang="en-US" sz="1800"/>
        </a:p>
      </dgm:t>
    </dgm:pt>
    <dgm:pt modelId="{A0D439BE-CA4F-44D5-B915-B9808260A16A}" type="parTrans" cxnId="{5C8697E4-72F9-4137-8F98-FAB17459A704}">
      <dgm:prSet/>
      <dgm:spPr/>
      <dgm:t>
        <a:bodyPr/>
        <a:lstStyle/>
        <a:p>
          <a:endParaRPr lang="en-US"/>
        </a:p>
      </dgm:t>
    </dgm:pt>
    <dgm:pt modelId="{68E6886C-23F9-454D-A41A-77500AC59B8C}" type="sibTrans" cxnId="{5C8697E4-72F9-4137-8F98-FAB17459A704}">
      <dgm:prSet/>
      <dgm:spPr/>
      <dgm:t>
        <a:bodyPr/>
        <a:lstStyle/>
        <a:p>
          <a:endParaRPr lang="en-US"/>
        </a:p>
      </dgm:t>
    </dgm:pt>
    <dgm:pt modelId="{48B8C0FC-2835-4965-8EDF-2E3ECC6BD631}">
      <dgm:prSet custT="1"/>
      <dgm:spPr/>
      <dgm:t>
        <a:bodyPr/>
        <a:lstStyle/>
        <a:p>
          <a:r>
            <a:rPr lang="en-US" sz="1800" b="1"/>
            <a:t>6 donor centers across Indiana</a:t>
          </a:r>
          <a:endParaRPr lang="en-US" sz="1800"/>
        </a:p>
      </dgm:t>
    </dgm:pt>
    <dgm:pt modelId="{C17CEF27-9157-4A8B-B911-A9992CFE57E2}" type="parTrans" cxnId="{BCE99FA6-40BF-4782-83AE-562CDFC197C1}">
      <dgm:prSet/>
      <dgm:spPr/>
      <dgm:t>
        <a:bodyPr/>
        <a:lstStyle/>
        <a:p>
          <a:endParaRPr lang="en-US"/>
        </a:p>
      </dgm:t>
    </dgm:pt>
    <dgm:pt modelId="{EB8E4C22-F737-47B1-95E1-DDA2A60D563A}" type="sibTrans" cxnId="{BCE99FA6-40BF-4782-83AE-562CDFC197C1}">
      <dgm:prSet/>
      <dgm:spPr/>
      <dgm:t>
        <a:bodyPr/>
        <a:lstStyle/>
        <a:p>
          <a:endParaRPr lang="en-US"/>
        </a:p>
      </dgm:t>
    </dgm:pt>
    <dgm:pt modelId="{A90A5200-1A42-433C-89AA-156CEB4C2D95}">
      <dgm:prSet custT="1"/>
      <dgm:spPr/>
      <dgm:t>
        <a:bodyPr/>
        <a:lstStyle/>
        <a:p>
          <a:r>
            <a:rPr lang="en-US" sz="1800" b="1"/>
            <a:t>Licensed: US FDA, European Union Regulatory Agency, and multiple state departments of health agencies</a:t>
          </a:r>
          <a:endParaRPr lang="en-US" sz="1800"/>
        </a:p>
      </dgm:t>
    </dgm:pt>
    <dgm:pt modelId="{C2AE06F3-3C33-4C06-B2DB-0FCDCC597848}" type="parTrans" cxnId="{426C7146-0D5F-41AB-87FF-E7215B50B00B}">
      <dgm:prSet/>
      <dgm:spPr/>
      <dgm:t>
        <a:bodyPr/>
        <a:lstStyle/>
        <a:p>
          <a:endParaRPr lang="en-US"/>
        </a:p>
      </dgm:t>
    </dgm:pt>
    <dgm:pt modelId="{B4FF4397-21B7-4CD8-A056-BF0A6210F229}" type="sibTrans" cxnId="{426C7146-0D5F-41AB-87FF-E7215B50B00B}">
      <dgm:prSet/>
      <dgm:spPr/>
      <dgm:t>
        <a:bodyPr/>
        <a:lstStyle/>
        <a:p>
          <a:endParaRPr lang="en-US"/>
        </a:p>
      </dgm:t>
    </dgm:pt>
    <dgm:pt modelId="{4B6F4BAC-C5B1-4263-AAAA-1DBA313C128B}">
      <dgm:prSet custT="1"/>
      <dgm:spPr/>
      <dgm:t>
        <a:bodyPr/>
        <a:lstStyle/>
        <a:p>
          <a:r>
            <a:rPr lang="en-US" sz="1800" b="1"/>
            <a:t>Inspired by 90K+ volunteer blood donors every</a:t>
          </a:r>
          <a:endParaRPr lang="en-US" sz="1800"/>
        </a:p>
      </dgm:t>
    </dgm:pt>
    <dgm:pt modelId="{C8C254F9-A35F-47D9-B5A2-A275FFACD3F5}" type="parTrans" cxnId="{E197DBB3-AEBA-49C4-B826-2E210DEF3A0F}">
      <dgm:prSet/>
      <dgm:spPr/>
      <dgm:t>
        <a:bodyPr/>
        <a:lstStyle/>
        <a:p>
          <a:endParaRPr lang="en-US"/>
        </a:p>
      </dgm:t>
    </dgm:pt>
    <dgm:pt modelId="{CF0E60D3-F8B1-4500-AE07-24312D84DEB3}" type="sibTrans" cxnId="{E197DBB3-AEBA-49C4-B826-2E210DEF3A0F}">
      <dgm:prSet/>
      <dgm:spPr/>
      <dgm:t>
        <a:bodyPr/>
        <a:lstStyle/>
        <a:p>
          <a:endParaRPr lang="en-US"/>
        </a:p>
      </dgm:t>
    </dgm:pt>
    <dgm:pt modelId="{CE61F434-4649-4526-BDCB-6ED31CEAF6FE}">
      <dgm:prSet custT="1"/>
      <dgm:spPr/>
      <dgm:t>
        <a:bodyPr/>
        <a:lstStyle/>
        <a:p>
          <a:r>
            <a:rPr lang="en-US" sz="1800" b="1"/>
            <a:t>Serves 90 hospitals across Indiana</a:t>
          </a:r>
          <a:endParaRPr lang="en-US" sz="1800"/>
        </a:p>
      </dgm:t>
    </dgm:pt>
    <dgm:pt modelId="{0C55BA8B-0E8C-4DF0-A576-BCE367AA7F78}" type="parTrans" cxnId="{AE4DFA02-5CC1-40F8-B5A0-D836A163E0C5}">
      <dgm:prSet/>
      <dgm:spPr/>
      <dgm:t>
        <a:bodyPr/>
        <a:lstStyle/>
        <a:p>
          <a:endParaRPr lang="en-US"/>
        </a:p>
      </dgm:t>
    </dgm:pt>
    <dgm:pt modelId="{0827CE37-D46A-4FA2-9C3A-37D5ED63337F}" type="sibTrans" cxnId="{AE4DFA02-5CC1-40F8-B5A0-D836A163E0C5}">
      <dgm:prSet/>
      <dgm:spPr/>
      <dgm:t>
        <a:bodyPr/>
        <a:lstStyle/>
        <a:p>
          <a:endParaRPr lang="en-US"/>
        </a:p>
      </dgm:t>
    </dgm:pt>
    <dgm:pt modelId="{D2025514-A2A9-408B-9AFB-D2EBB781DE53}">
      <dgm:prSet custT="1"/>
      <dgm:spPr/>
      <dgm:t>
        <a:bodyPr/>
        <a:lstStyle/>
        <a:p>
          <a:r>
            <a:rPr lang="en-US" sz="1800" b="1"/>
            <a:t>Non-profit community service organization</a:t>
          </a:r>
          <a:endParaRPr lang="en-US" sz="1800"/>
        </a:p>
      </dgm:t>
    </dgm:pt>
    <dgm:pt modelId="{75EAFC2C-5708-4EF4-8329-2825EE8743CA}" type="parTrans" cxnId="{B207CFE8-9DE3-4A07-BB47-0ACBE26BB934}">
      <dgm:prSet/>
      <dgm:spPr/>
      <dgm:t>
        <a:bodyPr/>
        <a:lstStyle/>
        <a:p>
          <a:endParaRPr lang="en-US"/>
        </a:p>
      </dgm:t>
    </dgm:pt>
    <dgm:pt modelId="{5AF1D398-30DD-4813-87F3-217A191E4A73}" type="sibTrans" cxnId="{B207CFE8-9DE3-4A07-BB47-0ACBE26BB934}">
      <dgm:prSet/>
      <dgm:spPr/>
      <dgm:t>
        <a:bodyPr/>
        <a:lstStyle/>
        <a:p>
          <a:endParaRPr lang="en-US"/>
        </a:p>
      </dgm:t>
    </dgm:pt>
    <dgm:pt modelId="{367329C1-63EA-4F59-953F-B869DDDCED60}" type="pres">
      <dgm:prSet presAssocID="{4D0D4D7E-D7DE-40FF-ADEF-26A1FA95132A}" presName="linear" presStyleCnt="0">
        <dgm:presLayoutVars>
          <dgm:animLvl val="lvl"/>
          <dgm:resizeHandles val="exact"/>
        </dgm:presLayoutVars>
      </dgm:prSet>
      <dgm:spPr/>
    </dgm:pt>
    <dgm:pt modelId="{4B76F410-F514-4A60-84EF-D8F93D7519F2}" type="pres">
      <dgm:prSet presAssocID="{4225376B-8585-4B38-85A6-B112FB98A0B0}" presName="parentText" presStyleLbl="node1" presStyleIdx="0" presStyleCnt="8" custLinFactNeighborY="60208">
        <dgm:presLayoutVars>
          <dgm:chMax val="0"/>
          <dgm:bulletEnabled val="1"/>
        </dgm:presLayoutVars>
      </dgm:prSet>
      <dgm:spPr/>
    </dgm:pt>
    <dgm:pt modelId="{978F6997-17CD-4E07-AC19-70BACB592287}" type="pres">
      <dgm:prSet presAssocID="{4EB15464-D665-4500-9335-CCD6D8DFF1E7}" presName="spacer" presStyleCnt="0"/>
      <dgm:spPr/>
    </dgm:pt>
    <dgm:pt modelId="{AAAA4DA8-F6A9-477A-BAC6-220BC9CAE8BF}" type="pres">
      <dgm:prSet presAssocID="{A88C3EB4-BCA4-4FF4-8E68-66B54819917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D9678FE-0438-478F-AC78-6DC2FED624FF}" type="pres">
      <dgm:prSet presAssocID="{CEB24EA5-E0BC-4D89-A3AA-1C34FB979C4F}" presName="spacer" presStyleCnt="0"/>
      <dgm:spPr/>
    </dgm:pt>
    <dgm:pt modelId="{B484E7C0-747A-4EDA-A790-D0F9FB1004DD}" type="pres">
      <dgm:prSet presAssocID="{5F8A6450-D933-431F-AFED-EF181499051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BA36E79-4567-473D-9CD2-7323E5105B31}" type="pres">
      <dgm:prSet presAssocID="{68E6886C-23F9-454D-A41A-77500AC59B8C}" presName="spacer" presStyleCnt="0"/>
      <dgm:spPr/>
    </dgm:pt>
    <dgm:pt modelId="{BE6CE031-A658-4018-A4A8-705E72D3F963}" type="pres">
      <dgm:prSet presAssocID="{48B8C0FC-2835-4965-8EDF-2E3ECC6BD63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451F5CD-2C0C-4EF2-B08F-6995A6D4F929}" type="pres">
      <dgm:prSet presAssocID="{EB8E4C22-F737-47B1-95E1-DDA2A60D563A}" presName="spacer" presStyleCnt="0"/>
      <dgm:spPr/>
    </dgm:pt>
    <dgm:pt modelId="{2AAC2284-C48A-474C-81D8-E1DBFFD201AF}" type="pres">
      <dgm:prSet presAssocID="{A90A5200-1A42-433C-89AA-156CEB4C2D95}" presName="parentText" presStyleLbl="node1" presStyleIdx="4" presStyleCnt="8" custLinFactY="-2413" custLinFactNeighborY="-100000">
        <dgm:presLayoutVars>
          <dgm:chMax val="0"/>
          <dgm:bulletEnabled val="1"/>
        </dgm:presLayoutVars>
      </dgm:prSet>
      <dgm:spPr/>
    </dgm:pt>
    <dgm:pt modelId="{7690CC62-6F8C-4AE5-BD93-44F341A1FBB4}" type="pres">
      <dgm:prSet presAssocID="{B4FF4397-21B7-4CD8-A056-BF0A6210F229}" presName="spacer" presStyleCnt="0"/>
      <dgm:spPr/>
    </dgm:pt>
    <dgm:pt modelId="{680050A4-3D34-4ACE-BFF9-D311D2FB49BC}" type="pres">
      <dgm:prSet presAssocID="{4B6F4BAC-C5B1-4263-AAAA-1DBA313C128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1153839-8CB0-4F6D-847A-CFB697B68F41}" type="pres">
      <dgm:prSet presAssocID="{CF0E60D3-F8B1-4500-AE07-24312D84DEB3}" presName="spacer" presStyleCnt="0"/>
      <dgm:spPr/>
    </dgm:pt>
    <dgm:pt modelId="{A288A9E7-8D7B-47B7-A12E-68F896A3DD1A}" type="pres">
      <dgm:prSet presAssocID="{CE61F434-4649-4526-BDCB-6ED31CEAF6F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F8EB058-B3EB-4508-A214-EA69F001D663}" type="pres">
      <dgm:prSet presAssocID="{0827CE37-D46A-4FA2-9C3A-37D5ED63337F}" presName="spacer" presStyleCnt="0"/>
      <dgm:spPr/>
    </dgm:pt>
    <dgm:pt modelId="{29D83AF7-1520-464D-8C2E-DE1B71C28628}" type="pres">
      <dgm:prSet presAssocID="{D2025514-A2A9-408B-9AFB-D2EBB781DE5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E4DFA02-5CC1-40F8-B5A0-D836A163E0C5}" srcId="{4D0D4D7E-D7DE-40FF-ADEF-26A1FA95132A}" destId="{CE61F434-4649-4526-BDCB-6ED31CEAF6FE}" srcOrd="6" destOrd="0" parTransId="{0C55BA8B-0E8C-4DF0-A576-BCE367AA7F78}" sibTransId="{0827CE37-D46A-4FA2-9C3A-37D5ED63337F}"/>
    <dgm:cxn modelId="{71DFA638-8665-4760-95C4-19B0FF3F9962}" type="presOf" srcId="{4B6F4BAC-C5B1-4263-AAAA-1DBA313C128B}" destId="{680050A4-3D34-4ACE-BFF9-D311D2FB49BC}" srcOrd="0" destOrd="0" presId="urn:microsoft.com/office/officeart/2005/8/layout/vList2"/>
    <dgm:cxn modelId="{426C7146-0D5F-41AB-87FF-E7215B50B00B}" srcId="{4D0D4D7E-D7DE-40FF-ADEF-26A1FA95132A}" destId="{A90A5200-1A42-433C-89AA-156CEB4C2D95}" srcOrd="4" destOrd="0" parTransId="{C2AE06F3-3C33-4C06-B2DB-0FCDCC597848}" sibTransId="{B4FF4397-21B7-4CD8-A056-BF0A6210F229}"/>
    <dgm:cxn modelId="{D11AC64C-84DE-4EB4-9845-15F9E9827B92}" type="presOf" srcId="{A90A5200-1A42-433C-89AA-156CEB4C2D95}" destId="{2AAC2284-C48A-474C-81D8-E1DBFFD201AF}" srcOrd="0" destOrd="0" presId="urn:microsoft.com/office/officeart/2005/8/layout/vList2"/>
    <dgm:cxn modelId="{3B6A7459-68EA-451E-B065-6853D5F1AC00}" type="presOf" srcId="{CE61F434-4649-4526-BDCB-6ED31CEAF6FE}" destId="{A288A9E7-8D7B-47B7-A12E-68F896A3DD1A}" srcOrd="0" destOrd="0" presId="urn:microsoft.com/office/officeart/2005/8/layout/vList2"/>
    <dgm:cxn modelId="{9B905061-02E7-4C0A-974E-60F3F97F2557}" type="presOf" srcId="{48B8C0FC-2835-4965-8EDF-2E3ECC6BD631}" destId="{BE6CE031-A658-4018-A4A8-705E72D3F963}" srcOrd="0" destOrd="0" presId="urn:microsoft.com/office/officeart/2005/8/layout/vList2"/>
    <dgm:cxn modelId="{7C8C9E67-AC68-4957-AF87-1DEED78A3AD0}" srcId="{4D0D4D7E-D7DE-40FF-ADEF-26A1FA95132A}" destId="{4225376B-8585-4B38-85A6-B112FB98A0B0}" srcOrd="0" destOrd="0" parTransId="{D61CE574-4FB9-4676-BFF8-5948178F68A6}" sibTransId="{4EB15464-D665-4500-9335-CCD6D8DFF1E7}"/>
    <dgm:cxn modelId="{ED624F6F-2701-4BD5-BFEE-39F7B19EBC22}" type="presOf" srcId="{4D0D4D7E-D7DE-40FF-ADEF-26A1FA95132A}" destId="{367329C1-63EA-4F59-953F-B869DDDCED60}" srcOrd="0" destOrd="0" presId="urn:microsoft.com/office/officeart/2005/8/layout/vList2"/>
    <dgm:cxn modelId="{BCE99FA6-40BF-4782-83AE-562CDFC197C1}" srcId="{4D0D4D7E-D7DE-40FF-ADEF-26A1FA95132A}" destId="{48B8C0FC-2835-4965-8EDF-2E3ECC6BD631}" srcOrd="3" destOrd="0" parTransId="{C17CEF27-9157-4A8B-B911-A9992CFE57E2}" sibTransId="{EB8E4C22-F737-47B1-95E1-DDA2A60D563A}"/>
    <dgm:cxn modelId="{E197DBB3-AEBA-49C4-B826-2E210DEF3A0F}" srcId="{4D0D4D7E-D7DE-40FF-ADEF-26A1FA95132A}" destId="{4B6F4BAC-C5B1-4263-AAAA-1DBA313C128B}" srcOrd="5" destOrd="0" parTransId="{C8C254F9-A35F-47D9-B5A2-A275FFACD3F5}" sibTransId="{CF0E60D3-F8B1-4500-AE07-24312D84DEB3}"/>
    <dgm:cxn modelId="{D492A5B4-4115-40A8-AC20-921A9F128065}" type="presOf" srcId="{5F8A6450-D933-431F-AFED-EF1814990510}" destId="{B484E7C0-747A-4EDA-A790-D0F9FB1004DD}" srcOrd="0" destOrd="0" presId="urn:microsoft.com/office/officeart/2005/8/layout/vList2"/>
    <dgm:cxn modelId="{A51376BE-8321-4EFF-B497-17C776A87961}" srcId="{4D0D4D7E-D7DE-40FF-ADEF-26A1FA95132A}" destId="{A88C3EB4-BCA4-4FF4-8E68-66B54819917B}" srcOrd="1" destOrd="0" parTransId="{A399884A-4F8B-4A35-87CD-1F90CFAC4FA7}" sibTransId="{CEB24EA5-E0BC-4D89-A3AA-1C34FB979C4F}"/>
    <dgm:cxn modelId="{09FB75C4-5865-4F33-BD29-E5545FE260A3}" type="presOf" srcId="{A88C3EB4-BCA4-4FF4-8E68-66B54819917B}" destId="{AAAA4DA8-F6A9-477A-BAC6-220BC9CAE8BF}" srcOrd="0" destOrd="0" presId="urn:microsoft.com/office/officeart/2005/8/layout/vList2"/>
    <dgm:cxn modelId="{3AB31FC5-16BA-4E41-90B4-E7B62289A73E}" type="presOf" srcId="{4225376B-8585-4B38-85A6-B112FB98A0B0}" destId="{4B76F410-F514-4A60-84EF-D8F93D7519F2}" srcOrd="0" destOrd="0" presId="urn:microsoft.com/office/officeart/2005/8/layout/vList2"/>
    <dgm:cxn modelId="{FBD1A6CE-3E85-4608-9A3C-A8E1E39F7A0C}" type="presOf" srcId="{D2025514-A2A9-408B-9AFB-D2EBB781DE53}" destId="{29D83AF7-1520-464D-8C2E-DE1B71C28628}" srcOrd="0" destOrd="0" presId="urn:microsoft.com/office/officeart/2005/8/layout/vList2"/>
    <dgm:cxn modelId="{5C8697E4-72F9-4137-8F98-FAB17459A704}" srcId="{4D0D4D7E-D7DE-40FF-ADEF-26A1FA95132A}" destId="{5F8A6450-D933-431F-AFED-EF1814990510}" srcOrd="2" destOrd="0" parTransId="{A0D439BE-CA4F-44D5-B915-B9808260A16A}" sibTransId="{68E6886C-23F9-454D-A41A-77500AC59B8C}"/>
    <dgm:cxn modelId="{B207CFE8-9DE3-4A07-BB47-0ACBE26BB934}" srcId="{4D0D4D7E-D7DE-40FF-ADEF-26A1FA95132A}" destId="{D2025514-A2A9-408B-9AFB-D2EBB781DE53}" srcOrd="7" destOrd="0" parTransId="{75EAFC2C-5708-4EF4-8329-2825EE8743CA}" sibTransId="{5AF1D398-30DD-4813-87F3-217A191E4A73}"/>
    <dgm:cxn modelId="{74E01A4D-DEA9-42EC-BF0D-7CBD5D7D312A}" type="presParOf" srcId="{367329C1-63EA-4F59-953F-B869DDDCED60}" destId="{4B76F410-F514-4A60-84EF-D8F93D7519F2}" srcOrd="0" destOrd="0" presId="urn:microsoft.com/office/officeart/2005/8/layout/vList2"/>
    <dgm:cxn modelId="{3C95B7E0-A557-48BE-AD99-5E4B287BE0A5}" type="presParOf" srcId="{367329C1-63EA-4F59-953F-B869DDDCED60}" destId="{978F6997-17CD-4E07-AC19-70BACB592287}" srcOrd="1" destOrd="0" presId="urn:microsoft.com/office/officeart/2005/8/layout/vList2"/>
    <dgm:cxn modelId="{C54119E2-0728-41ED-AFB1-99D917DBD9AA}" type="presParOf" srcId="{367329C1-63EA-4F59-953F-B869DDDCED60}" destId="{AAAA4DA8-F6A9-477A-BAC6-220BC9CAE8BF}" srcOrd="2" destOrd="0" presId="urn:microsoft.com/office/officeart/2005/8/layout/vList2"/>
    <dgm:cxn modelId="{F88B3292-8508-4F70-BAA0-DAB1BE335057}" type="presParOf" srcId="{367329C1-63EA-4F59-953F-B869DDDCED60}" destId="{ED9678FE-0438-478F-AC78-6DC2FED624FF}" srcOrd="3" destOrd="0" presId="urn:microsoft.com/office/officeart/2005/8/layout/vList2"/>
    <dgm:cxn modelId="{ED44B9DD-BC16-4C2E-A3D4-4FC00565D530}" type="presParOf" srcId="{367329C1-63EA-4F59-953F-B869DDDCED60}" destId="{B484E7C0-747A-4EDA-A790-D0F9FB1004DD}" srcOrd="4" destOrd="0" presId="urn:microsoft.com/office/officeart/2005/8/layout/vList2"/>
    <dgm:cxn modelId="{C71D6E3A-BFB0-4253-A8E9-BDF2ACDC418C}" type="presParOf" srcId="{367329C1-63EA-4F59-953F-B869DDDCED60}" destId="{0BA36E79-4567-473D-9CD2-7323E5105B31}" srcOrd="5" destOrd="0" presId="urn:microsoft.com/office/officeart/2005/8/layout/vList2"/>
    <dgm:cxn modelId="{5F4EC0B9-0B15-4EDE-8A43-F8F7149A49A5}" type="presParOf" srcId="{367329C1-63EA-4F59-953F-B869DDDCED60}" destId="{BE6CE031-A658-4018-A4A8-705E72D3F963}" srcOrd="6" destOrd="0" presId="urn:microsoft.com/office/officeart/2005/8/layout/vList2"/>
    <dgm:cxn modelId="{200846ED-B7B7-48A4-B093-75A025DEB73B}" type="presParOf" srcId="{367329C1-63EA-4F59-953F-B869DDDCED60}" destId="{3451F5CD-2C0C-4EF2-B08F-6995A6D4F929}" srcOrd="7" destOrd="0" presId="urn:microsoft.com/office/officeart/2005/8/layout/vList2"/>
    <dgm:cxn modelId="{C85F575A-E34E-4F4B-B586-CCC27E68DDF2}" type="presParOf" srcId="{367329C1-63EA-4F59-953F-B869DDDCED60}" destId="{2AAC2284-C48A-474C-81D8-E1DBFFD201AF}" srcOrd="8" destOrd="0" presId="urn:microsoft.com/office/officeart/2005/8/layout/vList2"/>
    <dgm:cxn modelId="{AEC3C39B-1D76-48D8-999F-1FE46B696B82}" type="presParOf" srcId="{367329C1-63EA-4F59-953F-B869DDDCED60}" destId="{7690CC62-6F8C-4AE5-BD93-44F341A1FBB4}" srcOrd="9" destOrd="0" presId="urn:microsoft.com/office/officeart/2005/8/layout/vList2"/>
    <dgm:cxn modelId="{9A6775DC-F57C-4CA8-84C9-6B8708BA0A99}" type="presParOf" srcId="{367329C1-63EA-4F59-953F-B869DDDCED60}" destId="{680050A4-3D34-4ACE-BFF9-D311D2FB49BC}" srcOrd="10" destOrd="0" presId="urn:microsoft.com/office/officeart/2005/8/layout/vList2"/>
    <dgm:cxn modelId="{DBD1EB46-B800-41C7-9531-C3658055D83F}" type="presParOf" srcId="{367329C1-63EA-4F59-953F-B869DDDCED60}" destId="{01153839-8CB0-4F6D-847A-CFB697B68F41}" srcOrd="11" destOrd="0" presId="urn:microsoft.com/office/officeart/2005/8/layout/vList2"/>
    <dgm:cxn modelId="{17923276-0E69-40C1-936B-3F83D6AEC42F}" type="presParOf" srcId="{367329C1-63EA-4F59-953F-B869DDDCED60}" destId="{A288A9E7-8D7B-47B7-A12E-68F896A3DD1A}" srcOrd="12" destOrd="0" presId="urn:microsoft.com/office/officeart/2005/8/layout/vList2"/>
    <dgm:cxn modelId="{695664F1-6D26-4953-AAFD-768CD9A44D56}" type="presParOf" srcId="{367329C1-63EA-4F59-953F-B869DDDCED60}" destId="{5F8EB058-B3EB-4508-A214-EA69F001D663}" srcOrd="13" destOrd="0" presId="urn:microsoft.com/office/officeart/2005/8/layout/vList2"/>
    <dgm:cxn modelId="{92D762FD-9346-448A-A006-4F75921ED207}" type="presParOf" srcId="{367329C1-63EA-4F59-953F-B869DDDCED60}" destId="{29D83AF7-1520-464D-8C2E-DE1B71C2862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6F410-F514-4A60-84EF-D8F93D7519F2}">
      <dsp:nvSpPr>
        <dsp:cNvPr id="0" name=""/>
        <dsp:cNvSpPr/>
      </dsp:nvSpPr>
      <dsp:spPr>
        <a:xfrm>
          <a:off x="0" y="6846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/>
            <a:t>A vital link in Indiana’s healthcare infrastructure</a:t>
          </a:r>
          <a:endParaRPr lang="en-US" sz="1800" kern="1200" baseline="0"/>
        </a:p>
      </dsp:txBody>
      <dsp:txXfrm>
        <a:off x="20884" y="27730"/>
        <a:ext cx="8554114" cy="386045"/>
      </dsp:txXfrm>
    </dsp:sp>
    <dsp:sp modelId="{AAAA4DA8-F6A9-477A-BAC6-220BC9CAE8BF}">
      <dsp:nvSpPr>
        <dsp:cNvPr id="0" name=""/>
        <dsp:cNvSpPr/>
      </dsp:nvSpPr>
      <dsp:spPr>
        <a:xfrm>
          <a:off x="0" y="438079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Collects more than 500 units of RBCs daily</a:t>
          </a:r>
          <a:endParaRPr lang="en-US" sz="1800" kern="1200" dirty="0"/>
        </a:p>
      </dsp:txBody>
      <dsp:txXfrm>
        <a:off x="20884" y="458963"/>
        <a:ext cx="8554114" cy="386045"/>
      </dsp:txXfrm>
    </dsp:sp>
    <dsp:sp modelId="{B484E7C0-747A-4EDA-A790-D0F9FB1004DD}">
      <dsp:nvSpPr>
        <dsp:cNvPr id="0" name=""/>
        <dsp:cNvSpPr/>
      </dsp:nvSpPr>
      <dsp:spPr>
        <a:xfrm>
          <a:off x="0" y="874485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350 employees run over 3000 blood drives</a:t>
          </a:r>
          <a:endParaRPr lang="en-US" sz="1800" kern="1200"/>
        </a:p>
      </dsp:txBody>
      <dsp:txXfrm>
        <a:off x="20884" y="895369"/>
        <a:ext cx="8554114" cy="386045"/>
      </dsp:txXfrm>
    </dsp:sp>
    <dsp:sp modelId="{BE6CE031-A658-4018-A4A8-705E72D3F963}">
      <dsp:nvSpPr>
        <dsp:cNvPr id="0" name=""/>
        <dsp:cNvSpPr/>
      </dsp:nvSpPr>
      <dsp:spPr>
        <a:xfrm>
          <a:off x="0" y="1310891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6 donor centers across Indiana</a:t>
          </a:r>
          <a:endParaRPr lang="en-US" sz="1800" kern="1200"/>
        </a:p>
      </dsp:txBody>
      <dsp:txXfrm>
        <a:off x="20884" y="1331775"/>
        <a:ext cx="8554114" cy="386045"/>
      </dsp:txXfrm>
    </dsp:sp>
    <dsp:sp modelId="{2AAC2284-C48A-474C-81D8-E1DBFFD201AF}">
      <dsp:nvSpPr>
        <dsp:cNvPr id="0" name=""/>
        <dsp:cNvSpPr/>
      </dsp:nvSpPr>
      <dsp:spPr>
        <a:xfrm>
          <a:off x="0" y="1728381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Licensed: US FDA, European Union Regulatory Agency, and multiple state departments of health agencies</a:t>
          </a:r>
          <a:endParaRPr lang="en-US" sz="1800" kern="1200"/>
        </a:p>
      </dsp:txBody>
      <dsp:txXfrm>
        <a:off x="20884" y="1749265"/>
        <a:ext cx="8554114" cy="386045"/>
      </dsp:txXfrm>
    </dsp:sp>
    <dsp:sp modelId="{680050A4-3D34-4ACE-BFF9-D311D2FB49BC}">
      <dsp:nvSpPr>
        <dsp:cNvPr id="0" name=""/>
        <dsp:cNvSpPr/>
      </dsp:nvSpPr>
      <dsp:spPr>
        <a:xfrm>
          <a:off x="0" y="2183703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Inspired by 90K+ volunteer blood donors every</a:t>
          </a:r>
          <a:endParaRPr lang="en-US" sz="1800" kern="1200"/>
        </a:p>
      </dsp:txBody>
      <dsp:txXfrm>
        <a:off x="20884" y="2204587"/>
        <a:ext cx="8554114" cy="386045"/>
      </dsp:txXfrm>
    </dsp:sp>
    <dsp:sp modelId="{A288A9E7-8D7B-47B7-A12E-68F896A3DD1A}">
      <dsp:nvSpPr>
        <dsp:cNvPr id="0" name=""/>
        <dsp:cNvSpPr/>
      </dsp:nvSpPr>
      <dsp:spPr>
        <a:xfrm>
          <a:off x="0" y="2620108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Serves 90 hospitals across Indiana</a:t>
          </a:r>
          <a:endParaRPr lang="en-US" sz="1800" kern="1200"/>
        </a:p>
      </dsp:txBody>
      <dsp:txXfrm>
        <a:off x="20884" y="2640992"/>
        <a:ext cx="8554114" cy="386045"/>
      </dsp:txXfrm>
    </dsp:sp>
    <dsp:sp modelId="{29D83AF7-1520-464D-8C2E-DE1B71C28628}">
      <dsp:nvSpPr>
        <dsp:cNvPr id="0" name=""/>
        <dsp:cNvSpPr/>
      </dsp:nvSpPr>
      <dsp:spPr>
        <a:xfrm>
          <a:off x="0" y="3056514"/>
          <a:ext cx="8595882" cy="42781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Non-profit community service organization</a:t>
          </a:r>
          <a:endParaRPr lang="en-US" sz="1800" kern="1200"/>
        </a:p>
      </dsp:txBody>
      <dsp:txXfrm>
        <a:off x="20884" y="3077398"/>
        <a:ext cx="8554114" cy="386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>
              <a:defRPr sz="1200"/>
            </a:lvl1pPr>
          </a:lstStyle>
          <a:p>
            <a:pPr>
              <a:defRPr/>
            </a:pPr>
            <a:fld id="{62200D15-23EE-4C49-A2D7-4596000C4BAD}" type="datetimeFigureOut">
              <a:rPr lang="en-US"/>
              <a:pPr>
                <a:defRPr/>
              </a:pPr>
              <a:t>1/17/23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7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r">
              <a:defRPr sz="1200"/>
            </a:lvl1pPr>
          </a:lstStyle>
          <a:p>
            <a:pPr>
              <a:defRPr/>
            </a:pPr>
            <a:fld id="{AF6E153B-2901-4D07-A8F8-C405CF836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8F326E-4BC2-4D87-8A1A-B0A727A94086}" type="datetimeFigureOut">
              <a:rPr lang="en-US"/>
              <a:pPr>
                <a:defRPr/>
              </a:pPr>
              <a:t>1/17/23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2" rIns="92482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87852"/>
            <a:ext cx="5559425" cy="4156075"/>
          </a:xfrm>
          <a:prstGeom prst="rect">
            <a:avLst/>
          </a:prstGeom>
        </p:spPr>
        <p:txBody>
          <a:bodyPr vert="horz" lIns="92482" tIns="46242" rIns="92482" bIns="4624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82" tIns="46242" rIns="92482" bIns="462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141BEE-A1EF-4EBA-A229-E035C9FA5E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672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70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93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41BEE-A1EF-4EBA-A229-E035C9FA5E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88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https://www.ncbi.nlm.nih.gov/books/NBK2263/ (image address)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9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 donors have distinctive markers on your red blood cells, making their blood invaluable for certain patients. As an Ro donor, you are special, you serve a unique need, and you have the extraordinary power to save the lives of patients in your community, especially patients with sickle cell disease.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total of 52 possible markers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Ro blood does NOT mean you have or are at risk for sickle cell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3D865-ABBF-4CF2-8587-069848121B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1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29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44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3169-C2D2-45A0-9E29-6A4EEA90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B9231-6FC1-4F36-B5FB-5017BCED2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5628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Divider Gradient">
    <p:bg>
      <p:bgPr>
        <a:gradFill flip="none" rotWithShape="1">
          <a:gsLst>
            <a:gs pos="10000">
              <a:schemeClr val="accent2"/>
            </a:gs>
            <a:gs pos="50000">
              <a:schemeClr val="accent3">
                <a:lumMod val="100000"/>
              </a:schemeClr>
            </a:gs>
            <a:gs pos="90000">
              <a:schemeClr val="accent1">
                <a:lumMod val="10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3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287725"/>
            <a:ext cx="8339667" cy="31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74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12" y="4767274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74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29739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3169-C2D2-45A0-9E29-6A4EEA90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B9231-6FC1-4F36-B5FB-5017BCED2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5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EB4-7528-40D0-8BF9-8F0E69B0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472C-0F62-42E7-9F18-24609628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C1A6-FE50-4165-AE73-E023254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40813"/>
            <a:ext cx="2243642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ADA7-B118-4E3E-9226-D68767F8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1923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5AB8-D46F-420E-B7F8-A72ED9F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995-9F29-4E4F-BCA3-0FB37C82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2A22-1CCA-4F6A-8DCC-30741553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417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4A9-30F1-4921-8E88-3450093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D61D-B775-40F8-879C-DCD2CA7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04006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5AB8-D46F-420E-B7F8-A72ED9F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995-9F29-4E4F-BCA3-0FB37C82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780953"/>
            <a:ext cx="4041701" cy="2851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2A22-1CCA-4F6A-8DCC-30741553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783515"/>
            <a:ext cx="4041701" cy="2849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4A9-30F1-4921-8E88-3450093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D61D-B775-40F8-879C-DCD2CA7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5D1A4-B7F5-4EFE-98A3-447A42B11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49" y="1310983"/>
            <a:ext cx="4041775" cy="4159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6BC5D51-6B3F-46A8-B21F-C74BC68191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075" y="1310982"/>
            <a:ext cx="4041775" cy="4159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369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30D1-0E49-40FC-9E28-5CAC2429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B6D45-3E8D-41C7-B3A5-3C91476D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21D57-7674-4D40-B54F-F1CDA4ED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3425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—1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514350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pic>
        <p:nvPicPr>
          <p:cNvPr id="13" name="Picture 12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C8984B-7884-495E-88FB-CEE1B2C1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© 2019 Versiti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D49A3-B7CE-4083-88FC-163514DE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520321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Donor Recipi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3316" y="1397000"/>
            <a:ext cx="2360726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397000"/>
            <a:ext cx="2369641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0524" y="1397000"/>
            <a:ext cx="2374968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7732" y="1397000"/>
            <a:ext cx="2284413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397737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7163"/>
            <a:ext cx="8339667" cy="47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199" y="952791"/>
            <a:ext cx="1824313" cy="138468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199" y="1150261"/>
            <a:ext cx="1690411" cy="17301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45136" y="952792"/>
            <a:ext cx="1796617" cy="19805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49148" y="1150261"/>
            <a:ext cx="1664747" cy="2474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860032" y="952792"/>
            <a:ext cx="1796617" cy="19805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0032" y="1150261"/>
            <a:ext cx="1664747" cy="2474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174240" y="952792"/>
            <a:ext cx="1798106" cy="19805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174240" y="1150261"/>
            <a:ext cx="1666127" cy="2474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45434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4008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1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98668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713428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11560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26320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0734C-59D1-4544-9648-1182C314E52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© 2019 Versiti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B77A3-7AFB-486A-BF8D-75EE3B65320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B3D73C-8430-47BD-A75B-3A9997A3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6595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EB4-7528-40D0-8BF9-8F0E69B0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472C-0F62-42E7-9F18-24609628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C1A6-FE50-4165-AE73-E023254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40813"/>
            <a:ext cx="2243642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ADA7-B118-4E3E-9226-D68767F8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00093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Slide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9550" y="204718"/>
            <a:ext cx="8729663" cy="921224"/>
          </a:xfrm>
          <a:prstGeom prst="rect">
            <a:avLst/>
          </a:prstGeom>
          <a:gradFill>
            <a:gsLst>
              <a:gs pos="10000">
                <a:schemeClr val="accent2"/>
              </a:gs>
              <a:gs pos="90000">
                <a:schemeClr val="accent3">
                  <a:lumMod val="100000"/>
                </a:schemeClr>
              </a:gs>
              <a:gs pos="50000">
                <a:schemeClr val="accent1">
                  <a:lumMod val="100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5085" y="410692"/>
            <a:ext cx="3944253" cy="530915"/>
          </a:xfrm>
        </p:spPr>
        <p:txBody>
          <a:bodyPr wrap="none" anchor="t" anchorCtr="0"/>
          <a:lstStyle>
            <a:lvl1pPr algn="l">
              <a:defRPr sz="3000" b="0" cap="none" baseline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56194" y="3033830"/>
            <a:ext cx="7832714" cy="0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6194" y="4010857"/>
            <a:ext cx="7832714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5085" y="1228726"/>
            <a:ext cx="8554128" cy="10908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  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8959" y="486853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78D1-A2EA-4B8D-90CB-0C7D004C3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78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350" y="0"/>
            <a:ext cx="9144000" cy="514350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3" y="2139951"/>
            <a:ext cx="8395591" cy="1557881"/>
          </a:xfrm>
        </p:spPr>
        <p:txBody>
          <a:bodyPr lIns="0" anchor="b" anchorCtr="0"/>
          <a:lstStyle>
            <a:lvl1pPr indent="0" algn="l">
              <a:defRPr sz="6600" spc="-16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539" y="3869282"/>
            <a:ext cx="4521461" cy="526873"/>
          </a:xfrm>
        </p:spPr>
        <p:txBody>
          <a:bodyPr lIns="0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0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 descr="Versiti_Logo_White_04MAY20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77" y="4201466"/>
            <a:ext cx="1801316" cy="8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0882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3" y="0"/>
            <a:ext cx="9144000" cy="514350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" y="2912813"/>
            <a:ext cx="8395591" cy="1102519"/>
          </a:xfrm>
        </p:spPr>
        <p:txBody>
          <a:bodyPr lIns="0" anchor="t" anchorCtr="0"/>
          <a:lstStyle>
            <a:lvl1pPr indent="0" algn="l">
              <a:defRPr sz="4000" spc="-16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04006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—1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pic>
        <p:nvPicPr>
          <p:cNvPr id="13" name="Picture 12" descr="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6909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35407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55" y="282905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7416" y="3209951"/>
            <a:ext cx="1756816" cy="1179711"/>
          </a:xfrm>
        </p:spPr>
        <p:txBody>
          <a:bodyPr/>
          <a:lstStyle>
            <a:lvl1pPr marL="82294" indent="-82294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7545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4793" y="282905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553" y="3209951"/>
            <a:ext cx="1756816" cy="1179711"/>
          </a:xfrm>
        </p:spPr>
        <p:txBody>
          <a:bodyPr/>
          <a:lstStyle>
            <a:lvl1pPr marL="82294" indent="-82294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4008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01257" y="282905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16018" y="3209951"/>
            <a:ext cx="1756816" cy="1179711"/>
          </a:xfrm>
        </p:spPr>
        <p:txBody>
          <a:bodyPr/>
          <a:lstStyle>
            <a:lvl1pPr marL="82294" indent="-82294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6754304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911553" y="282905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26314" y="3209951"/>
            <a:ext cx="1756816" cy="1179711"/>
          </a:xfrm>
        </p:spPr>
        <p:txBody>
          <a:bodyPr/>
          <a:lstStyle>
            <a:lvl1pPr marL="82294" indent="-82294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2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882736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7202" y="1718933"/>
            <a:ext cx="8142975" cy="2713345"/>
            <a:chOff x="457202" y="1718932"/>
            <a:chExt cx="8142975" cy="2520547"/>
          </a:xfrm>
        </p:grpSpPr>
        <p:sp>
          <p:nvSpPr>
            <p:cNvPr id="13" name="Rectangle 12"/>
            <p:cNvSpPr/>
            <p:nvPr/>
          </p:nvSpPr>
          <p:spPr>
            <a:xfrm>
              <a:off x="457202" y="1718932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35406" y="1718932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4775" y="1718932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4304" y="1718932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2" y="3075806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35406" y="3075806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34775" y="3075806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4304" y="3075806"/>
              <a:ext cx="1845873" cy="1163673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83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7083" y="2127690"/>
            <a:ext cx="159165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9221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9221" y="2127690"/>
            <a:ext cx="1549031" cy="7530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5685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75685" y="2127690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85981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85981" y="2127690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2" y="1131590"/>
            <a:ext cx="8113037" cy="44512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667083" y="3219823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667083" y="3600721"/>
            <a:ext cx="159165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99221" y="3219823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99221" y="3600721"/>
            <a:ext cx="1549031" cy="7530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775685" y="3219823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775685" y="3600721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885981" y="3219823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885981" y="3600721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296093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4644009" y="2147744"/>
            <a:ext cx="393512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67545" y="2147744"/>
            <a:ext cx="393512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42" name="Text Placeholder 2"/>
          <p:cNvSpPr>
            <a:spLocks noGrp="1"/>
          </p:cNvSpPr>
          <p:nvPr userDrawn="1">
            <p:ph type="body" sz="quarter" idx="18"/>
          </p:nvPr>
        </p:nvSpPr>
        <p:spPr>
          <a:xfrm>
            <a:off x="470092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 userDrawn="1">
            <p:ph type="body" sz="quarter" idx="19"/>
          </p:nvPr>
        </p:nvSpPr>
        <p:spPr>
          <a:xfrm>
            <a:off x="4798669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 userDrawn="1">
            <p:ph type="body" sz="quarter" idx="20"/>
          </p:nvPr>
        </p:nvSpPr>
        <p:spPr>
          <a:xfrm>
            <a:off x="4713428" y="2681205"/>
            <a:ext cx="3776364" cy="1589188"/>
          </a:xfrm>
        </p:spPr>
        <p:txBody>
          <a:bodyPr/>
          <a:lstStyle>
            <a:lvl1pPr marL="82294" indent="-82294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11560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26320" y="2681205"/>
            <a:ext cx="3776364" cy="1589188"/>
          </a:xfrm>
        </p:spPr>
        <p:txBody>
          <a:bodyPr/>
          <a:lstStyle>
            <a:lvl1pPr marL="82294" indent="-82294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7004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2" y="1131590"/>
            <a:ext cx="8113037" cy="3180939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310842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Donor Recipi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3317" y="1397001"/>
            <a:ext cx="2360726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397001"/>
            <a:ext cx="2369641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0524" y="1397001"/>
            <a:ext cx="2374968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7733" y="1397001"/>
            <a:ext cx="2284413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9144000" cy="1397737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4"/>
            <a:ext cx="8339667" cy="47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3" y="952793"/>
            <a:ext cx="1741961" cy="19746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3" y="1150262"/>
            <a:ext cx="1614103" cy="2467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99793" y="952793"/>
            <a:ext cx="1741961" cy="19746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99793" y="1150262"/>
            <a:ext cx="1614103" cy="2467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860033" y="952793"/>
            <a:ext cx="1741961" cy="19746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0033" y="1150262"/>
            <a:ext cx="1614103" cy="2467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174241" y="952793"/>
            <a:ext cx="1741961" cy="19746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0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174241" y="1150262"/>
            <a:ext cx="1614103" cy="2467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121575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 Donor Recip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397001"/>
            <a:ext cx="9144001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9144000" cy="1397737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8"/>
            <a:ext cx="1232140" cy="609623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4"/>
            <a:ext cx="8339667" cy="47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56795" y="2029574"/>
            <a:ext cx="2230711" cy="648111"/>
          </a:xfrm>
        </p:spPr>
        <p:txBody>
          <a:bodyPr tIns="0" rIns="0" bIns="0" anchor="b" anchorCtr="0"/>
          <a:lstStyle>
            <a:lvl1pPr marL="0" indent="0">
              <a:lnSpc>
                <a:spcPct val="80000"/>
              </a:lnSpc>
              <a:buFontTx/>
              <a:buNone/>
              <a:defRPr sz="3200" b="1">
                <a:solidFill>
                  <a:schemeClr val="accent4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56795" y="2693199"/>
            <a:ext cx="2230711" cy="143182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378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20969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5AB8-D46F-420E-B7F8-A72ED9F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995-9F29-4E4F-BCA3-0FB37C82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2A22-1CCA-4F6A-8DCC-30741553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417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4A9-30F1-4921-8E88-3450093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D61D-B775-40F8-879C-DCD2CA7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7340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287722"/>
            <a:ext cx="8339667" cy="31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939622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902"/>
            <a:ext cx="4038600" cy="2545556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902"/>
            <a:ext cx="4038600" cy="2545556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4349765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Slide with Subhead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23194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5AB8-D46F-420E-B7F8-A72ED9F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995-9F29-4E4F-BCA3-0FB37C82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780953"/>
            <a:ext cx="4041701" cy="2851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2A22-1CCA-4F6A-8DCC-30741553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783515"/>
            <a:ext cx="4041701" cy="2849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4A9-30F1-4921-8E88-3450093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D61D-B775-40F8-879C-DCD2CA7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5D1A4-B7F5-4EFE-98A3-447A42B11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49" y="1310983"/>
            <a:ext cx="4041775" cy="4159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6BC5D51-6B3F-46A8-B21F-C74BC68191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075" y="1310982"/>
            <a:ext cx="4041775" cy="4159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516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30D1-0E49-40FC-9E28-5CAC2429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B6D45-3E8D-41C7-B3A5-3C91476D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21D57-7674-4D40-B54F-F1CDA4ED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3518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77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912812"/>
            <a:ext cx="8395591" cy="1102519"/>
          </a:xfrm>
        </p:spPr>
        <p:txBody>
          <a:bodyPr lIns="0" anchor="t" anchorCtr="0"/>
          <a:lstStyle>
            <a:lvl1pPr indent="0" algn="l">
              <a:defRPr sz="4000" spc="-16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15B19-A4CD-48C4-99D4-0CEDCB29F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© 2019 Versiti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0DFCC-A1DB-425A-9B04-507A21F20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2A0D7-442D-4AD4-9E2C-848ACBB76189}"/>
              </a:ext>
            </a:extLst>
          </p:cNvPr>
          <p:cNvSpPr/>
          <p:nvPr userDrawn="1"/>
        </p:nvSpPr>
        <p:spPr>
          <a:xfrm>
            <a:off x="223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4.png">
            <a:extLst>
              <a:ext uri="{FF2B5EF4-FFF2-40B4-BE49-F238E27FC236}">
                <a16:creationId xmlns:a16="http://schemas.microsoft.com/office/drawing/2014/main" id="{25B4C2FE-B852-4DB3-9E5A-483D9A78E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7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522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Intro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1" y="1131589"/>
            <a:ext cx="8113037" cy="3180939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0ACB3-6C34-47C4-9E1F-0AF98E6EB5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74E9B-3E84-4891-8159-6559BDB0BD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B7D9A22-D7BC-47C7-ABAB-99007619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29C479-F41A-4952-919E-1E6762286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730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35406" y="2309629"/>
            <a:ext cx="184587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54" y="2377168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7415" y="2811568"/>
            <a:ext cx="1756816" cy="1670055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44" y="2309629"/>
            <a:ext cx="184587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4792" y="2377168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553" y="2811568"/>
            <a:ext cx="1756816" cy="1670055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4008" y="2309629"/>
            <a:ext cx="184587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01256" y="2377168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16017" y="2811568"/>
            <a:ext cx="1756816" cy="1670055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54304" y="2309629"/>
            <a:ext cx="184587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911552" y="2377168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26313" y="2811568"/>
            <a:ext cx="1756816" cy="1670055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1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76FFE-B76E-4D52-8CBD-29C64D33BFE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91B1F-482B-4A9B-BA35-406638E710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8AE1FFF-9CD6-4AE6-99BD-58B28E4E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D60A9-9369-4754-A766-BA7DD4F8D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F91C60-B1F1-422B-AFE2-090313508D50}"/>
              </a:ext>
            </a:extLst>
          </p:cNvPr>
          <p:cNvSpPr/>
          <p:nvPr userDrawn="1"/>
        </p:nvSpPr>
        <p:spPr>
          <a:xfrm>
            <a:off x="2535406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8AD097-71DE-4AA5-9588-A173604A9C16}"/>
              </a:ext>
            </a:extLst>
          </p:cNvPr>
          <p:cNvSpPr/>
          <p:nvPr userDrawn="1"/>
        </p:nvSpPr>
        <p:spPr>
          <a:xfrm>
            <a:off x="467544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82A816-AFCA-4132-8E2A-0AC169D084DD}"/>
              </a:ext>
            </a:extLst>
          </p:cNvPr>
          <p:cNvSpPr/>
          <p:nvPr userDrawn="1"/>
        </p:nvSpPr>
        <p:spPr>
          <a:xfrm>
            <a:off x="4644008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1E188C-F0CD-426F-8D1B-BA8846BC0F5F}"/>
              </a:ext>
            </a:extLst>
          </p:cNvPr>
          <p:cNvSpPr/>
          <p:nvPr userDrawn="1"/>
        </p:nvSpPr>
        <p:spPr>
          <a:xfrm>
            <a:off x="6754304" y="2309629"/>
            <a:ext cx="1845873" cy="222693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8533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4008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1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98668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713428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11560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26320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0734C-59D1-4544-9648-1182C314E52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© 2019 Versiti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B77A3-7AFB-486A-BF8D-75EE3B65320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B3D73C-8430-47BD-A75B-3A9997A3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947824"/>
      </p:ext>
    </p:extLst>
  </p:cSld>
  <p:clrMapOvr>
    <a:masterClrMapping/>
  </p:clrMapOvr>
  <p:transition spd="slow">
    <p:fade thruBlk="1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8B02E-1C67-42E6-9347-B8EF98C3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49" y="1369219"/>
            <a:ext cx="819770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2BFE-6A69-4C09-9E3A-463B8494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149" y="4740813"/>
            <a:ext cx="2243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© 2019 Versiti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6B22-0D34-4D7D-AD8C-B5E097B0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40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A0F44-AB78-4269-8798-0FE7988A3119}"/>
              </a:ext>
            </a:extLst>
          </p:cNvPr>
          <p:cNvSpPr/>
          <p:nvPr/>
        </p:nvSpPr>
        <p:spPr>
          <a:xfrm>
            <a:off x="223" y="0"/>
            <a:ext cx="9144000" cy="120015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E31FC-381D-4732-8EF1-F463F879BE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275AC-5504-4F4A-848E-6295FAF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AFC40-49FC-491F-93D8-4CD89826C1F2}"/>
              </a:ext>
            </a:extLst>
          </p:cNvPr>
          <p:cNvSpPr/>
          <p:nvPr userDrawn="1"/>
        </p:nvSpPr>
        <p:spPr>
          <a:xfrm>
            <a:off x="223" y="0"/>
            <a:ext cx="9144000" cy="120015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D373E0-32F8-4627-A084-A54F92939F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8" r:id="rId6"/>
    <p:sldLayoutId id="2147483819" r:id="rId7"/>
    <p:sldLayoutId id="2147483820" r:id="rId8"/>
    <p:sldLayoutId id="2147483821" r:id="rId9"/>
    <p:sldLayoutId id="2147483823" r:id="rId10"/>
    <p:sldLayoutId id="2147483824" r:id="rId11"/>
  </p:sldLayoutIdLst>
  <p:transition spd="slow"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F94EB7-58B9-4F6A-9DCB-F71137454A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83271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F94EB7-58B9-4F6A-9DCB-F71137454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A007A29-A395-47E0-9F03-BC093B2ADB6B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8B02E-1C67-42E6-9347-B8EF98C3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49" y="1369219"/>
            <a:ext cx="819770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2BFE-6A69-4C09-9E3A-463B8494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149" y="4740813"/>
            <a:ext cx="2243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dirty="0"/>
              <a:t>© 2019 Versiti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6B22-0D34-4D7D-AD8C-B5E097B0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40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A0F44-AB78-4269-8798-0FE7988A3119}"/>
              </a:ext>
            </a:extLst>
          </p:cNvPr>
          <p:cNvSpPr/>
          <p:nvPr/>
        </p:nvSpPr>
        <p:spPr>
          <a:xfrm>
            <a:off x="223" y="0"/>
            <a:ext cx="9144000" cy="120015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E31FC-381D-4732-8EF1-F463F879BE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275AC-5504-4F4A-848E-6295FAF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1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ransition spd="slow"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3" y="0"/>
            <a:ext cx="9144000" cy="1200150"/>
          </a:xfrm>
          <a:prstGeom prst="rect">
            <a:avLst/>
          </a:prstGeom>
          <a:gradFill>
            <a:gsLst>
              <a:gs pos="10000">
                <a:schemeClr val="accent4"/>
              </a:gs>
              <a:gs pos="90000">
                <a:schemeClr val="accent1"/>
              </a:gs>
              <a:gs pos="50000">
                <a:schemeClr val="bg2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307163"/>
            <a:ext cx="8339667" cy="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275908"/>
            <a:ext cx="8339667" cy="32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First level</a:t>
            </a:r>
          </a:p>
          <a:p>
            <a:pPr lvl="2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402667" y="4767265"/>
            <a:ext cx="2133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5212B452-BC12-4A3A-A272-CE0D74AE4040}" type="datetime1">
              <a:rPr lang="en-US" altLang="en-US" smtClean="0"/>
              <a:pPr>
                <a:defRPr/>
              </a:pPr>
              <a:t>1/17/23</a:t>
            </a:fld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4767265"/>
            <a:ext cx="618067" cy="274637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133" y="4767265"/>
            <a:ext cx="2895600" cy="27463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8" y="4432277"/>
            <a:ext cx="1232140" cy="6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 spd="slow">
    <p:fade thruBlk="1"/>
  </p:transition>
  <p:hf hdr="0" ftr="0" dt="0"/>
  <p:txStyles>
    <p:titleStyle>
      <a:lvl1pPr algn="l" defTabSz="45718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kern="1200" spc="-100">
          <a:solidFill>
            <a:schemeClr val="bg1"/>
          </a:solidFill>
          <a:latin typeface="Calibri"/>
          <a:ea typeface="MS PGothic" pitchFamily="34" charset="-128"/>
          <a:cs typeface="Calibri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charset="0"/>
          <a:ea typeface="MS PGothic" pitchFamily="34" charset="-128"/>
        </a:defRPr>
      </a:lvl9pPr>
    </p:titleStyle>
    <p:bodyStyle>
      <a:lvl1pPr marL="0" indent="0" algn="l" defTabSz="457189" rtl="0" eaLnBrk="1" fontAlgn="base" hangingPunct="1">
        <a:spcBef>
          <a:spcPts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2400" kern="1200" baseline="0">
          <a:solidFill>
            <a:srgbClr val="787878"/>
          </a:solidFill>
          <a:latin typeface="Calibri"/>
          <a:ea typeface="MS PGothic" pitchFamily="34" charset="-128"/>
          <a:cs typeface="Calibri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rgbClr val="787878"/>
          </a:solidFill>
          <a:latin typeface="Calibri"/>
          <a:ea typeface="MS PGothic" pitchFamily="34" charset="-128"/>
          <a:cs typeface="Calibri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rgbClr val="787878"/>
          </a:solidFill>
          <a:latin typeface="Calibri"/>
          <a:ea typeface="MS PGothic" pitchFamily="34" charset="-128"/>
          <a:cs typeface="Calibri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rgbClr val="787878"/>
          </a:solidFill>
          <a:latin typeface="Calibri"/>
          <a:ea typeface="MS PGothic" pitchFamily="34" charset="-128"/>
          <a:cs typeface="Calibri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2400" kern="1200">
          <a:solidFill>
            <a:srgbClr val="787878"/>
          </a:solidFill>
          <a:latin typeface="Calibri"/>
          <a:ea typeface="MS PGothic" pitchFamily="34" charset="-128"/>
          <a:cs typeface="Calibri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1" y="1974456"/>
            <a:ext cx="8395591" cy="1731695"/>
          </a:xfrm>
        </p:spPr>
        <p:txBody>
          <a:bodyPr>
            <a:noAutofit/>
          </a:bodyPr>
          <a:lstStyle/>
          <a:p>
            <a:r>
              <a:rPr lang="en-US" dirty="0"/>
              <a:t>Butler Staff Assembly Blood Drive</a:t>
            </a:r>
            <a:br>
              <a:rPr lang="en-US" dirty="0"/>
            </a:br>
            <a:br>
              <a:rPr lang="en-US" sz="2800" dirty="0"/>
            </a:br>
            <a:r>
              <a:rPr lang="en-US" sz="2400" dirty="0"/>
              <a:t>Kristine Pierce</a:t>
            </a:r>
            <a:br>
              <a:rPr lang="en-US" sz="2400" dirty="0"/>
            </a:br>
            <a:r>
              <a:rPr lang="en-US" sz="2400" dirty="0"/>
              <a:t>Regional Manager, Donor Recruitment</a:t>
            </a:r>
            <a:br>
              <a:rPr lang="en-US" sz="2400" dirty="0"/>
            </a:br>
            <a:r>
              <a:rPr lang="en-US" sz="2400" dirty="0"/>
              <a:t>1/18/2023</a:t>
            </a:r>
            <a:br>
              <a:rPr lang="en-US" sz="2400" dirty="0"/>
            </a:br>
            <a:br>
              <a:rPr lang="en-US" sz="31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87239486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3213" y="69742"/>
            <a:ext cx="7667787" cy="113040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What is blood made of?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3213" y="1379349"/>
            <a:ext cx="8469823" cy="29601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>
                <a:solidFill>
                  <a:schemeClr val="accent5"/>
                </a:solidFill>
                <a:latin typeface="+mj-lt"/>
              </a:rPr>
              <a:t>Platelets</a:t>
            </a:r>
          </a:p>
          <a:p>
            <a:pPr algn="l"/>
            <a:r>
              <a:rPr lang="en-US">
                <a:latin typeface="+mj-lt"/>
              </a:rPr>
              <a:t>Cancer patients could require one unit of platelets each day during chemotherapy.</a:t>
            </a:r>
          </a:p>
          <a:p>
            <a:pPr algn="l"/>
            <a:r>
              <a:rPr lang="en-US"/>
              <a:t>Platelets can be donated every 2 weeks. </a:t>
            </a:r>
          </a:p>
          <a:p>
            <a:pPr algn="l"/>
            <a:endParaRPr lang="en-US"/>
          </a:p>
          <a:p>
            <a:pPr algn="l"/>
            <a:r>
              <a:rPr lang="en-US">
                <a:solidFill>
                  <a:schemeClr val="accent5"/>
                </a:solidFill>
                <a:latin typeface="+mj-lt"/>
              </a:rPr>
              <a:t>Red Blood Cells and Whole Blood</a:t>
            </a:r>
          </a:p>
          <a:p>
            <a:pPr algn="l"/>
            <a:r>
              <a:rPr lang="en-US">
                <a:latin typeface="+mj-lt"/>
              </a:rPr>
              <a:t>A trauma patient could use up to 100 units of red blood cells. </a:t>
            </a:r>
          </a:p>
          <a:p>
            <a:pPr algn="l"/>
            <a:r>
              <a:rPr lang="en-US"/>
              <a:t>Whole blood cells can be donated every 8 weeks. In comparison to double red cells every 16 weeks.</a:t>
            </a:r>
          </a:p>
          <a:p>
            <a:pPr algn="l"/>
            <a:endParaRPr lang="en-US"/>
          </a:p>
          <a:p>
            <a:pPr algn="l"/>
            <a:r>
              <a:rPr lang="en-US">
                <a:solidFill>
                  <a:schemeClr val="accent5"/>
                </a:solidFill>
                <a:latin typeface="+mj-lt"/>
              </a:rPr>
              <a:t>Plasma</a:t>
            </a:r>
          </a:p>
          <a:p>
            <a:pPr algn="l"/>
            <a:r>
              <a:rPr lang="en-US">
                <a:latin typeface="+mj-lt"/>
              </a:rPr>
              <a:t>A patient with hemophilia could use 1200 units of plasma in their lifetime. </a:t>
            </a:r>
          </a:p>
          <a:p>
            <a:pPr algn="l"/>
            <a:r>
              <a:rPr lang="en-US"/>
              <a:t>Plasma can be donated every 4 weeks. </a:t>
            </a:r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617538" cy="274637"/>
          </a:xfrm>
        </p:spPr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4633F3-5E08-48C5-9F91-1597E472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57" y="1200150"/>
            <a:ext cx="1629532" cy="15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75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FD8653-2363-4F47-BA51-C209E879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38" y="1278610"/>
            <a:ext cx="3354113" cy="3354113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391315-D816-4092-819E-F5E7006CC8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7080" y="1278212"/>
            <a:ext cx="3354113" cy="3354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922A7-9DAD-45F4-A207-9E17610E068E}"/>
              </a:ext>
            </a:extLst>
          </p:cNvPr>
          <p:cNvSpPr txBox="1"/>
          <p:nvPr/>
        </p:nvSpPr>
        <p:spPr>
          <a:xfrm>
            <a:off x="736375" y="254472"/>
            <a:ext cx="7544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</a:rPr>
              <a:t>Do you know….</a:t>
            </a:r>
          </a:p>
        </p:txBody>
      </p:sp>
    </p:spTree>
    <p:extLst>
      <p:ext uri="{BB962C8B-B14F-4D97-AF65-F5344CB8AC3E}">
        <p14:creationId xmlns:p14="http://schemas.microsoft.com/office/powerpoint/2010/main" val="30600545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0A40-9A1C-4FD9-B4A8-A946C746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15" y="376761"/>
            <a:ext cx="8197702" cy="994172"/>
          </a:xfrm>
        </p:spPr>
        <p:txBody>
          <a:bodyPr>
            <a:normAutofit/>
          </a:bodyPr>
          <a:lstStyle/>
          <a:p>
            <a:r>
              <a:rPr lang="en-US" dirty="0"/>
              <a:t>More Than Blood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D27B-3C68-4188-A790-384359F0F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15" y="1639378"/>
            <a:ext cx="8559369" cy="3504122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1800" dirty="0"/>
              <a:t>Besides A, B, O, AB blood types, one particular combination of blood group proteins can be life-saving for people with </a:t>
            </a:r>
            <a:r>
              <a:rPr lang="en-US" sz="1800" dirty="0">
                <a:solidFill>
                  <a:srgbClr val="C00000"/>
                </a:solidFill>
              </a:rPr>
              <a:t>Sickle Cell disease</a:t>
            </a:r>
            <a:r>
              <a:rPr lang="en-US" sz="1800" dirty="0"/>
              <a:t>, it’s called </a:t>
            </a:r>
            <a:r>
              <a:rPr lang="en-US" sz="2400" dirty="0">
                <a:solidFill>
                  <a:srgbClr val="C00000"/>
                </a:solidFill>
              </a:rPr>
              <a:t>R</a:t>
            </a:r>
            <a:r>
              <a:rPr lang="en-US" sz="2400" baseline="-25000" dirty="0">
                <a:solidFill>
                  <a:srgbClr val="C00000"/>
                </a:solidFill>
              </a:rPr>
              <a:t>o</a:t>
            </a:r>
          </a:p>
          <a:p>
            <a:pPr>
              <a:buClr>
                <a:schemeClr val="accent5"/>
              </a:buClr>
            </a:pPr>
            <a:endParaRPr lang="en-US" altLang="en-US" sz="800" dirty="0">
              <a:solidFill>
                <a:srgbClr val="333333"/>
              </a:solidFill>
            </a:endParaRPr>
          </a:p>
          <a:p>
            <a:pPr marL="288925" lvl="1" indent="-288925">
              <a:lnSpc>
                <a:spcPct val="120000"/>
              </a:lnSpc>
            </a:pPr>
            <a:r>
              <a:rPr lang="en-US" dirty="0"/>
              <a:t>This blood type is normal, but uncommon in most donors </a:t>
            </a:r>
          </a:p>
          <a:p>
            <a:pPr marL="288925" lvl="1" indent="-288925">
              <a:lnSpc>
                <a:spcPct val="120000"/>
              </a:lnSpc>
            </a:pPr>
            <a:r>
              <a:rPr lang="en-US" dirty="0"/>
              <a:t>Like all blood types, it is inherited</a:t>
            </a:r>
          </a:p>
          <a:p>
            <a:pPr marL="288925" lvl="1" indent="-288925">
              <a:lnSpc>
                <a:spcPct val="120000"/>
              </a:lnSpc>
            </a:pPr>
            <a:r>
              <a:rPr lang="en-US" dirty="0"/>
              <a:t>Only</a:t>
            </a:r>
            <a:r>
              <a:rPr lang="en-US" dirty="0">
                <a:solidFill>
                  <a:srgbClr val="C00000"/>
                </a:solidFill>
              </a:rPr>
              <a:t> 4% </a:t>
            </a:r>
            <a:r>
              <a:rPr lang="en-US" dirty="0"/>
              <a:t>of the blood donor base carries this type</a:t>
            </a:r>
          </a:p>
          <a:p>
            <a:pPr marL="288925" lvl="1" indent="-288925"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44% </a:t>
            </a:r>
            <a:r>
              <a:rPr lang="en-US" dirty="0"/>
              <a:t>of African Americans have the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-25000" dirty="0">
                <a:solidFill>
                  <a:srgbClr val="C00000"/>
                </a:solidFill>
              </a:rPr>
              <a:t>o</a:t>
            </a:r>
            <a:r>
              <a:rPr lang="en-US" dirty="0"/>
              <a:t> blood type</a:t>
            </a:r>
          </a:p>
          <a:p>
            <a:pPr marL="288925" lvl="1" indent="-288925"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17% </a:t>
            </a:r>
            <a:r>
              <a:rPr lang="en-US" dirty="0"/>
              <a:t>of Hispanic Americans have the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-25000" dirty="0">
                <a:solidFill>
                  <a:srgbClr val="C00000"/>
                </a:solidFill>
              </a:rPr>
              <a:t>o</a:t>
            </a:r>
            <a:r>
              <a:rPr lang="en-US" dirty="0"/>
              <a:t> blood type</a:t>
            </a:r>
          </a:p>
          <a:p>
            <a:pPr marL="288925" lvl="1" indent="-288925">
              <a:lnSpc>
                <a:spcPct val="120000"/>
              </a:lnSpc>
            </a:pPr>
            <a:endParaRPr lang="en-US" sz="17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16CE-9CC7-4D7D-B890-927A828C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87878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87878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65FF8-4B6C-4A3F-9409-97452E130361}"/>
              </a:ext>
            </a:extLst>
          </p:cNvPr>
          <p:cNvSpPr txBox="1"/>
          <p:nvPr/>
        </p:nvSpPr>
        <p:spPr>
          <a:xfrm>
            <a:off x="6774511" y="2571750"/>
            <a:ext cx="171331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007C"/>
              </a:buClr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96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FBFC-7AD6-4064-9DA8-9AEB4942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Blood is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96DC-1865-4655-B54F-B00431EB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8" y="1616363"/>
            <a:ext cx="5308815" cy="30163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Every 2 seconds, someone in the US needs blood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38% of the population is eligible to donate, yet only 4% do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Red blood cells last 42 days, and platelets only 5 days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We rely on healthy volunteer donors for blood – no way to manufacture blood in a lab or a factory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Aging, shrinking donor base adding to challenges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D4502-08E2-4D76-9873-9697327F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621F-41E6-4092-A0AB-B7ECA69FC892}" type="slidenum">
              <a:rPr lang="en-US" altLang="en-US"/>
              <a:pPr/>
              <a:t>13</a:t>
            </a:fld>
            <a:endParaRPr lang="en-US" alt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F789837-232C-482C-BED4-2B154B807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864" y="1834228"/>
            <a:ext cx="3019136" cy="24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4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809BD2-4D6E-4740-A72C-9D821E0B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333" y="2275694"/>
            <a:ext cx="4190998" cy="1102519"/>
          </a:xfrm>
        </p:spPr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18AD1-9830-40E3-916C-D118AE3C09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617538" cy="2746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7621F-41E6-4092-A0AB-B7ECA69FC89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31F9F-F05C-482B-96B0-D1A80EC86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40867" y="1482095"/>
            <a:ext cx="2582333" cy="25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080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7EBCF3-FE4D-4557-815F-EC973714F8D3}"/>
              </a:ext>
            </a:extLst>
          </p:cNvPr>
          <p:cNvSpPr/>
          <p:nvPr/>
        </p:nvSpPr>
        <p:spPr>
          <a:xfrm>
            <a:off x="0" y="1206870"/>
            <a:ext cx="9144001" cy="3917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Versiti Blood Center of Indiana Thanks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17621F-41E6-4092-A0AB-B7ECA69FC892}" type="slidenum">
              <a:rPr lang="en-US" altLang="en-US" noProof="0" smtClean="0"/>
              <a:pPr lvl="0"/>
              <a:t>15</a:t>
            </a:fld>
            <a:endParaRPr lang="en-US" alt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26301-D4F4-40E1-8F92-17E38A38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38" y="1396464"/>
            <a:ext cx="5221723" cy="32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925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>
          <a:xfrm>
            <a:off x="457202" y="4767264"/>
            <a:ext cx="618067" cy="274637"/>
          </a:xfrm>
        </p:spPr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07162"/>
            <a:ext cx="8339667" cy="1096335"/>
          </a:xfrm>
        </p:spPr>
        <p:txBody>
          <a:bodyPr>
            <a:noAutofit/>
          </a:bodyPr>
          <a:lstStyle/>
          <a:p>
            <a:r>
              <a:rPr lang="en-US" dirty="0"/>
              <a:t>Our Mission: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Be the beacon. Save lives.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Expand the frontiers of patient health.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199" y="1736651"/>
            <a:ext cx="8296941" cy="1187302"/>
          </a:xfrm>
          <a:prstGeom prst="rect">
            <a:avLst/>
          </a:prstGeom>
        </p:spPr>
        <p:txBody>
          <a:bodyPr/>
          <a:lstStyle>
            <a:lvl1pPr marL="256032" indent="-256032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87878"/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rgbClr val="787878"/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87878"/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400" kern="1200">
                <a:solidFill>
                  <a:srgbClr val="787878"/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400" kern="1200">
                <a:solidFill>
                  <a:srgbClr val="787878"/>
                </a:solidFill>
                <a:latin typeface="Calibri"/>
                <a:ea typeface="MS PGothic" pitchFamily="34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We’re on a mission of service—to improve patient outcomes; to advance the field of personalized medicine; and to strengthen to health of communities everywhere.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We make discoveries that contribute to better patient care. And we are a beacon of hope, care, and innovation in the communities we call home.</a:t>
            </a:r>
          </a:p>
        </p:txBody>
      </p:sp>
    </p:spTree>
    <p:extLst>
      <p:ext uri="{BB962C8B-B14F-4D97-AF65-F5344CB8AC3E}">
        <p14:creationId xmlns:p14="http://schemas.microsoft.com/office/powerpoint/2010/main" val="365552957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85B5DAB-87DF-6D67-6CC0-52D175B1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51765"/>
            <a:ext cx="325727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Versiti Blood Center </a:t>
            </a:r>
            <a:br>
              <a:rPr lang="en-US" dirty="0"/>
            </a:br>
            <a:r>
              <a:rPr lang="en-US" dirty="0"/>
              <a:t>of Indiana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07853-1208-49EF-83DE-2C20461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AAD781A-9641-BADE-AAD9-BD101A960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161663"/>
              </p:ext>
            </p:extLst>
          </p:nvPr>
        </p:nvGraphicFramePr>
        <p:xfrm>
          <a:off x="321541" y="1248384"/>
          <a:ext cx="8595882" cy="348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B55DAA8-1F3C-48DF-8192-DEC2628C3E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181" y="346398"/>
            <a:ext cx="3467670" cy="224604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8128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8914" y="350071"/>
            <a:ext cx="8339667" cy="746748"/>
          </a:xfrm>
        </p:spPr>
        <p:txBody>
          <a:bodyPr/>
          <a:lstStyle/>
          <a:p>
            <a:r>
              <a:rPr lang="en-US" sz="4000" b="1" dirty="0"/>
              <a:t>The Need Is Daily</a:t>
            </a:r>
          </a:p>
        </p:txBody>
      </p:sp>
      <p:pic>
        <p:nvPicPr>
          <p:cNvPr id="6" name="Picture 2" descr="Image result for Empty shelves and coolers at blood center">
            <a:extLst>
              <a:ext uri="{FF2B5EF4-FFF2-40B4-BE49-F238E27FC236}">
                <a16:creationId xmlns:a16="http://schemas.microsoft.com/office/drawing/2014/main" id="{00910495-A399-4818-BE39-710ED243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5" y="1280635"/>
            <a:ext cx="4987937" cy="37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7CE2272-D506-499D-9617-146BB14A8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82" y="1280636"/>
            <a:ext cx="3431239" cy="30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7532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616F7-2267-40DF-81BF-D33E2EFFB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2F77A4-2F25-40BD-994A-2106A8C0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FBD35-EFC8-4B3D-9D15-622C4652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ABADA-1FC5-4E42-BF47-084FCFFA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1"/>
            <a:ext cx="9144000" cy="51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897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65C1A3-D89B-1A0D-D9A2-08DD467A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Blood Competition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E67078-9CB9-99F4-EAC0-8DB1CD39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41701" cy="18513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goal is to collect 1000 blood products between the two competing schools between September 1, 2022 and April 15, 2023.  </a:t>
            </a:r>
          </a:p>
          <a:p>
            <a:r>
              <a:rPr lang="en-US" dirty="0"/>
              <a:t>The scoreboard can be viewed at  Versiti.org/butler, only with links for Butler drives.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B48E7-137D-42FF-9980-5CA9D3DE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3239A-8260-4796-A6D0-A6F8E621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1" y="1292201"/>
            <a:ext cx="4097816" cy="1928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34893-A6FC-4DFF-8762-2ED860B3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4" y="3345054"/>
            <a:ext cx="5729161" cy="16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3041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65C1A3-D89B-1A0D-D9A2-08DD467A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Staff Assembly Blood Drive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E67078-9CB9-99F4-EAC0-8DB1CD39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012" y="1383737"/>
            <a:ext cx="4009838" cy="183684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Please join us in this room between 9:30am and 2:30pm on Wednesday, 1/25.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eat a good meal prior to donating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be well hydrated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bring photo I.D. (state issued)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don’t skip any meals prior to donating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have a list of medications with dosage amount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B48E7-137D-42FF-9980-5CA9D3DE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194D5-E5EF-4B31-9134-301C6762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9" y="1312482"/>
            <a:ext cx="2729647" cy="35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547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5F210-3D40-43F4-99DA-9AB824E4E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1B536-3B3D-491F-9EE9-2ED2A8575F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CE2775-6C5F-4A55-B885-70BA7D5F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 to donating blood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BAB64B18-D994-4A8C-815D-3CBD8665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2" y="1123708"/>
            <a:ext cx="2600924" cy="3270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48ACD-A68F-47FE-844B-0D8BBCB2B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24" y="1131589"/>
            <a:ext cx="2380600" cy="3282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B6CDC-822E-4DCE-8EEB-69ADF6DF5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12" y="1131589"/>
            <a:ext cx="2641978" cy="3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193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91E2F-EE45-4ED3-9A58-6D10A600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Who are you helping when you donate blood?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BE73F-ABBC-45F0-A39B-3A52DB25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56" y="1369219"/>
            <a:ext cx="6906888" cy="326350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217BA-4194-404A-96D5-031C6F5F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43303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GTmPKvKZVbkNl8NcQsDw"/>
</p:tagLst>
</file>

<file path=ppt/theme/theme1.xml><?xml version="1.0" encoding="utf-8"?>
<a:theme xmlns:a="http://schemas.openxmlformats.org/drawingml/2006/main" name="Versiti">
  <a:themeElements>
    <a:clrScheme name="Versiti">
      <a:dk1>
        <a:srgbClr val="787878"/>
      </a:dk1>
      <a:lt1>
        <a:srgbClr val="FFFFFF"/>
      </a:lt1>
      <a:dk2>
        <a:srgbClr val="3C3C3C"/>
      </a:dk2>
      <a:lt2>
        <a:srgbClr val="FFFFFF"/>
      </a:lt2>
      <a:accent1>
        <a:srgbClr val="C91F40"/>
      </a:accent1>
      <a:accent2>
        <a:srgbClr val="787878"/>
      </a:accent2>
      <a:accent3>
        <a:srgbClr val="92D050"/>
      </a:accent3>
      <a:accent4>
        <a:srgbClr val="F37021"/>
      </a:accent4>
      <a:accent5>
        <a:srgbClr val="CB007C"/>
      </a:accent5>
      <a:accent6>
        <a:srgbClr val="F4C400"/>
      </a:accent6>
      <a:hlink>
        <a:srgbClr val="C91F40"/>
      </a:hlink>
      <a:folHlink>
        <a:srgbClr val="CB007C"/>
      </a:folHlink>
    </a:clrScheme>
    <a:fontScheme name="Versit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rsiti" id="{C4ADBCBB-79BA-4ECE-8224-42E886D26532}" vid="{D1E11AE3-C7AD-43ED-92BF-6D228F398680}"/>
    </a:ext>
  </a:extLst>
</a:theme>
</file>

<file path=ppt/theme/theme2.xml><?xml version="1.0" encoding="utf-8"?>
<a:theme xmlns:a="http://schemas.openxmlformats.org/drawingml/2006/main" name="4_Default">
  <a:themeElements>
    <a:clrScheme name="Versiti2019">
      <a:dk1>
        <a:srgbClr val="787878"/>
      </a:dk1>
      <a:lt1>
        <a:srgbClr val="FFFFFF"/>
      </a:lt1>
      <a:dk2>
        <a:srgbClr val="3C3C3C"/>
      </a:dk2>
      <a:lt2>
        <a:srgbClr val="FFFFFF"/>
      </a:lt2>
      <a:accent1>
        <a:srgbClr val="C91F40"/>
      </a:accent1>
      <a:accent2>
        <a:srgbClr val="787878"/>
      </a:accent2>
      <a:accent3>
        <a:srgbClr val="92D050"/>
      </a:accent3>
      <a:accent4>
        <a:srgbClr val="F37021"/>
      </a:accent4>
      <a:accent5>
        <a:srgbClr val="CB007C"/>
      </a:accent5>
      <a:accent6>
        <a:srgbClr val="F4C400"/>
      </a:accent6>
      <a:hlink>
        <a:srgbClr val="C91F40"/>
      </a:hlink>
      <a:folHlink>
        <a:srgbClr val="CB00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" id="{ACF8090D-A5D2-4F0E-96CF-A544E06AE361}" vid="{41713E78-1901-4BF1-BA03-D180B7EC9937}"/>
    </a:ext>
  </a:extLst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787878"/>
      </a:dk1>
      <a:lt1>
        <a:srgbClr val="FFFFFF"/>
      </a:lt1>
      <a:dk2>
        <a:srgbClr val="CB007C"/>
      </a:dk2>
      <a:lt2>
        <a:srgbClr val="C91F40"/>
      </a:lt2>
      <a:accent1>
        <a:srgbClr val="CB007C"/>
      </a:accent1>
      <a:accent2>
        <a:srgbClr val="787878"/>
      </a:accent2>
      <a:accent3>
        <a:srgbClr val="92D050"/>
      </a:accent3>
      <a:accent4>
        <a:srgbClr val="F4C400"/>
      </a:accent4>
      <a:accent5>
        <a:srgbClr val="F37021"/>
      </a:accent5>
      <a:accent6>
        <a:srgbClr val="FFFFFF"/>
      </a:accent6>
      <a:hlink>
        <a:srgbClr val="CB007C"/>
      </a:hlink>
      <a:folHlink>
        <a:srgbClr val="C91F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rsitiProfessionalPitch_2019.potx" id="{BDB7C7C7-FBDD-415D-9692-BEF7F1854881}" vid="{0BF72276-79A3-435E-B814-A3074E0FDE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partmental Template" ma:contentTypeID="0x010100E697C3C5D01F1A40867B55BC5F375663030082854E69F8D1C843AA647ACF2A212A38" ma:contentTypeVersion="3" ma:contentTypeDescription="Create a new document." ma:contentTypeScope="" ma:versionID="d87ac4b3bb4c7a724ac559ac8388d0a0">
  <xsd:schema xmlns:xsd="http://www.w3.org/2001/XMLSchema" xmlns:xs="http://www.w3.org/2001/XMLSchema" xmlns:p="http://schemas.microsoft.com/office/2006/metadata/properties" xmlns:ns2="f3f9e816-5717-4e42-98f5-cf09d94b9ae5" xmlns:ns3="876b8289-0042-4aa2-ab08-3fb8f325bda9" targetNamespace="http://schemas.microsoft.com/office/2006/metadata/properties" ma:root="true" ma:fieldsID="96702a6f37b39c37a90574a654eac4a1" ns2:_="" ns3:_="">
    <xsd:import namespace="f3f9e816-5717-4e42-98f5-cf09d94b9ae5"/>
    <xsd:import namespace="876b8289-0042-4aa2-ab08-3fb8f325bda9"/>
    <xsd:element name="properties">
      <xsd:complexType>
        <xsd:sequence>
          <xsd:element name="documentManagement">
            <xsd:complexType>
              <xsd:all>
                <xsd:element ref="ns2:f1894de8ec584675b8df11e102159e84" minOccurs="0"/>
                <xsd:element ref="ns2:o1ea69cbd1c24c92b818bbb66ed98677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e816-5717-4e42-98f5-cf09d94b9ae5" elementFormDefault="qualified">
    <xsd:import namespace="http://schemas.microsoft.com/office/2006/documentManagement/types"/>
    <xsd:import namespace="http://schemas.microsoft.com/office/infopath/2007/PartnerControls"/>
    <xsd:element name="f1894de8ec584675b8df11e102159e84" ma:index="8" nillable="true" ma:taxonomy="true" ma:internalName="f1894de8ec584675b8df11e102159e84" ma:taxonomyFieldName="VersitiState" ma:displayName="State" ma:default="3;#IL|b6927ede-0d29-4839-86a6-d05ee4302ccc;#2;#IN|23fb16c8-dca4-45ee-84e3-6c14cdf71bed;#4;#MI|08a17320-b1c8-4b9f-84ff-01402902e79b;#1;#WI|985ac20c-0adf-4dc4-9263-a820c2f9b41e;#7;#OH|60b190d6-7bb5-4452-bdb3-3f7137d3c28b" ma:fieldId="{f1894de8-ec58-4675-b8df-11e102159e84}" ma:taxonomyMulti="true" ma:sspId="49a4a951-07b2-4c43-bf0f-85abc37a7b4b" ma:termSetId="7761febf-8485-4dce-b956-477f6d0c8c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1ea69cbd1c24c92b818bbb66ed98677" ma:index="10" nillable="true" ma:taxonomy="true" ma:internalName="o1ea69cbd1c24c92b818bbb66ed98677" ma:taxonomyFieldName="VersitiDepartment" ma:displayName="Department" ma:readOnly="false" ma:default="-1;#Corporate Marketing|1614fde2-b95d-4906-a5d4-6cd2ddb8a0e6" ma:fieldId="{81ea69cb-d1c2-4c92-b818-bbb66ed98677}" ma:sspId="49a4a951-07b2-4c43-bf0f-85abc37a7b4b" ma:termSetId="99c6381c-6c88-4632-9898-57b9bdc48b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b8289-0042-4aa2-ab08-3fb8f325b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1894de8ec584675b8df11e102159e84 xmlns="f3f9e816-5717-4e42-98f5-cf09d94b9a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b6927ede-0d29-4839-86a6-d05ee4302ccc</TermId>
        </TermInfo>
        <TermInfo xmlns="http://schemas.microsoft.com/office/infopath/2007/PartnerControls">
          <TermName xmlns="http://schemas.microsoft.com/office/infopath/2007/PartnerControls">IN</TermName>
          <TermId xmlns="http://schemas.microsoft.com/office/infopath/2007/PartnerControls">23fb16c8-dca4-45ee-84e3-6c14cdf71bed</TermId>
        </TermInfo>
        <TermInfo xmlns="http://schemas.microsoft.com/office/infopath/2007/PartnerControls">
          <TermName xmlns="http://schemas.microsoft.com/office/infopath/2007/PartnerControls">MI</TermName>
          <TermId xmlns="http://schemas.microsoft.com/office/infopath/2007/PartnerControls">08a17320-b1c8-4b9f-84ff-01402902e79b</TermId>
        </TermInfo>
        <TermInfo xmlns="http://schemas.microsoft.com/office/infopath/2007/PartnerControls">
          <TermName xmlns="http://schemas.microsoft.com/office/infopath/2007/PartnerControls">WI</TermName>
          <TermId xmlns="http://schemas.microsoft.com/office/infopath/2007/PartnerControls">985ac20c-0adf-4dc4-9263-a820c2f9b41e</TermId>
        </TermInfo>
        <TermInfo xmlns="http://schemas.microsoft.com/office/infopath/2007/PartnerControls">
          <TermName xmlns="http://schemas.microsoft.com/office/infopath/2007/PartnerControls">OH</TermName>
          <TermId xmlns="http://schemas.microsoft.com/office/infopath/2007/PartnerControls">60b190d6-7bb5-4452-bdb3-3f7137d3c28b</TermId>
        </TermInfo>
      </Terms>
    </f1894de8ec584675b8df11e102159e84>
    <o1ea69cbd1c24c92b818bbb66ed98677 xmlns="f3f9e816-5717-4e42-98f5-cf09d94b9a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Marketing</TermName>
          <TermId xmlns="http://schemas.microsoft.com/office/infopath/2007/PartnerControls">1614fde2-b95d-4906-a5d4-6cd2ddb8a0e6</TermId>
        </TermInfo>
      </Terms>
    </o1ea69cbd1c24c92b818bbb66ed98677>
  </documentManagement>
</p:properties>
</file>

<file path=customXml/itemProps1.xml><?xml version="1.0" encoding="utf-8"?>
<ds:datastoreItem xmlns:ds="http://schemas.openxmlformats.org/officeDocument/2006/customXml" ds:itemID="{FB2E6212-8438-4DD1-9AE1-5DF2FE584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7F065-D8F6-4796-B8B0-F02F9C8DA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9e816-5717-4e42-98f5-cf09d94b9ae5"/>
    <ds:schemaRef ds:uri="876b8289-0042-4aa2-ab08-3fb8f325b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4C919-F38B-4249-82B9-9B10919EE61D}">
  <ds:schemaRefs>
    <ds:schemaRef ds:uri="876b8289-0042-4aa2-ab08-3fb8f325bda9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3f9e816-5717-4e42-98f5-cf09d94b9ae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Macintosh PowerPoint</Application>
  <PresentationFormat>On-screen Show (16:9)</PresentationFormat>
  <Paragraphs>85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Lato Regular</vt:lpstr>
      <vt:lpstr>Wingdings</vt:lpstr>
      <vt:lpstr>Calibri Light</vt:lpstr>
      <vt:lpstr>Versiti</vt:lpstr>
      <vt:lpstr>4_Default</vt:lpstr>
      <vt:lpstr>1_Office Theme</vt:lpstr>
      <vt:lpstr>think-cell Slide</vt:lpstr>
      <vt:lpstr>Butler Staff Assembly Blood Drive  Kristine Pierce Regional Manager, Donor Recruitment 1/18/2023  </vt:lpstr>
      <vt:lpstr>Our Mission: Be the beacon. Save lives.  Expand the frontiers of patient health.</vt:lpstr>
      <vt:lpstr>Versiti Blood Center  of Indiana</vt:lpstr>
      <vt:lpstr>The Need Is Daily</vt:lpstr>
      <vt:lpstr>PowerPoint Presentation</vt:lpstr>
      <vt:lpstr>Blood Competition</vt:lpstr>
      <vt:lpstr>Staff Assembly Blood Drive </vt:lpstr>
      <vt:lpstr>Helpful hints to donating blood</vt:lpstr>
      <vt:lpstr>Who are you helping when you donate blood?</vt:lpstr>
      <vt:lpstr>What is blood made of? </vt:lpstr>
      <vt:lpstr>PowerPoint Presentation</vt:lpstr>
      <vt:lpstr>More Than Blood Type</vt:lpstr>
      <vt:lpstr>The Need for Blood is Constant</vt:lpstr>
      <vt:lpstr>Questions?</vt:lpstr>
      <vt:lpstr>Versiti Blood Center of Indiana Thanks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2020-09-03T15:08:16Z</dcterms:created>
  <dcterms:modified xsi:type="dcterms:W3CDTF">2023-01-17T18:11:47Z</dcterms:modified>
</cp:coreProperties>
</file>