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Helvetica Neue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font" Target="fonts/HelveticaNeue-italic.fntdata"/><Relationship Id="rId20" Type="http://schemas.openxmlformats.org/officeDocument/2006/relationships/customXml" Target="../customXml/item3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6d53a743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6d53a743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Recreation and Wellness is a part of BUBeWell offering physical activity options for well-being that depending on the person fit into many of the dimensions of wellbeing under BUBeWell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d6d53a743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d6d53a743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</a:t>
            </a:r>
            <a:r>
              <a:rPr lang="en"/>
              <a:t>fitness</a:t>
            </a:r>
            <a:r>
              <a:rPr lang="en"/>
              <a:t> is included with membership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d6d53a743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d6d53a743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d6d53a743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d6d53a743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d6d53a743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d6d53a743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d6d53a743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d6d53a743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faculty and staff regardless of full-time or part-time status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d6d53a743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d6d53a743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Registration is open January 17 - 31 and step counting runs February 1 - March 31.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prizes, team options, alternatives to step if that form does not work for you, many ways to count steps.  See website for more info.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31403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Staff Benefits</a:t>
            </a:r>
            <a:endParaRPr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4200" y="423519"/>
            <a:ext cx="2532024" cy="214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Relationship to BUBeWell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225" y="1770619"/>
            <a:ext cx="2532024" cy="214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5925" y="1154825"/>
            <a:ext cx="2437873" cy="304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Full-time Staff Benefits at HRC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366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7506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3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Annual Membership</a:t>
            </a:r>
            <a:endParaRPr sz="3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1709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285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Free for full-time employees started January 2020</a:t>
            </a:r>
            <a:endParaRPr sz="285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1709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285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Full time employees have an active membership linked to their Butler ID</a:t>
            </a:r>
            <a:endParaRPr sz="285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060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3578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Personal Training Discount</a:t>
            </a:r>
            <a:endParaRPr sz="3578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938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2938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services listed in this section are for full-time faculty and staff only, spouse, domestic partners, and dependents are not eligible.</a:t>
            </a:r>
            <a:endParaRPr i="1" sz="2938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275" y="147969"/>
            <a:ext cx="2532024" cy="214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7950" y="4177700"/>
            <a:ext cx="774351" cy="965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Full-time Staff Benefits at HRC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489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Additional Family Members (16+ years old):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Annual: $300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3-Month: $80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1-Month: $30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Locker Pricing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Full: $60 annual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Half: $30 annual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275" y="147969"/>
            <a:ext cx="2532024" cy="214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7950" y="4177700"/>
            <a:ext cx="774351" cy="965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Part-time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 Staff Benefits at HRC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366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92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379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Track Usage </a:t>
            </a:r>
            <a:endParaRPr sz="379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92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379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6:00-8:00 am</a:t>
            </a:r>
            <a:endParaRPr sz="379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92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379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12:00-1:00 pm</a:t>
            </a:r>
            <a:endParaRPr sz="379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92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379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4:00-5:00 pm</a:t>
            </a:r>
            <a:endParaRPr sz="379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9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92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379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Check the group fitness schedule for noon classes free for faculty and staff (regardless of membership)</a:t>
            </a:r>
            <a:endParaRPr sz="379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275" y="147969"/>
            <a:ext cx="2532024" cy="214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7950" y="4177700"/>
            <a:ext cx="774351" cy="965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Part-time Staff Benefits at HRC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366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2571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Butler Part-time Employees: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Annual: $250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3-Month: $100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1-Month: $35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Day Pass: $3 (single use and 10 pack available)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Locker Pricing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Full: $60 annual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9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Half: $30 annual</a:t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275" y="147969"/>
            <a:ext cx="2532024" cy="214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7950" y="4177700"/>
            <a:ext cx="774351" cy="965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Personal Training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Benefit at HRC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-26146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t/>
            </a:r>
            <a:endParaRPr sz="1089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7624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527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Personal Training Fitness Assessment</a:t>
            </a:r>
            <a:endParaRPr sz="527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7624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527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Butler Employee Rate: $15</a:t>
            </a:r>
            <a:endParaRPr sz="527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693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7624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" sz="527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60-Minute Personal Training Session</a:t>
            </a:r>
            <a:endParaRPr sz="527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7624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○"/>
            </a:pPr>
            <a:r>
              <a:rPr lang="en" sz="5272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Butler Employee Rate: $20</a:t>
            </a:r>
            <a:endParaRPr sz="5272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275" y="147969"/>
            <a:ext cx="2532024" cy="214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7950" y="4177700"/>
            <a:ext cx="774351" cy="965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472375"/>
            <a:ext cx="4286250" cy="42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7650" y="438525"/>
            <a:ext cx="4353950" cy="435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266FEC945A2843B201ADB4417A27D2" ma:contentTypeVersion="11" ma:contentTypeDescription="Create a new document." ma:contentTypeScope="" ma:versionID="a9693069996c2075244cbfa875978390">
  <xsd:schema xmlns:xsd="http://www.w3.org/2001/XMLSchema" xmlns:xs="http://www.w3.org/2001/XMLSchema" xmlns:p="http://schemas.microsoft.com/office/2006/metadata/properties" xmlns:ns2="e04ca947-c290-4208-80f3-8665388fb928" xmlns:ns3="32d12c46-dbfe-4d60-870f-4534c71ede62" targetNamespace="http://schemas.microsoft.com/office/2006/metadata/properties" ma:root="true" ma:fieldsID="0a44beddc909fb7403bf5f25bdc3cd99" ns2:_="" ns3:_="">
    <xsd:import namespace="e04ca947-c290-4208-80f3-8665388fb928"/>
    <xsd:import namespace="32d12c46-dbfe-4d60-870f-4534c71ed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a947-c290-4208-80f3-8665388fb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12c46-dbfe-4d60-870f-4534c71ede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C3C16A-056F-4014-B81D-B3CF03C8B259}"/>
</file>

<file path=customXml/itemProps2.xml><?xml version="1.0" encoding="utf-8"?>
<ds:datastoreItem xmlns:ds="http://schemas.openxmlformats.org/officeDocument/2006/customXml" ds:itemID="{EE15E91C-DB05-4AF3-9424-7B51B6A46119}"/>
</file>

<file path=customXml/itemProps3.xml><?xml version="1.0" encoding="utf-8"?>
<ds:datastoreItem xmlns:ds="http://schemas.openxmlformats.org/officeDocument/2006/customXml" ds:itemID="{84BA82FD-ABD1-4A62-8CA4-68BAC2AA56D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0x0101007E266FEC945A2843B201ADB4417A27D2</vt:lpwstr>
  </property>
</Properties>
</file>