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648" r:id="rId5"/>
    <p:sldMasterId id="2147483660" r:id="rId6"/>
    <p:sldMasterId id="2147483684" r:id="rId7"/>
    <p:sldMasterId id="2147483672" r:id="rId8"/>
  </p:sldMasterIdLst>
  <p:notesMasterIdLst>
    <p:notesMasterId r:id="rId28"/>
  </p:notesMasterIdLst>
  <p:handoutMasterIdLst>
    <p:handoutMasterId r:id="rId29"/>
  </p:handoutMasterIdLst>
  <p:sldIdLst>
    <p:sldId id="256" r:id="rId9"/>
    <p:sldId id="264" r:id="rId10"/>
    <p:sldId id="271" r:id="rId11"/>
    <p:sldId id="283" r:id="rId12"/>
    <p:sldId id="274" r:id="rId13"/>
    <p:sldId id="275" r:id="rId14"/>
    <p:sldId id="277" r:id="rId15"/>
    <p:sldId id="284" r:id="rId16"/>
    <p:sldId id="265" r:id="rId17"/>
    <p:sldId id="278" r:id="rId18"/>
    <p:sldId id="279" r:id="rId19"/>
    <p:sldId id="273" r:id="rId20"/>
    <p:sldId id="270" r:id="rId21"/>
    <p:sldId id="272" r:id="rId22"/>
    <p:sldId id="280" r:id="rId23"/>
    <p:sldId id="281" r:id="rId24"/>
    <p:sldId id="269" r:id="rId25"/>
    <p:sldId id="282" r:id="rId26"/>
    <p:sldId id="268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18E4D-3BD3-4024-AB0B-A96A3D6C9228}" v="94" dt="2023-01-18T05:20:0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7" autoAdjust="0"/>
  </p:normalViewPr>
  <p:slideViewPr>
    <p:cSldViewPr snapToGrid="0" snapToObjects="1" showGuides="1">
      <p:cViewPr varScale="1">
        <p:scale>
          <a:sx n="61" d="100"/>
          <a:sy n="61" d="100"/>
        </p:scale>
        <p:origin x="78" y="900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vavul\Documents\Student%20Employment%20-%20General\REPORTS\For%20Student%20Employment%20PPT\Powerpoint%20Presentation%20to%20Staff%20Assembl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vavul\Documents\Student%20Employment%20-%20General\REPORTS\For%20Student%20Employment%20PPT\BUHR_STUDENT_EE_CHANGES_Action_reason_cou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New Student Hires and Overall Number of Butler Employees</a:t>
            </a:r>
            <a:endParaRPr lang="en-US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AY 2021-22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Sheet1!$B$19:$D$19</c:f>
              <c:strCache>
                <c:ptCount val="3"/>
                <c:pt idx="0">
                  <c:v>Student Positions Hired</c:v>
                </c:pt>
                <c:pt idx="1">
                  <c:v>New Hires</c:v>
                </c:pt>
                <c:pt idx="2">
                  <c:v>Total Staff &amp; Faculty Employees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1495</c:v>
                </c:pt>
                <c:pt idx="1">
                  <c:v>581</c:v>
                </c:pt>
                <c:pt idx="2">
                  <c:v>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8-4C11-AC22-78E09A698826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AY 2022-23 YTD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Sheet1!$B$19:$D$19</c:f>
              <c:strCache>
                <c:ptCount val="3"/>
                <c:pt idx="0">
                  <c:v>Student Positions Hired</c:v>
                </c:pt>
                <c:pt idx="1">
                  <c:v>New Hires</c:v>
                </c:pt>
                <c:pt idx="2">
                  <c:v>Total Staff &amp; Faculty Employees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967</c:v>
                </c:pt>
                <c:pt idx="1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68-4C11-AC22-78E09A698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516976"/>
        <c:axId val="1773509072"/>
      </c:barChart>
      <c:catAx>
        <c:axId val="177351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509072"/>
        <c:crosses val="autoZero"/>
        <c:auto val="1"/>
        <c:lblAlgn val="ctr"/>
        <c:lblOffset val="100"/>
        <c:noMultiLvlLbl val="0"/>
      </c:catAx>
      <c:valAx>
        <c:axId val="177350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51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Student Pay Adjustments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147014902477538"/>
          <c:y val="0.19415011690091641"/>
          <c:w val="0.74784886264216976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sheet1!$J$10</c:f>
              <c:strCache>
                <c:ptCount val="1"/>
                <c:pt idx="0">
                  <c:v>Student Pay Adjustments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3B-401F-9330-F4D8C5E973A2}"/>
              </c:ext>
            </c:extLst>
          </c:dPt>
          <c:cat>
            <c:strRef>
              <c:f>sheet1!$I$11:$I$12</c:f>
              <c:strCache>
                <c:ptCount val="2"/>
                <c:pt idx="0">
                  <c:v>AY 2022-23 YTD</c:v>
                </c:pt>
                <c:pt idx="1">
                  <c:v>AY 2021-22</c:v>
                </c:pt>
              </c:strCache>
            </c:strRef>
          </c:cat>
          <c:val>
            <c:numRef>
              <c:f>sheet1!$J$11:$J$12</c:f>
              <c:numCache>
                <c:formatCode>General</c:formatCode>
                <c:ptCount val="2"/>
                <c:pt idx="0">
                  <c:v>446</c:v>
                </c:pt>
                <c:pt idx="1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B-401F-9330-F4D8C5E97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6078160"/>
        <c:axId val="1"/>
      </c:barChart>
      <c:catAx>
        <c:axId val="179607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07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0.44418</cdr:x>
      <cdr:y>0.74966</cdr:y>
    </cdr:from>
    <cdr:to>
      <cdr:x>0.51004</cdr:x>
      <cdr:y>0.81843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B088430-974C-492F-8C58-8D01D58A7991}"/>
            </a:ext>
          </a:extLst>
        </cdr:cNvPr>
        <cdr:cNvSpPr txBox="1"/>
      </cdr:nvSpPr>
      <cdr:spPr>
        <a:xfrm xmlns:a="http://schemas.openxmlformats.org/drawingml/2006/main">
          <a:off x="2633664" y="2595563"/>
          <a:ext cx="390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39%</a:t>
          </a:r>
        </a:p>
      </cdr:txBody>
    </cdr:sp>
  </cdr:relSizeAnchor>
  <cdr:relSizeAnchor xmlns:cdr="http://schemas.openxmlformats.org/drawingml/2006/chartDrawing">
    <cdr:from>
      <cdr:x>0.53092</cdr:x>
      <cdr:y>0.75791</cdr:y>
    </cdr:from>
    <cdr:to>
      <cdr:x>0.58715</cdr:x>
      <cdr:y>0.8762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083CA05-B1AA-4EE3-9E8B-0DBE2EDEC49E}"/>
            </a:ext>
          </a:extLst>
        </cdr:cNvPr>
        <cdr:cNvSpPr txBox="1"/>
      </cdr:nvSpPr>
      <cdr:spPr>
        <a:xfrm xmlns:a="http://schemas.openxmlformats.org/drawingml/2006/main">
          <a:off x="3148014" y="2624137"/>
          <a:ext cx="3333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chemeClr val="bg1"/>
              </a:solidFill>
            </a:rPr>
            <a:t>46%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0.56354</cdr:x>
      <cdr:y>0.28125</cdr:y>
    </cdr:from>
    <cdr:to>
      <cdr:x>0.70187</cdr:x>
      <cdr:y>0.43296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2964" y="959049"/>
          <a:ext cx="879500" cy="517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/>
            <a:t>243</a:t>
          </a:r>
        </a:p>
      </cdr:txBody>
    </cdr:sp>
  </cdr:relSizeAnchor>
  <cdr:relSizeAnchor xmlns:cdr="http://schemas.openxmlformats.org/drawingml/2006/chartDrawing">
    <cdr:from>
      <cdr:x>0.86114</cdr:x>
      <cdr:y>0.70648</cdr:y>
    </cdr:from>
    <cdr:to>
      <cdr:x>1</cdr:x>
      <cdr:y>0.79864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7639" y="1971676"/>
          <a:ext cx="638174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/>
            <a:t>447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7DF862-694B-E74D-BFBE-60FBA9F6EC5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F697BF-91E9-9448-9FE6-590085B4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DE09FC-A241-2544-97D8-50942BB5A13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EF99AE-4306-F649-A89C-92935A52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5502" y="2130425"/>
            <a:ext cx="489439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00173" y="4273542"/>
            <a:ext cx="366505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2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1/18/2023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32A0A29F-A7BD-E943-9D0A-690E4C218077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8EB86CF7-42B1-BF4E-9E88-439ECDE89906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55B0A22B-B631-8B45-B05C-10D82BCE1C99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29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A276D9F-7903-2642-9A5E-6B55D9B45A0D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9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A677E3A1-10B3-534F-8D31-403865F8950D}" type="datetime1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tleruniv_vert_wht_1-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tleruniv_vert_wht_1-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  <p:pic>
        <p:nvPicPr>
          <p:cNvPr id="11" name="Picture 10" descr="butleruniv_vert_4cp_1-4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8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VAVUL@BUTLER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utler.edu/internships-careers/students-graduates/on-campus-employment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utler.edu/internships-careers/employing-student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latin typeface="Helvetica"/>
                <a:cs typeface="Helvetica"/>
              </a:rPr>
              <a:t>Student Employment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  <a:p>
            <a:r>
              <a:rPr lang="en-US" sz="2800" dirty="0"/>
              <a:t>January</a:t>
            </a:r>
            <a:r>
              <a:rPr lang="en-US" sz="2800" dirty="0">
                <a:latin typeface="Georgia"/>
                <a:cs typeface="Georgia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5507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78883-E7EF-49DE-92B2-5B85A6DA21E2}"/>
              </a:ext>
            </a:extLst>
          </p:cNvPr>
          <p:cNvSpPr txBox="1"/>
          <p:nvPr/>
        </p:nvSpPr>
        <p:spPr>
          <a:xfrm>
            <a:off x="7393022" y="6213582"/>
            <a:ext cx="1478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i="1" dirty="0">
                <a:solidFill>
                  <a:schemeClr val="bg1"/>
                </a:solidFill>
              </a:rPr>
              <a:t>E-Verify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5E0EA36-8E8C-4163-B6E9-CB43701C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64" y="1118681"/>
            <a:ext cx="7930072" cy="4620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1C404-987D-4ECF-8742-20749F0F0FC4}"/>
              </a:ext>
            </a:extLst>
          </p:cNvPr>
          <p:cNvSpPr txBox="1"/>
          <p:nvPr/>
        </p:nvSpPr>
        <p:spPr>
          <a:xfrm>
            <a:off x="428017" y="290475"/>
            <a:ext cx="819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I-9 Student &amp; Staff Completion Trends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78883-E7EF-49DE-92B2-5B85A6DA21E2}"/>
              </a:ext>
            </a:extLst>
          </p:cNvPr>
          <p:cNvSpPr txBox="1"/>
          <p:nvPr/>
        </p:nvSpPr>
        <p:spPr>
          <a:xfrm>
            <a:off x="7393022" y="6213582"/>
            <a:ext cx="1478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i="1" dirty="0">
                <a:solidFill>
                  <a:schemeClr val="bg1"/>
                </a:solidFill>
              </a:rPr>
              <a:t>E-Verify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1C404-987D-4ECF-8742-20749F0F0FC4}"/>
              </a:ext>
            </a:extLst>
          </p:cNvPr>
          <p:cNvSpPr txBox="1"/>
          <p:nvPr/>
        </p:nvSpPr>
        <p:spPr>
          <a:xfrm>
            <a:off x="916760" y="262647"/>
            <a:ext cx="746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Total New Hires completing I-9</a:t>
            </a:r>
          </a:p>
        </p:txBody>
      </p:sp>
      <p:pic>
        <p:nvPicPr>
          <p:cNvPr id="6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0950EF5F-EE01-473D-BEEC-2DE8533D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60" y="1235413"/>
            <a:ext cx="7699509" cy="46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1AF66-E7B3-41A4-B8FE-7DA803F0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5" y="1676399"/>
            <a:ext cx="8449568" cy="3986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7DE51-2B0D-443F-9269-87FB8D05948A}"/>
              </a:ext>
            </a:extLst>
          </p:cNvPr>
          <p:cNvSpPr txBox="1"/>
          <p:nvPr/>
        </p:nvSpPr>
        <p:spPr>
          <a:xfrm>
            <a:off x="6011694" y="6123722"/>
            <a:ext cx="2704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</a:t>
            </a:r>
            <a:r>
              <a:rPr lang="en-US" sz="1400" i="1" dirty="0">
                <a:solidFill>
                  <a:schemeClr val="bg1"/>
                </a:solidFill>
              </a:rPr>
              <a:t>Butler Payroll Department</a:t>
            </a:r>
          </a:p>
        </p:txBody>
      </p:sp>
    </p:spTree>
    <p:extLst>
      <p:ext uri="{BB962C8B-B14F-4D97-AF65-F5344CB8AC3E}">
        <p14:creationId xmlns:p14="http://schemas.microsoft.com/office/powerpoint/2010/main" val="401901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AD56B3-FF3C-44D1-A9BD-27ED7A57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388848"/>
              </p:ext>
            </p:extLst>
          </p:nvPr>
        </p:nvGraphicFramePr>
        <p:xfrm>
          <a:off x="1390650" y="1457324"/>
          <a:ext cx="6770856" cy="459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099903-AE77-48A9-9E75-C8EF1B9487F5}"/>
              </a:ext>
            </a:extLst>
          </p:cNvPr>
          <p:cNvSpPr txBox="1"/>
          <p:nvPr/>
        </p:nvSpPr>
        <p:spPr>
          <a:xfrm>
            <a:off x="6274340" y="6293796"/>
            <a:ext cx="205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i="1" dirty="0">
                <a:solidFill>
                  <a:schemeClr val="bg1"/>
                </a:solidFill>
              </a:rPr>
              <a:t>Peoplesoft</a:t>
            </a:r>
          </a:p>
        </p:txBody>
      </p:sp>
    </p:spTree>
    <p:extLst>
      <p:ext uri="{BB962C8B-B14F-4D97-AF65-F5344CB8AC3E}">
        <p14:creationId xmlns:p14="http://schemas.microsoft.com/office/powerpoint/2010/main" val="257363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9C93855-86A7-4B83-89F3-810D7E12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27" y="1536970"/>
            <a:ext cx="7027838" cy="4221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78B3F-B1D5-4C20-B5EB-6EF809071AE2}"/>
              </a:ext>
            </a:extLst>
          </p:cNvPr>
          <p:cNvSpPr txBox="1"/>
          <p:nvPr/>
        </p:nvSpPr>
        <p:spPr>
          <a:xfrm>
            <a:off x="7237378" y="6225862"/>
            <a:ext cx="199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i="1" dirty="0">
                <a:solidFill>
                  <a:schemeClr val="bg1"/>
                </a:solidFill>
              </a:rPr>
              <a:t>PeopleSoft</a:t>
            </a:r>
          </a:p>
        </p:txBody>
      </p:sp>
    </p:spTree>
    <p:extLst>
      <p:ext uri="{BB962C8B-B14F-4D97-AF65-F5344CB8AC3E}">
        <p14:creationId xmlns:p14="http://schemas.microsoft.com/office/powerpoint/2010/main" val="45636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96" y="535089"/>
            <a:ext cx="7772400" cy="841375"/>
          </a:xfrm>
        </p:spPr>
        <p:txBody>
          <a:bodyPr/>
          <a:lstStyle/>
          <a:p>
            <a:r>
              <a:rPr lang="en-US" dirty="0"/>
              <a:t>Student Employee of the Year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209" y="1712068"/>
            <a:ext cx="8141715" cy="39267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Student Employee of the Year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Student Employee Leadership Award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Outstanding New Student Employee</a:t>
            </a:r>
          </a:p>
          <a:p>
            <a:pPr algn="r"/>
            <a:endParaRPr lang="en-US" i="1" dirty="0"/>
          </a:p>
          <a:p>
            <a:pPr algn="r"/>
            <a:r>
              <a:rPr lang="en-US" i="1" dirty="0"/>
              <a:t>Coming Spring 2023</a:t>
            </a:r>
          </a:p>
        </p:txBody>
      </p:sp>
    </p:spTree>
    <p:extLst>
      <p:ext uri="{BB962C8B-B14F-4D97-AF65-F5344CB8AC3E}">
        <p14:creationId xmlns:p14="http://schemas.microsoft.com/office/powerpoint/2010/main" val="194719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3BACDE-2438-49D9-BF06-57402B70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  <a:effectLst>
            <a:softEdge rad="6731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96" y="520497"/>
            <a:ext cx="7772400" cy="2251885"/>
          </a:xfrm>
        </p:spPr>
        <p:txBody>
          <a:bodyPr/>
          <a:lstStyle/>
          <a:p>
            <a:r>
              <a:rPr lang="en-US" dirty="0"/>
              <a:t>Are you interested in being involved with Celebrating our Student Employees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209" y="1848254"/>
            <a:ext cx="7101191" cy="3790545"/>
          </a:xfrm>
        </p:spPr>
        <p:txBody>
          <a:bodyPr/>
          <a:lstStyle/>
          <a:p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Judges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Awards Event Committee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Student Recognition Week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algn="r"/>
            <a:r>
              <a:rPr lang="en-US" i="1" dirty="0"/>
              <a:t>Contact Lorraine Vavul to volunteer</a:t>
            </a:r>
          </a:p>
        </p:txBody>
      </p:sp>
    </p:spTree>
    <p:extLst>
      <p:ext uri="{BB962C8B-B14F-4D97-AF65-F5344CB8AC3E}">
        <p14:creationId xmlns:p14="http://schemas.microsoft.com/office/powerpoint/2010/main" val="1641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1754"/>
            <a:ext cx="7772400" cy="4834646"/>
          </a:xfrm>
          <a:noFill/>
        </p:spPr>
        <p:txBody>
          <a:bodyPr/>
          <a:lstStyle/>
          <a:p>
            <a:r>
              <a:rPr lang="en-US" sz="6000" dirty="0"/>
              <a:t>Questions</a:t>
            </a:r>
            <a:br>
              <a:rPr lang="en-US" sz="6000" dirty="0"/>
            </a:br>
            <a:br>
              <a:rPr lang="en-US" sz="60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6A6-725F-4E5C-9DE7-C1FE29EC0D0E}"/>
              </a:ext>
            </a:extLst>
          </p:cNvPr>
          <p:cNvSpPr txBox="1"/>
          <p:nvPr/>
        </p:nvSpPr>
        <p:spPr>
          <a:xfrm>
            <a:off x="486382" y="2888877"/>
            <a:ext cx="821014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Lorraine Vavul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Student Employment &amp; Federal Work Study Coordinator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Jordan Hall Room 037</a:t>
            </a:r>
            <a:b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317.940.JOBS (5627)</a:t>
            </a:r>
            <a:b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LVAVUL@BUTLER.EDU</a:t>
            </a:r>
            <a:endParaRPr lang="en-US" sz="32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0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1754"/>
            <a:ext cx="7772400" cy="4834646"/>
          </a:xfrm>
        </p:spPr>
        <p:txBody>
          <a:bodyPr/>
          <a:lstStyle/>
          <a:p>
            <a:br>
              <a:rPr lang="en-US" sz="6000" dirty="0"/>
            </a:br>
            <a:br>
              <a:rPr lang="en-US" sz="60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166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96" y="535089"/>
            <a:ext cx="7772400" cy="841375"/>
          </a:xfrm>
        </p:spPr>
        <p:txBody>
          <a:bodyPr/>
          <a:lstStyle/>
          <a:p>
            <a:r>
              <a:rPr lang="en-US" dirty="0"/>
              <a:t>Student Pay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12068"/>
            <a:ext cx="6400800" cy="3926732"/>
          </a:xfrm>
        </p:spPr>
        <p:txBody>
          <a:bodyPr/>
          <a:lstStyle/>
          <a:p>
            <a:r>
              <a:rPr lang="en-US" dirty="0"/>
              <a:t>Minimum Wage is $7.25</a:t>
            </a:r>
          </a:p>
          <a:p>
            <a:r>
              <a:rPr lang="en-US" dirty="0"/>
              <a:t>Jobs on campus pay between $7.25/hour and $15/hour</a:t>
            </a:r>
          </a:p>
          <a:p>
            <a:r>
              <a:rPr lang="en-US" dirty="0"/>
              <a:t>In Fall 2022 we have seen pay rates rise among student jobs. Many jobs on campus pay between $9-$11.</a:t>
            </a:r>
          </a:p>
        </p:txBody>
      </p:sp>
    </p:spTree>
    <p:extLst>
      <p:ext uri="{BB962C8B-B14F-4D97-AF65-F5344CB8AC3E}">
        <p14:creationId xmlns:p14="http://schemas.microsoft.com/office/powerpoint/2010/main" val="42223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7042"/>
            <a:ext cx="4894399" cy="3260558"/>
          </a:xfrm>
        </p:spPr>
        <p:txBody>
          <a:bodyPr/>
          <a:lstStyle/>
          <a:p>
            <a:r>
              <a:rPr lang="en-US" dirty="0"/>
              <a:t>In any given semester roughly 25% of Butler students work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Over 60 Departments and Organizations on Campus Hire Student Workers</a:t>
            </a:r>
          </a:p>
        </p:txBody>
      </p:sp>
    </p:spTree>
    <p:extLst>
      <p:ext uri="{BB962C8B-B14F-4D97-AF65-F5344CB8AC3E}">
        <p14:creationId xmlns:p14="http://schemas.microsoft.com/office/powerpoint/2010/main" val="123706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79235-F2AC-4AB7-AAB6-7AA6A4C482C9}"/>
              </a:ext>
            </a:extLst>
          </p:cNvPr>
          <p:cNvSpPr txBox="1"/>
          <p:nvPr/>
        </p:nvSpPr>
        <p:spPr>
          <a:xfrm>
            <a:off x="1227907" y="366623"/>
            <a:ext cx="7498081" cy="61247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Each Department/Organization is responsible for hiring its own student workers. Student Employment approves the new hires and process the New Hire paperwork.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Handshake</a:t>
            </a:r>
            <a:r>
              <a:rPr lang="en-US" sz="2800" dirty="0"/>
              <a:t> and </a:t>
            </a:r>
            <a:r>
              <a:rPr lang="en-US" sz="2800" b="1" dirty="0"/>
              <a:t>word of mouth </a:t>
            </a:r>
            <a:r>
              <a:rPr lang="en-US" sz="2800" dirty="0"/>
              <a:t>are the primary ways that student workers are hired. (</a:t>
            </a:r>
            <a:r>
              <a:rPr lang="en-US" sz="2800" dirty="0" err="1"/>
              <a:t>CaPS</a:t>
            </a:r>
            <a:r>
              <a:rPr lang="en-US" sz="2800" dirty="0"/>
              <a:t> can help </a:t>
            </a:r>
            <a:r>
              <a:rPr lang="en-US" sz="2800" i="1" dirty="0"/>
              <a:t>Career@butler.edu)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During Welcome Week, the “</a:t>
            </a:r>
            <a:r>
              <a:rPr lang="en-US" sz="2800" b="1" dirty="0"/>
              <a:t>Get Hired! Job Fair</a:t>
            </a:r>
            <a:r>
              <a:rPr lang="en-US" sz="2800" dirty="0"/>
              <a:t>” turns out several hundred students and a few dozen large campus employers as well as Federal Work Study Community Service Partners.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7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AFD3-E2BF-4E7E-9103-4FD4942B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5" y="484187"/>
            <a:ext cx="8644063" cy="1470025"/>
          </a:xfrm>
        </p:spPr>
        <p:txBody>
          <a:bodyPr/>
          <a:lstStyle/>
          <a:p>
            <a:r>
              <a:rPr lang="en-US"/>
              <a:t>Get Hired! On Campus Job Fair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EEB7A-6155-4133-9A3B-3348860D3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92" y="5150734"/>
            <a:ext cx="3544524" cy="488066"/>
          </a:xfrm>
        </p:spPr>
        <p:txBody>
          <a:bodyPr/>
          <a:lstStyle/>
          <a:p>
            <a:r>
              <a:rPr lang="en-US"/>
              <a:t>2022 Get Hired! Fair</a:t>
            </a:r>
            <a:endParaRPr lang="en-US" dirty="0"/>
          </a:p>
        </p:txBody>
      </p:sp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3CB3F44F-C161-48FF-AF9E-A84B8802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1529862"/>
            <a:ext cx="4656138" cy="3492104"/>
          </a:xfrm>
          <a:prstGeom prst="rect">
            <a:avLst/>
          </a:prstGeom>
        </p:spPr>
      </p:pic>
      <p:pic>
        <p:nvPicPr>
          <p:cNvPr id="7" name="Picture 6" descr="A group of people sitting on the floor with a dog&#10;&#10;Description automatically generated with medium confidence">
            <a:extLst>
              <a:ext uri="{FF2B5EF4-FFF2-40B4-BE49-F238E27FC236}">
                <a16:creationId xmlns:a16="http://schemas.microsoft.com/office/drawing/2014/main" id="{C4282EDB-9520-4A73-BB7F-A8959A1D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11887"/>
            <a:ext cx="4026877" cy="30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79235-F2AC-4AB7-AAB6-7AA6A4C482C9}"/>
              </a:ext>
            </a:extLst>
          </p:cNvPr>
          <p:cNvSpPr txBox="1"/>
          <p:nvPr/>
        </p:nvSpPr>
        <p:spPr>
          <a:xfrm>
            <a:off x="1227907" y="351978"/>
            <a:ext cx="749808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On-Campus Student Employment </a:t>
            </a:r>
            <a:r>
              <a:rPr lang="en-US" dirty="0"/>
              <a:t>= Student webpage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205C4-4115-4750-80BE-939539520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07" y="729574"/>
            <a:ext cx="7179013" cy="4046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8FB3D8-7620-4E75-9AC3-583B469E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75" y="4775771"/>
            <a:ext cx="5868870" cy="1150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363B7-2355-4812-B89E-0E9DA32F8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363" y="5795051"/>
            <a:ext cx="61341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79235-F2AC-4AB7-AAB6-7AA6A4C482C9}"/>
              </a:ext>
            </a:extLst>
          </p:cNvPr>
          <p:cNvSpPr txBox="1"/>
          <p:nvPr/>
        </p:nvSpPr>
        <p:spPr>
          <a:xfrm>
            <a:off x="1198015" y="282981"/>
            <a:ext cx="749808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Employing Students &amp; Recent Graduates for Campus Jobs </a:t>
            </a:r>
            <a:r>
              <a:rPr lang="en-US" dirty="0"/>
              <a:t>= Supervisor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70E9-78FE-4F19-A3E5-E298F82E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1182232"/>
            <a:ext cx="6799634" cy="3565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254CB-4DE4-4038-ABC3-6F7D5C345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951" y="3932963"/>
            <a:ext cx="5564931" cy="27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79235-F2AC-4AB7-AAB6-7AA6A4C482C9}"/>
              </a:ext>
            </a:extLst>
          </p:cNvPr>
          <p:cNvSpPr txBox="1"/>
          <p:nvPr/>
        </p:nvSpPr>
        <p:spPr>
          <a:xfrm>
            <a:off x="1013899" y="366623"/>
            <a:ext cx="7498081" cy="61247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Once the student accepts the job, please enter them in </a:t>
            </a:r>
            <a:r>
              <a:rPr lang="en-US" sz="2800" b="1" dirty="0" err="1"/>
              <a:t>eHire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New Hires to the University must complete new hire paperwork online including the I-9 and present their </a:t>
            </a:r>
            <a:r>
              <a:rPr lang="en-US" sz="2800" i="1" dirty="0">
                <a:solidFill>
                  <a:srgbClr val="C00000"/>
                </a:solidFill>
              </a:rPr>
              <a:t>original, unexpired, signed </a:t>
            </a:r>
            <a:r>
              <a:rPr lang="en-US" sz="2800" dirty="0">
                <a:solidFill>
                  <a:srgbClr val="002060"/>
                </a:solidFill>
              </a:rPr>
              <a:t>ID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their supervisor or to HR. Student may start IMMEDIATELY after submitting all info &amp; ID.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Federal Work Study follows the student, so any job on campus is considered FWS.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Terminate your student employees when they graduate or stop working for your area.</a:t>
            </a:r>
          </a:p>
        </p:txBody>
      </p:sp>
    </p:spTree>
    <p:extLst>
      <p:ext uri="{BB962C8B-B14F-4D97-AF65-F5344CB8AC3E}">
        <p14:creationId xmlns:p14="http://schemas.microsoft.com/office/powerpoint/2010/main" val="115559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B35-9AC3-453E-AA73-72A316619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5308"/>
            <a:ext cx="7772400" cy="1470025"/>
          </a:xfrm>
        </p:spPr>
        <p:txBody>
          <a:bodyPr/>
          <a:lstStyle/>
          <a:p>
            <a:r>
              <a:rPr lang="en-US" dirty="0"/>
              <a:t>I-9 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1A37C-7346-4731-8E5F-942F3005D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76" y="2751083"/>
            <a:ext cx="6400800" cy="1752600"/>
          </a:xfrm>
        </p:spPr>
        <p:txBody>
          <a:bodyPr/>
          <a:lstStyle/>
          <a:p>
            <a:r>
              <a:rPr lang="en-US" dirty="0"/>
              <a:t>You supply the Color Printer &amp; invite the students and we’ll have an I-9 Party</a:t>
            </a:r>
          </a:p>
        </p:txBody>
      </p:sp>
    </p:spTree>
    <p:extLst>
      <p:ext uri="{BB962C8B-B14F-4D97-AF65-F5344CB8AC3E}">
        <p14:creationId xmlns:p14="http://schemas.microsoft.com/office/powerpoint/2010/main" val="381747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28F39A-CCF3-43BF-A94C-0D64A6777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44409"/>
              </p:ext>
            </p:extLst>
          </p:nvPr>
        </p:nvGraphicFramePr>
        <p:xfrm>
          <a:off x="1293779" y="1021404"/>
          <a:ext cx="6945549" cy="485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778883-E7EF-49DE-92B2-5B85A6DA21E2}"/>
              </a:ext>
            </a:extLst>
          </p:cNvPr>
          <p:cNvSpPr txBox="1"/>
          <p:nvPr/>
        </p:nvSpPr>
        <p:spPr>
          <a:xfrm>
            <a:off x="5719864" y="6213582"/>
            <a:ext cx="2830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i="1" dirty="0">
                <a:solidFill>
                  <a:schemeClr val="bg1"/>
                </a:solidFill>
              </a:rPr>
              <a:t>PeopleSoft, E-Verify, Office of DEI</a:t>
            </a:r>
          </a:p>
        </p:txBody>
      </p:sp>
    </p:spTree>
    <p:extLst>
      <p:ext uri="{BB962C8B-B14F-4D97-AF65-F5344CB8AC3E}">
        <p14:creationId xmlns:p14="http://schemas.microsoft.com/office/powerpoint/2010/main" val="200147711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0F3BEB940004789645599A0AF22D6" ma:contentTypeVersion="18" ma:contentTypeDescription="Create a new document." ma:contentTypeScope="" ma:versionID="e184f4bb1e5ec13c945c7620a3d0f435">
  <xsd:schema xmlns:xsd="http://www.w3.org/2001/XMLSchema" xmlns:xs="http://www.w3.org/2001/XMLSchema" xmlns:p="http://schemas.microsoft.com/office/2006/metadata/properties" xmlns:ns2="1eff39ef-6a40-4117-af2e-2f213f49d20c" xmlns:ns3="a849e3aa-b2f7-48ea-abe1-b7d598dbbb57" targetNamespace="http://schemas.microsoft.com/office/2006/metadata/properties" ma:root="true" ma:fieldsID="64fc3e628536979f593c52bb1c1a78f0" ns2:_="" ns3:_="">
    <xsd:import namespace="1eff39ef-6a40-4117-af2e-2f213f49d20c"/>
    <xsd:import namespace="a849e3aa-b2f7-48ea-abe1-b7d598dbb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39ef-6a40-4117-af2e-2f213f49d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82f159a-1128-4a58-b7b4-36dba8b6a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9e3aa-b2f7-48ea-abe1-b7d598dbb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ecf8e0-98fb-48e4-9c12-2e6eb4c4de62}" ma:internalName="TaxCatchAll" ma:showField="CatchAllData" ma:web="a849e3aa-b2f7-48ea-abe1-b7d598dbbb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49e3aa-b2f7-48ea-abe1-b7d598dbbb57" xsi:nil="true"/>
    <lcf76f155ced4ddcb4097134ff3c332f xmlns="1eff39ef-6a40-4117-af2e-2f213f49d2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33C75D-172A-4CD4-9C4D-667A29186E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30E23-4428-47C3-9594-DBD717811C39}">
  <ds:schemaRefs>
    <ds:schemaRef ds:uri="1eff39ef-6a40-4117-af2e-2f213f49d20c"/>
    <ds:schemaRef ds:uri="a849e3aa-b2f7-48ea-abe1-b7d598dbbb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8CB601-039D-4DB1-AD34-A48BDE0D5D8A}">
  <ds:schemaRefs>
    <ds:schemaRef ds:uri="1eff39ef-6a40-4117-af2e-2f213f49d20c"/>
    <ds:schemaRef ds:uri="a849e3aa-b2f7-48ea-abe1-b7d598dbbb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423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Wingdings</vt:lpstr>
      <vt:lpstr>4_Office Theme</vt:lpstr>
      <vt:lpstr>Office Theme</vt:lpstr>
      <vt:lpstr>1_Office Theme</vt:lpstr>
      <vt:lpstr>3_Office Theme</vt:lpstr>
      <vt:lpstr>2_Office Theme</vt:lpstr>
      <vt:lpstr>Student Employment</vt:lpstr>
      <vt:lpstr>In any given semester roughly 25% of Butler students work  </vt:lpstr>
      <vt:lpstr>PowerPoint Presentation</vt:lpstr>
      <vt:lpstr>Get Hired! On Campus Job Fair</vt:lpstr>
      <vt:lpstr>PowerPoint Presentation</vt:lpstr>
      <vt:lpstr>PowerPoint Presentation</vt:lpstr>
      <vt:lpstr>PowerPoint Presentation</vt:lpstr>
      <vt:lpstr>I-9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Employee of the Year Awards</vt:lpstr>
      <vt:lpstr>Are you interested in being involved with Celebrating our Student Employees </vt:lpstr>
      <vt:lpstr>Questions    </vt:lpstr>
      <vt:lpstr>    </vt:lpstr>
      <vt:lpstr>Student Pay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Orlowski, Katie</dc:creator>
  <cp:lastModifiedBy>Vavul, Lorraine</cp:lastModifiedBy>
  <cp:revision>44</cp:revision>
  <cp:lastPrinted>2023-01-18T05:08:52Z</cp:lastPrinted>
  <dcterms:created xsi:type="dcterms:W3CDTF">2015-03-02T15:38:05Z</dcterms:created>
  <dcterms:modified xsi:type="dcterms:W3CDTF">2023-01-18T05:20:03Z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0x010100DF90F3BEB940004789645599A0AF22D6</vt:lpwstr>
  </property>
  <property fmtid="{D5CDD505-2E9C-101B-9397-08002B2CF9AE}" pid="3" name="Order">
    <vt:r8>79800</vt:r8>
  </property>
  <property fmtid="{D5CDD505-2E9C-101B-9397-08002B2CF9AE}" pid="4" name="MediaServiceImageTags">
    <vt:lpwstr/>
  </property>
</Properties>
</file>