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97" r:id="rId5"/>
    <p:sldMasterId id="2147483693" r:id="rId6"/>
    <p:sldMasterId id="2147483701" r:id="rId7"/>
    <p:sldMasterId id="2147483695" r:id="rId8"/>
    <p:sldMasterId id="2147483703" r:id="rId9"/>
    <p:sldMasterId id="2147483721" r:id="rId10"/>
    <p:sldMasterId id="2147483723" r:id="rId11"/>
    <p:sldMasterId id="2147483725" r:id="rId12"/>
    <p:sldMasterId id="2147483684" r:id="rId13"/>
    <p:sldMasterId id="2147483706" r:id="rId14"/>
    <p:sldMasterId id="2147483711" r:id="rId15"/>
    <p:sldMasterId id="2147483672" r:id="rId16"/>
    <p:sldMasterId id="2147483716" r:id="rId17"/>
    <p:sldMasterId id="2147483720" r:id="rId18"/>
  </p:sldMasterIdLst>
  <p:notesMasterIdLst>
    <p:notesMasterId r:id="rId37"/>
  </p:notesMasterIdLst>
  <p:handoutMasterIdLst>
    <p:handoutMasterId r:id="rId38"/>
  </p:handoutMasterIdLst>
  <p:sldIdLst>
    <p:sldId id="256" r:id="rId19"/>
    <p:sldId id="270" r:id="rId20"/>
    <p:sldId id="271" r:id="rId21"/>
    <p:sldId id="272" r:id="rId22"/>
    <p:sldId id="269" r:id="rId23"/>
    <p:sldId id="260" r:id="rId24"/>
    <p:sldId id="273" r:id="rId25"/>
    <p:sldId id="259" r:id="rId26"/>
    <p:sldId id="261" r:id="rId27"/>
    <p:sldId id="274" r:id="rId28"/>
    <p:sldId id="266" r:id="rId29"/>
    <p:sldId id="263" r:id="rId30"/>
    <p:sldId id="262" r:id="rId31"/>
    <p:sldId id="264" r:id="rId32"/>
    <p:sldId id="268" r:id="rId33"/>
    <p:sldId id="265" r:id="rId34"/>
    <p:sldId id="267" r:id="rId35"/>
    <p:sldId id="25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showGuides="1">
      <p:cViewPr varScale="1">
        <p:scale>
          <a:sx n="104" d="100"/>
          <a:sy n="104" d="100"/>
        </p:scale>
        <p:origin x="1824" y="108"/>
      </p:cViewPr>
      <p:guideLst>
        <p:guide orient="horz" pos="2160"/>
        <p:guide pos="285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presProps" Target="presProps.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DF862-694B-E74D-BFBE-60FBA9F6EC5B}" type="datetimeFigureOut">
              <a:rPr lang="en-US" smtClean="0"/>
              <a:t>1/16/2024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F697BF-91E9-9448-9FE6-590085B448DC}" type="slidenum">
              <a:rPr lang="en-US" smtClean="0"/>
              <a:t>‹#›</a:t>
            </a:fld>
            <a:endParaRPr lang="en-US"/>
          </a:p>
        </p:txBody>
      </p:sp>
    </p:spTree>
    <p:extLst>
      <p:ext uri="{BB962C8B-B14F-4D97-AF65-F5344CB8AC3E}">
        <p14:creationId xmlns:p14="http://schemas.microsoft.com/office/powerpoint/2010/main" val="361609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DE09FC-A241-2544-97D8-50942BB5A136}" type="datetimeFigureOut">
              <a:rPr lang="en-US" smtClean="0"/>
              <a:t>1/16/2024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F99AE-4306-F649-A89C-92935A52E858}" type="slidenum">
              <a:rPr lang="en-US" smtClean="0"/>
              <a:t>‹#›</a:t>
            </a:fld>
            <a:endParaRPr lang="en-US"/>
          </a:p>
        </p:txBody>
      </p:sp>
    </p:spTree>
    <p:extLst>
      <p:ext uri="{BB962C8B-B14F-4D97-AF65-F5344CB8AC3E}">
        <p14:creationId xmlns:p14="http://schemas.microsoft.com/office/powerpoint/2010/main" val="2956191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Butler Cover-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944325" y="3742201"/>
            <a:ext cx="5255348" cy="1752600"/>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137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Butler Watermark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B376-DE33-294F-DCC6-6A97FB5A92D7}"/>
              </a:ext>
            </a:extLst>
          </p:cNvPr>
          <p:cNvSpPr>
            <a:spLocks noGrp="1"/>
          </p:cNvSpPr>
          <p:nvPr>
            <p:ph type="title"/>
          </p:nvPr>
        </p:nvSpPr>
        <p:spPr>
          <a:xfrm>
            <a:off x="628650" y="2490489"/>
            <a:ext cx="7886700" cy="1325563"/>
          </a:xfrm>
          <a:prstGeom prst="rect">
            <a:avLst/>
          </a:prstGeom>
        </p:spPr>
        <p:txBody>
          <a:bodyPr/>
          <a:lstStyle>
            <a:lvl1pPr>
              <a:defRPr b="1" i="0">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23974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Butler Watermark_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11" name="Footer Placeholder 4"/>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
        <p:nvSpPr>
          <p:cNvPr id="14" name="Content Placeholder 2"/>
          <p:cNvSpPr>
            <a:spLocks noGrp="1"/>
          </p:cNvSpPr>
          <p:nvPr>
            <p:ph idx="1"/>
          </p:nvPr>
        </p:nvSpPr>
        <p:spPr>
          <a:xfrm>
            <a:off x="457200" y="1098708"/>
            <a:ext cx="8229600" cy="486960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151150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Butler Watermark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3" name="Content Placeholder 2"/>
          <p:cNvSpPr>
            <a:spLocks noGrp="1"/>
          </p:cNvSpPr>
          <p:nvPr>
            <p:ph sz="half" idx="1"/>
          </p:nvPr>
        </p:nvSpPr>
        <p:spPr>
          <a:xfrm>
            <a:off x="457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4648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8A52E4C9-106E-9C45-7D47-FD1C901C1B86}"/>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AE75E394-C6E8-17ED-5CF7-2271364A967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117863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Butler Watermark_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9" name="Text Placeholder 2"/>
          <p:cNvSpPr>
            <a:spLocks noGrp="1"/>
          </p:cNvSpPr>
          <p:nvPr>
            <p:ph type="body" idx="1" hasCustomPrompt="1"/>
          </p:nvPr>
        </p:nvSpPr>
        <p:spPr>
          <a:xfrm>
            <a:off x="457200" y="1099912"/>
            <a:ext cx="4040188"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Content Placeholder 3"/>
          <p:cNvSpPr>
            <a:spLocks noGrp="1"/>
          </p:cNvSpPr>
          <p:nvPr>
            <p:ph sz="half" idx="2"/>
          </p:nvPr>
        </p:nvSpPr>
        <p:spPr>
          <a:xfrm>
            <a:off x="457200" y="1739676"/>
            <a:ext cx="4040188" cy="4240995"/>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4645026" y="1098708"/>
            <a:ext cx="4041775"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2" name="Content Placeholder 5"/>
          <p:cNvSpPr>
            <a:spLocks noGrp="1"/>
          </p:cNvSpPr>
          <p:nvPr>
            <p:ph sz="quarter" idx="4"/>
          </p:nvPr>
        </p:nvSpPr>
        <p:spPr>
          <a:xfrm>
            <a:off x="4645026" y="1738472"/>
            <a:ext cx="4041775" cy="4242159"/>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32F33141-977A-D4DB-BBD9-6C107DC51F89}"/>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63BB0D5C-0DEA-CB32-ECEA-CEEDEAE9D9B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812263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5_Butler Watermark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B376-DE33-294F-DCC6-6A97FB5A92D7}"/>
              </a:ext>
            </a:extLst>
          </p:cNvPr>
          <p:cNvSpPr>
            <a:spLocks noGrp="1"/>
          </p:cNvSpPr>
          <p:nvPr>
            <p:ph type="title"/>
          </p:nvPr>
        </p:nvSpPr>
        <p:spPr>
          <a:xfrm>
            <a:off x="628650" y="2490489"/>
            <a:ext cx="7886700" cy="1325563"/>
          </a:xfrm>
          <a:prstGeom prst="rect">
            <a:avLst/>
          </a:prstGeom>
        </p:spPr>
        <p:txBody>
          <a:bodyPr/>
          <a:lstStyle>
            <a:lvl1pPr>
              <a:defRPr b="1" i="0">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4100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Butler Watermark_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11" name="Footer Placeholder 4"/>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
        <p:nvSpPr>
          <p:cNvPr id="14" name="Content Placeholder 2"/>
          <p:cNvSpPr>
            <a:spLocks noGrp="1"/>
          </p:cNvSpPr>
          <p:nvPr>
            <p:ph idx="1"/>
          </p:nvPr>
        </p:nvSpPr>
        <p:spPr>
          <a:xfrm>
            <a:off x="457200" y="1098708"/>
            <a:ext cx="8229600" cy="486960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55728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Butler Watermark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3" name="Content Placeholder 2"/>
          <p:cNvSpPr>
            <a:spLocks noGrp="1"/>
          </p:cNvSpPr>
          <p:nvPr>
            <p:ph sz="half" idx="1"/>
          </p:nvPr>
        </p:nvSpPr>
        <p:spPr>
          <a:xfrm>
            <a:off x="457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4648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8A52E4C9-106E-9C45-7D47-FD1C901C1B86}"/>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AE75E394-C6E8-17ED-5CF7-2271364A967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2599865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Butler Watermark_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9" name="Text Placeholder 2"/>
          <p:cNvSpPr>
            <a:spLocks noGrp="1"/>
          </p:cNvSpPr>
          <p:nvPr>
            <p:ph type="body" idx="1" hasCustomPrompt="1"/>
          </p:nvPr>
        </p:nvSpPr>
        <p:spPr>
          <a:xfrm>
            <a:off x="457200" y="1099912"/>
            <a:ext cx="4040188"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Content Placeholder 3"/>
          <p:cNvSpPr>
            <a:spLocks noGrp="1"/>
          </p:cNvSpPr>
          <p:nvPr>
            <p:ph sz="half" idx="2"/>
          </p:nvPr>
        </p:nvSpPr>
        <p:spPr>
          <a:xfrm>
            <a:off x="457200" y="1739676"/>
            <a:ext cx="4040188" cy="4240995"/>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4645026" y="1098708"/>
            <a:ext cx="4041775"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2" name="Content Placeholder 5"/>
          <p:cNvSpPr>
            <a:spLocks noGrp="1"/>
          </p:cNvSpPr>
          <p:nvPr>
            <p:ph sz="quarter" idx="4"/>
          </p:nvPr>
        </p:nvSpPr>
        <p:spPr>
          <a:xfrm>
            <a:off x="4645026" y="1738472"/>
            <a:ext cx="4041775" cy="4242159"/>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32F33141-977A-D4DB-BBD9-6C107DC51F89}"/>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63BB0D5C-0DEA-CB32-ECEA-CEEDEAE9D9B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155819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Butler Watermark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B376-DE33-294F-DCC6-6A97FB5A92D7}"/>
              </a:ext>
            </a:extLst>
          </p:cNvPr>
          <p:cNvSpPr>
            <a:spLocks noGrp="1"/>
          </p:cNvSpPr>
          <p:nvPr>
            <p:ph type="title"/>
          </p:nvPr>
        </p:nvSpPr>
        <p:spPr>
          <a:xfrm>
            <a:off x="628650" y="2490489"/>
            <a:ext cx="7886700" cy="1325563"/>
          </a:xfrm>
          <a:prstGeom prst="rect">
            <a:avLst/>
          </a:prstGeom>
        </p:spPr>
        <p:txBody>
          <a:bodyPr/>
          <a:lstStyle>
            <a:lvl1pPr>
              <a:defRPr b="1" i="0">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61247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Butler Watermark_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11" name="Footer Placeholder 4"/>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
        <p:nvSpPr>
          <p:cNvPr id="14" name="Content Placeholder 2"/>
          <p:cNvSpPr>
            <a:spLocks noGrp="1"/>
          </p:cNvSpPr>
          <p:nvPr>
            <p:ph idx="1"/>
          </p:nvPr>
        </p:nvSpPr>
        <p:spPr>
          <a:xfrm>
            <a:off x="457200" y="1098708"/>
            <a:ext cx="8229600" cy="486960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6301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Butler Cover-Cen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244802" y="3766916"/>
            <a:ext cx="6654394" cy="1212858"/>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5318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6_Butler Watermark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3" name="Content Placeholder 2"/>
          <p:cNvSpPr>
            <a:spLocks noGrp="1"/>
          </p:cNvSpPr>
          <p:nvPr>
            <p:ph sz="half" idx="1"/>
          </p:nvPr>
        </p:nvSpPr>
        <p:spPr>
          <a:xfrm>
            <a:off x="457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4648200" y="1098709"/>
            <a:ext cx="4038600" cy="4894319"/>
          </a:xfrm>
          <a:prstGeom prst="rect">
            <a:avLst/>
          </a:prstGeom>
        </p:spPr>
        <p:txBody>
          <a:bodyPr/>
          <a:lstStyle>
            <a:lvl1pPr>
              <a:defRPr sz="2100" b="0" i="0">
                <a:solidFill>
                  <a:srgbClr val="13294B"/>
                </a:solidFill>
                <a:latin typeface="Georgia"/>
                <a:cs typeface="Georgia"/>
              </a:defRPr>
            </a:lvl1pPr>
            <a:lvl2pPr>
              <a:defRPr sz="1800" b="0" i="0">
                <a:solidFill>
                  <a:srgbClr val="13294B"/>
                </a:solidFill>
                <a:latin typeface="Georgia"/>
                <a:cs typeface="Georgia"/>
              </a:defRPr>
            </a:lvl2pPr>
            <a:lvl3pPr>
              <a:defRPr sz="1500" b="0" i="0">
                <a:solidFill>
                  <a:srgbClr val="13294B"/>
                </a:solidFill>
                <a:latin typeface="Georgia"/>
                <a:cs typeface="Georgia"/>
              </a:defRPr>
            </a:lvl3pPr>
            <a:lvl4pPr>
              <a:defRPr sz="1350" b="0" i="0">
                <a:solidFill>
                  <a:srgbClr val="13294B"/>
                </a:solidFill>
                <a:latin typeface="Georgia"/>
                <a:cs typeface="Georgia"/>
              </a:defRPr>
            </a:lvl4pPr>
            <a:lvl5pPr>
              <a:defRPr sz="1350" b="0" i="0">
                <a:solidFill>
                  <a:srgbClr val="13294B"/>
                </a:solidFill>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8A52E4C9-106E-9C45-7D47-FD1C901C1B86}"/>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AE75E394-C6E8-17ED-5CF7-2271364A967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354491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6_Butler Watermark_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rgbClr val="13294B"/>
                </a:solidFill>
                <a:latin typeface="Helvetica"/>
                <a:cs typeface="Helvetica"/>
              </a:defRPr>
            </a:lvl1pPr>
          </a:lstStyle>
          <a:p>
            <a:r>
              <a:rPr lang="en-US" dirty="0"/>
              <a:t>CLICK TO EDIT MASTER TITLE STYLE</a:t>
            </a:r>
          </a:p>
        </p:txBody>
      </p:sp>
      <p:sp>
        <p:nvSpPr>
          <p:cNvPr id="19" name="Text Placeholder 2"/>
          <p:cNvSpPr>
            <a:spLocks noGrp="1"/>
          </p:cNvSpPr>
          <p:nvPr>
            <p:ph type="body" idx="1" hasCustomPrompt="1"/>
          </p:nvPr>
        </p:nvSpPr>
        <p:spPr>
          <a:xfrm>
            <a:off x="457200" y="1099912"/>
            <a:ext cx="4040188"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Content Placeholder 3"/>
          <p:cNvSpPr>
            <a:spLocks noGrp="1"/>
          </p:cNvSpPr>
          <p:nvPr>
            <p:ph sz="half" idx="2"/>
          </p:nvPr>
        </p:nvSpPr>
        <p:spPr>
          <a:xfrm>
            <a:off x="457200" y="1739676"/>
            <a:ext cx="4040188" cy="4240995"/>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4645026" y="1098708"/>
            <a:ext cx="4041775" cy="639762"/>
          </a:xfrm>
          <a:prstGeom prst="rect">
            <a:avLst/>
          </a:prstGeom>
        </p:spPr>
        <p:txBody>
          <a:bodyPr anchor="b">
            <a:noAutofit/>
          </a:bodyPr>
          <a:lstStyle>
            <a:lvl1pPr marL="0" indent="0">
              <a:buNone/>
              <a:defRPr sz="1500" b="1" i="0">
                <a:solidFill>
                  <a:srgbClr val="13294B"/>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2" name="Content Placeholder 5"/>
          <p:cNvSpPr>
            <a:spLocks noGrp="1"/>
          </p:cNvSpPr>
          <p:nvPr>
            <p:ph sz="quarter" idx="4"/>
          </p:nvPr>
        </p:nvSpPr>
        <p:spPr>
          <a:xfrm>
            <a:off x="4645026" y="1738472"/>
            <a:ext cx="4041775" cy="4242159"/>
          </a:xfrm>
          <a:prstGeom prst="rect">
            <a:avLst/>
          </a:prstGeom>
        </p:spPr>
        <p:txBody>
          <a:bodyPr/>
          <a:lstStyle>
            <a:lvl1pPr>
              <a:defRPr sz="1800" b="0" i="0">
                <a:solidFill>
                  <a:srgbClr val="13294B"/>
                </a:solidFill>
                <a:latin typeface="Georgia"/>
                <a:cs typeface="Georgia"/>
              </a:defRPr>
            </a:lvl1pPr>
            <a:lvl2pPr>
              <a:defRPr sz="1500" b="0" i="0">
                <a:solidFill>
                  <a:srgbClr val="13294B"/>
                </a:solidFill>
                <a:latin typeface="Georgia"/>
                <a:cs typeface="Georgia"/>
              </a:defRPr>
            </a:lvl2pPr>
            <a:lvl3pPr>
              <a:defRPr sz="1350" b="0" i="0">
                <a:solidFill>
                  <a:srgbClr val="13294B"/>
                </a:solidFill>
                <a:latin typeface="Georgia"/>
                <a:cs typeface="Georgia"/>
              </a:defRPr>
            </a:lvl3pPr>
            <a:lvl4pPr>
              <a:defRPr sz="1200" b="0" i="0">
                <a:solidFill>
                  <a:srgbClr val="13294B"/>
                </a:solidFill>
                <a:latin typeface="Georgia"/>
                <a:cs typeface="Georgia"/>
              </a:defRPr>
            </a:lvl4pPr>
            <a:lvl5pPr>
              <a:defRPr sz="1200" b="0" i="0">
                <a:solidFill>
                  <a:srgbClr val="13294B"/>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32F33141-977A-D4DB-BBD9-6C107DC51F89}"/>
              </a:ext>
            </a:extLst>
          </p:cNvPr>
          <p:cNvSpPr>
            <a:spLocks noGrp="1"/>
          </p:cNvSpPr>
          <p:nvPr>
            <p:ph type="dt" sz="half" idx="10"/>
          </p:nvPr>
        </p:nvSpPr>
        <p:spPr>
          <a:xfrm>
            <a:off x="7630866" y="6146427"/>
            <a:ext cx="1055935" cy="365125"/>
          </a:xfrm>
          <a:prstGeom prst="rect">
            <a:avLst/>
          </a:prstGeom>
        </p:spPr>
        <p:txBody>
          <a:bodyPr/>
          <a:lstStyle>
            <a:lvl1pPr algn="r">
              <a:defRPr b="1" i="0">
                <a:latin typeface="Helvetica"/>
                <a:cs typeface="Helvetica"/>
              </a:defRPr>
            </a:lvl1pPr>
          </a:lstStyle>
          <a:p>
            <a:fld id="{28C411A1-7134-1F4B-A1D7-6BD1DD412DD1}" type="datetime1">
              <a:rPr lang="en-US" smtClean="0"/>
              <a:pPr/>
              <a:t>1/16/2024</a:t>
            </a:fld>
            <a:endParaRPr lang="en-US" dirty="0"/>
          </a:p>
        </p:txBody>
      </p:sp>
      <p:sp>
        <p:nvSpPr>
          <p:cNvPr id="3" name="Footer Placeholder 4">
            <a:extLst>
              <a:ext uri="{FF2B5EF4-FFF2-40B4-BE49-F238E27FC236}">
                <a16:creationId xmlns:a16="http://schemas.microsoft.com/office/drawing/2014/main" id="{63BB0D5C-0DEA-CB32-ECEA-CEEDEAE9D9B7}"/>
              </a:ext>
            </a:extLst>
          </p:cNvPr>
          <p:cNvSpPr>
            <a:spLocks noGrp="1"/>
          </p:cNvSpPr>
          <p:nvPr>
            <p:ph type="ftr" sz="quarter" idx="11"/>
          </p:nvPr>
        </p:nvSpPr>
        <p:spPr>
          <a:xfrm>
            <a:off x="3124200" y="6146428"/>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1978089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7_Butler Basic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70125"/>
            <a:ext cx="8229600" cy="396362"/>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
        <p:nvSpPr>
          <p:cNvPr id="5" name="Footer Placeholder 4"/>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
        <p:nvSpPr>
          <p:cNvPr id="7" name="Content Placeholder 2"/>
          <p:cNvSpPr>
            <a:spLocks noGrp="1"/>
          </p:cNvSpPr>
          <p:nvPr>
            <p:ph idx="1"/>
          </p:nvPr>
        </p:nvSpPr>
        <p:spPr>
          <a:xfrm>
            <a:off x="457200" y="1098708"/>
            <a:ext cx="8229600" cy="4807822"/>
          </a:xfrm>
          <a:prstGeom prst="rect">
            <a:avLst/>
          </a:prstGeom>
        </p:spPr>
        <p:txBody>
          <a:bodyPr/>
          <a:lstStyle>
            <a:lvl1pPr>
              <a:defRPr b="0" i="0">
                <a:solidFill>
                  <a:schemeClr val="tx1"/>
                </a:solidFill>
                <a:latin typeface="Georgia"/>
                <a:cs typeface="Georgia"/>
              </a:defRPr>
            </a:lvl1pPr>
            <a:lvl2pPr>
              <a:defRPr b="0" i="0">
                <a:solidFill>
                  <a:schemeClr val="tx1"/>
                </a:solidFill>
                <a:latin typeface="Georgia"/>
                <a:cs typeface="Georgia"/>
              </a:defRPr>
            </a:lvl2pPr>
            <a:lvl3pPr>
              <a:defRPr b="0" i="0">
                <a:solidFill>
                  <a:schemeClr val="tx1"/>
                </a:solidFill>
                <a:latin typeface="Georgia"/>
                <a:cs typeface="Georgia"/>
              </a:defRPr>
            </a:lvl3pPr>
            <a:lvl4pPr>
              <a:defRPr b="0" i="0">
                <a:solidFill>
                  <a:schemeClr val="tx1"/>
                </a:solidFill>
                <a:latin typeface="Georgia"/>
                <a:cs typeface="Georgia"/>
              </a:defRPr>
            </a:lvl4pPr>
            <a:lvl5pPr>
              <a:defRPr b="0" i="0">
                <a:solidFill>
                  <a:schemeClr val="tx1"/>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8295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7_Butler Basic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98708"/>
            <a:ext cx="4038600" cy="4881962"/>
          </a:xfrm>
          <a:prstGeom prst="rect">
            <a:avLst/>
          </a:prstGeom>
        </p:spPr>
        <p:txBody>
          <a:bodyPr/>
          <a:lstStyle>
            <a:lvl1pPr>
              <a:defRPr sz="2100" b="0" i="0">
                <a:solidFill>
                  <a:schemeClr val="tx1"/>
                </a:solidFill>
                <a:latin typeface="Georgia"/>
                <a:cs typeface="Georgia"/>
              </a:defRPr>
            </a:lvl1pPr>
            <a:lvl2pPr>
              <a:defRPr sz="1800" b="0" i="0">
                <a:solidFill>
                  <a:schemeClr val="tx1"/>
                </a:solidFill>
                <a:latin typeface="Georgia"/>
                <a:cs typeface="Georgia"/>
              </a:defRPr>
            </a:lvl2pPr>
            <a:lvl3pPr>
              <a:defRPr sz="1500" b="0" i="0">
                <a:solidFill>
                  <a:schemeClr val="tx1"/>
                </a:solidFill>
                <a:latin typeface="Georgia"/>
                <a:cs typeface="Georgia"/>
              </a:defRPr>
            </a:lvl3pPr>
            <a:lvl4pPr>
              <a:defRPr sz="1350" b="0" i="0">
                <a:solidFill>
                  <a:schemeClr val="tx1"/>
                </a:solidFill>
                <a:latin typeface="Georgia"/>
                <a:cs typeface="Georgia"/>
              </a:defRPr>
            </a:lvl4pPr>
            <a:lvl5pPr>
              <a:defRPr sz="1350" b="0" i="0">
                <a:solidFill>
                  <a:schemeClr val="tx1"/>
                </a:solidFill>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98708"/>
            <a:ext cx="4038600" cy="4881962"/>
          </a:xfrm>
          <a:prstGeom prst="rect">
            <a:avLst/>
          </a:prstGeom>
        </p:spPr>
        <p:txBody>
          <a:bodyPr/>
          <a:lstStyle>
            <a:lvl1pPr>
              <a:defRPr sz="2100" b="0" i="0">
                <a:solidFill>
                  <a:schemeClr val="tx1"/>
                </a:solidFill>
                <a:latin typeface="Georgia"/>
                <a:cs typeface="Georgia"/>
              </a:defRPr>
            </a:lvl1pPr>
            <a:lvl2pPr>
              <a:defRPr sz="1800" b="0" i="0">
                <a:solidFill>
                  <a:schemeClr val="tx1"/>
                </a:solidFill>
                <a:latin typeface="Georgia"/>
                <a:cs typeface="Georgia"/>
              </a:defRPr>
            </a:lvl2pPr>
            <a:lvl3pPr>
              <a:defRPr sz="1500" b="0" i="0">
                <a:solidFill>
                  <a:schemeClr val="tx1"/>
                </a:solidFill>
                <a:latin typeface="Georgia"/>
                <a:cs typeface="Georgia"/>
              </a:defRPr>
            </a:lvl3pPr>
            <a:lvl4pPr>
              <a:defRPr sz="1350" b="0" i="0">
                <a:solidFill>
                  <a:schemeClr val="tx1"/>
                </a:solidFill>
                <a:latin typeface="Georgia"/>
                <a:cs typeface="Georgia"/>
              </a:defRPr>
            </a:lvl4pPr>
            <a:lvl5pPr>
              <a:defRPr sz="1350" b="0" i="0">
                <a:solidFill>
                  <a:schemeClr val="tx1"/>
                </a:solidFill>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
        <p:nvSpPr>
          <p:cNvPr id="2" name="Footer Placeholder 4">
            <a:extLst>
              <a:ext uri="{FF2B5EF4-FFF2-40B4-BE49-F238E27FC236}">
                <a16:creationId xmlns:a16="http://schemas.microsoft.com/office/drawing/2014/main" id="{CD5210EE-5B4A-85BB-D24D-C1BAED71A66E}"/>
              </a:ext>
            </a:extLst>
          </p:cNvPr>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2593893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7_Butler Basic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099912"/>
            <a:ext cx="4040188" cy="639762"/>
          </a:xfrm>
          <a:prstGeom prst="rect">
            <a:avLst/>
          </a:prstGeom>
        </p:spPr>
        <p:txBody>
          <a:bodyPr anchor="b">
            <a:noAutofit/>
          </a:bodyPr>
          <a:lstStyle>
            <a:lvl1pPr marL="0" indent="0">
              <a:buNone/>
              <a:defRPr sz="1500" b="1" i="0">
                <a:solidFill>
                  <a:schemeClr val="tx1"/>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39676"/>
            <a:ext cx="4040188" cy="4203925"/>
          </a:xfrm>
          <a:prstGeom prst="rect">
            <a:avLst/>
          </a:prstGeom>
        </p:spPr>
        <p:txBody>
          <a:bodyPr/>
          <a:lstStyle>
            <a:lvl1pPr>
              <a:defRPr sz="1800" b="0" i="0">
                <a:solidFill>
                  <a:schemeClr val="tx1"/>
                </a:solidFill>
                <a:latin typeface="Georgia"/>
                <a:cs typeface="Georgia"/>
              </a:defRPr>
            </a:lvl1pPr>
            <a:lvl2pPr>
              <a:defRPr sz="1500" b="0" i="0">
                <a:solidFill>
                  <a:schemeClr val="tx1"/>
                </a:solidFill>
                <a:latin typeface="Georgia"/>
                <a:cs typeface="Georgia"/>
              </a:defRPr>
            </a:lvl2pPr>
            <a:lvl3pPr>
              <a:defRPr sz="1350" b="0" i="0">
                <a:solidFill>
                  <a:schemeClr val="tx1"/>
                </a:solidFill>
                <a:latin typeface="Georgia"/>
                <a:cs typeface="Georgia"/>
              </a:defRPr>
            </a:lvl3pPr>
            <a:lvl4pPr>
              <a:defRPr sz="1200" b="0" i="0">
                <a:solidFill>
                  <a:schemeClr val="tx1"/>
                </a:solidFill>
                <a:latin typeface="Georgia"/>
                <a:cs typeface="Georgia"/>
              </a:defRPr>
            </a:lvl4pPr>
            <a:lvl5pPr>
              <a:defRPr sz="1200" b="0" i="0">
                <a:solidFill>
                  <a:schemeClr val="tx1"/>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6" y="1098708"/>
            <a:ext cx="4041775" cy="639762"/>
          </a:xfrm>
          <a:prstGeom prst="rect">
            <a:avLst/>
          </a:prstGeom>
        </p:spPr>
        <p:txBody>
          <a:bodyPr anchor="b">
            <a:noAutofit/>
          </a:bodyPr>
          <a:lstStyle>
            <a:lvl1pPr marL="0" indent="0">
              <a:buNone/>
              <a:defRPr sz="1500" b="1" i="0">
                <a:solidFill>
                  <a:schemeClr val="tx1"/>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1738471"/>
            <a:ext cx="4041775" cy="4205079"/>
          </a:xfrm>
          <a:prstGeom prst="rect">
            <a:avLst/>
          </a:prstGeom>
        </p:spPr>
        <p:txBody>
          <a:bodyPr/>
          <a:lstStyle>
            <a:lvl1pPr>
              <a:defRPr sz="1800" b="0" i="0">
                <a:solidFill>
                  <a:schemeClr val="tx1"/>
                </a:solidFill>
                <a:latin typeface="Georgia"/>
                <a:cs typeface="Georgia"/>
              </a:defRPr>
            </a:lvl1pPr>
            <a:lvl2pPr>
              <a:defRPr sz="1500" b="0" i="0">
                <a:solidFill>
                  <a:schemeClr val="tx1"/>
                </a:solidFill>
                <a:latin typeface="Georgia"/>
                <a:cs typeface="Georgia"/>
              </a:defRPr>
            </a:lvl2pPr>
            <a:lvl3pPr>
              <a:defRPr sz="1350" b="0" i="0">
                <a:solidFill>
                  <a:schemeClr val="tx1"/>
                </a:solidFill>
                <a:latin typeface="Georgia"/>
                <a:cs typeface="Georgia"/>
              </a:defRPr>
            </a:lvl3pPr>
            <a:lvl4pPr>
              <a:defRPr sz="1200" b="0" i="0">
                <a:solidFill>
                  <a:schemeClr val="tx1"/>
                </a:solidFill>
                <a:latin typeface="Georgia"/>
                <a:cs typeface="Georgia"/>
              </a:defRPr>
            </a:lvl4pPr>
            <a:lvl5pPr>
              <a:defRPr sz="1200" b="0" i="0">
                <a:solidFill>
                  <a:schemeClr val="tx1"/>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
        <p:nvSpPr>
          <p:cNvPr id="2" name="Footer Placeholder 4">
            <a:extLst>
              <a:ext uri="{FF2B5EF4-FFF2-40B4-BE49-F238E27FC236}">
                <a16:creationId xmlns:a16="http://schemas.microsoft.com/office/drawing/2014/main" id="{E2CB950B-A068-EC27-B2B9-6C42D282ED71}"/>
              </a:ext>
            </a:extLst>
          </p:cNvPr>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2714102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8_Butler Basic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
        <p:nvSpPr>
          <p:cNvPr id="7" name="Content Placeholder 2"/>
          <p:cNvSpPr>
            <a:spLocks noGrp="1"/>
          </p:cNvSpPr>
          <p:nvPr>
            <p:ph idx="1"/>
          </p:nvPr>
        </p:nvSpPr>
        <p:spPr>
          <a:xfrm>
            <a:off x="457200" y="1098708"/>
            <a:ext cx="8229600" cy="4807822"/>
          </a:xfrm>
          <a:prstGeom prst="rect">
            <a:avLst/>
          </a:prstGeom>
        </p:spPr>
        <p:txBody>
          <a:bodyPr/>
          <a:lstStyle>
            <a:lvl1pPr>
              <a:defRPr b="0" i="0">
                <a:solidFill>
                  <a:schemeClr val="tx1"/>
                </a:solidFill>
                <a:latin typeface="Georgia"/>
                <a:cs typeface="Georgia"/>
              </a:defRPr>
            </a:lvl1pPr>
            <a:lvl2pPr>
              <a:defRPr b="0" i="0">
                <a:solidFill>
                  <a:schemeClr val="tx1"/>
                </a:solidFill>
                <a:latin typeface="Georgia"/>
                <a:cs typeface="Georgia"/>
              </a:defRPr>
            </a:lvl2pPr>
            <a:lvl3pPr>
              <a:defRPr b="0" i="0">
                <a:solidFill>
                  <a:schemeClr val="tx1"/>
                </a:solidFill>
                <a:latin typeface="Georgia"/>
                <a:cs typeface="Georgia"/>
              </a:defRPr>
            </a:lvl3pPr>
            <a:lvl4pPr>
              <a:defRPr b="0" i="0">
                <a:solidFill>
                  <a:schemeClr val="tx1"/>
                </a:solidFill>
                <a:latin typeface="Georgia"/>
                <a:cs typeface="Georgia"/>
              </a:defRPr>
            </a:lvl4pPr>
            <a:lvl5pPr>
              <a:defRPr b="0" i="0">
                <a:solidFill>
                  <a:schemeClr val="tx1"/>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2A325BD2-3988-A936-2BFA-179D8D974EA7}"/>
              </a:ext>
            </a:extLst>
          </p:cNvPr>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742948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8_Butler Basic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98708"/>
            <a:ext cx="4038600" cy="4881962"/>
          </a:xfrm>
          <a:prstGeom prst="rect">
            <a:avLst/>
          </a:prstGeom>
        </p:spPr>
        <p:txBody>
          <a:bodyPr/>
          <a:lstStyle>
            <a:lvl1pPr>
              <a:defRPr sz="2100" b="0" i="0">
                <a:solidFill>
                  <a:schemeClr val="tx1"/>
                </a:solidFill>
                <a:latin typeface="Georgia"/>
                <a:cs typeface="Georgia"/>
              </a:defRPr>
            </a:lvl1pPr>
            <a:lvl2pPr>
              <a:defRPr sz="1800" b="0" i="0">
                <a:solidFill>
                  <a:schemeClr val="tx1"/>
                </a:solidFill>
                <a:latin typeface="Georgia"/>
                <a:cs typeface="Georgia"/>
              </a:defRPr>
            </a:lvl2pPr>
            <a:lvl3pPr>
              <a:defRPr sz="1500" b="0" i="0">
                <a:solidFill>
                  <a:schemeClr val="tx1"/>
                </a:solidFill>
                <a:latin typeface="Georgia"/>
                <a:cs typeface="Georgia"/>
              </a:defRPr>
            </a:lvl3pPr>
            <a:lvl4pPr>
              <a:defRPr sz="1350" b="0" i="0">
                <a:solidFill>
                  <a:schemeClr val="tx1"/>
                </a:solidFill>
                <a:latin typeface="Georgia"/>
                <a:cs typeface="Georgia"/>
              </a:defRPr>
            </a:lvl4pPr>
            <a:lvl5pPr>
              <a:defRPr sz="1350" b="0" i="0">
                <a:solidFill>
                  <a:schemeClr val="tx1"/>
                </a:solidFill>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98708"/>
            <a:ext cx="4038600" cy="4881962"/>
          </a:xfrm>
          <a:prstGeom prst="rect">
            <a:avLst/>
          </a:prstGeom>
        </p:spPr>
        <p:txBody>
          <a:bodyPr/>
          <a:lstStyle>
            <a:lvl1pPr>
              <a:defRPr sz="2100" b="0" i="0">
                <a:solidFill>
                  <a:schemeClr val="tx1"/>
                </a:solidFill>
                <a:latin typeface="Georgia"/>
                <a:cs typeface="Georgia"/>
              </a:defRPr>
            </a:lvl1pPr>
            <a:lvl2pPr>
              <a:defRPr sz="1800" b="0" i="0">
                <a:solidFill>
                  <a:schemeClr val="tx1"/>
                </a:solidFill>
                <a:latin typeface="Georgia"/>
                <a:cs typeface="Georgia"/>
              </a:defRPr>
            </a:lvl2pPr>
            <a:lvl3pPr>
              <a:defRPr sz="1500" b="0" i="0">
                <a:solidFill>
                  <a:schemeClr val="tx1"/>
                </a:solidFill>
                <a:latin typeface="Georgia"/>
                <a:cs typeface="Georgia"/>
              </a:defRPr>
            </a:lvl3pPr>
            <a:lvl4pPr>
              <a:defRPr sz="1350" b="0" i="0">
                <a:solidFill>
                  <a:schemeClr val="tx1"/>
                </a:solidFill>
                <a:latin typeface="Georgia"/>
                <a:cs typeface="Georgia"/>
              </a:defRPr>
            </a:lvl4pPr>
            <a:lvl5pPr>
              <a:defRPr sz="1350" b="0" i="0">
                <a:solidFill>
                  <a:schemeClr val="tx1"/>
                </a:solidFill>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
        <p:nvSpPr>
          <p:cNvPr id="2" name="Footer Placeholder 4">
            <a:extLst>
              <a:ext uri="{FF2B5EF4-FFF2-40B4-BE49-F238E27FC236}">
                <a16:creationId xmlns:a16="http://schemas.microsoft.com/office/drawing/2014/main" id="{CD5210EE-5B4A-85BB-D24D-C1BAED71A66E}"/>
              </a:ext>
            </a:extLst>
          </p:cNvPr>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93231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8_Butler Basic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099912"/>
            <a:ext cx="4040188" cy="639762"/>
          </a:xfrm>
          <a:prstGeom prst="rect">
            <a:avLst/>
          </a:prstGeom>
        </p:spPr>
        <p:txBody>
          <a:bodyPr anchor="b">
            <a:noAutofit/>
          </a:bodyPr>
          <a:lstStyle>
            <a:lvl1pPr marL="0" indent="0">
              <a:buNone/>
              <a:defRPr sz="1500" b="1" i="0">
                <a:solidFill>
                  <a:schemeClr val="tx1"/>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39676"/>
            <a:ext cx="4040188" cy="4203925"/>
          </a:xfrm>
          <a:prstGeom prst="rect">
            <a:avLst/>
          </a:prstGeom>
        </p:spPr>
        <p:txBody>
          <a:bodyPr/>
          <a:lstStyle>
            <a:lvl1pPr>
              <a:defRPr sz="1800" b="0" i="0">
                <a:solidFill>
                  <a:schemeClr val="tx1"/>
                </a:solidFill>
                <a:latin typeface="Georgia"/>
                <a:cs typeface="Georgia"/>
              </a:defRPr>
            </a:lvl1pPr>
            <a:lvl2pPr>
              <a:defRPr sz="1500" b="0" i="0">
                <a:solidFill>
                  <a:schemeClr val="tx1"/>
                </a:solidFill>
                <a:latin typeface="Georgia"/>
                <a:cs typeface="Georgia"/>
              </a:defRPr>
            </a:lvl2pPr>
            <a:lvl3pPr>
              <a:defRPr sz="1350" b="0" i="0">
                <a:solidFill>
                  <a:schemeClr val="tx1"/>
                </a:solidFill>
                <a:latin typeface="Georgia"/>
                <a:cs typeface="Georgia"/>
              </a:defRPr>
            </a:lvl3pPr>
            <a:lvl4pPr>
              <a:defRPr sz="1200" b="0" i="0">
                <a:solidFill>
                  <a:schemeClr val="tx1"/>
                </a:solidFill>
                <a:latin typeface="Georgia"/>
                <a:cs typeface="Georgia"/>
              </a:defRPr>
            </a:lvl4pPr>
            <a:lvl5pPr>
              <a:defRPr sz="1200" b="0" i="0">
                <a:solidFill>
                  <a:schemeClr val="tx1"/>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6" y="1098708"/>
            <a:ext cx="4041775" cy="639762"/>
          </a:xfrm>
          <a:prstGeom prst="rect">
            <a:avLst/>
          </a:prstGeom>
        </p:spPr>
        <p:txBody>
          <a:bodyPr anchor="b">
            <a:noAutofit/>
          </a:bodyPr>
          <a:lstStyle>
            <a:lvl1pPr marL="0" indent="0">
              <a:buNone/>
              <a:defRPr sz="1500" b="1" i="0">
                <a:solidFill>
                  <a:schemeClr val="tx1"/>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1738471"/>
            <a:ext cx="4041775" cy="4205079"/>
          </a:xfrm>
          <a:prstGeom prst="rect">
            <a:avLst/>
          </a:prstGeom>
        </p:spPr>
        <p:txBody>
          <a:bodyPr/>
          <a:lstStyle>
            <a:lvl1pPr>
              <a:defRPr sz="1800" b="0" i="0">
                <a:solidFill>
                  <a:schemeClr val="tx1"/>
                </a:solidFill>
                <a:latin typeface="Georgia"/>
                <a:cs typeface="Georgia"/>
              </a:defRPr>
            </a:lvl1pPr>
            <a:lvl2pPr>
              <a:defRPr sz="1500" b="0" i="0">
                <a:solidFill>
                  <a:schemeClr val="tx1"/>
                </a:solidFill>
                <a:latin typeface="Georgia"/>
                <a:cs typeface="Georgia"/>
              </a:defRPr>
            </a:lvl2pPr>
            <a:lvl3pPr>
              <a:defRPr sz="1350" b="0" i="0">
                <a:solidFill>
                  <a:schemeClr val="tx1"/>
                </a:solidFill>
                <a:latin typeface="Georgia"/>
                <a:cs typeface="Georgia"/>
              </a:defRPr>
            </a:lvl3pPr>
            <a:lvl4pPr>
              <a:defRPr sz="1200" b="0" i="0">
                <a:solidFill>
                  <a:schemeClr val="tx1"/>
                </a:solidFill>
                <a:latin typeface="Georgia"/>
                <a:cs typeface="Georgia"/>
              </a:defRPr>
            </a:lvl4pPr>
            <a:lvl5pPr>
              <a:defRPr sz="1200" b="0" i="0">
                <a:solidFill>
                  <a:schemeClr val="tx1"/>
                </a:solidFill>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457200" y="274640"/>
            <a:ext cx="8229600" cy="360329"/>
          </a:xfrm>
          <a:prstGeom prst="rect">
            <a:avLst/>
          </a:prstGeom>
        </p:spPr>
        <p:txBody>
          <a:bodyPr>
            <a:noAutofit/>
          </a:bodyPr>
          <a:lstStyle>
            <a:lvl1pPr algn="l">
              <a:defRPr sz="1950" b="1" i="0">
                <a:solidFill>
                  <a:schemeClr val="tx1"/>
                </a:solidFill>
                <a:latin typeface="Helvetica"/>
                <a:cs typeface="Helvetica"/>
              </a:defRPr>
            </a:lvl1pPr>
          </a:lstStyle>
          <a:p>
            <a:r>
              <a:rPr lang="en-US" dirty="0"/>
              <a:t>CLICK TO EDIT MASTER TITLE STYLE</a:t>
            </a:r>
          </a:p>
        </p:txBody>
      </p:sp>
      <p:sp>
        <p:nvSpPr>
          <p:cNvPr id="2" name="Footer Placeholder 4">
            <a:extLst>
              <a:ext uri="{FF2B5EF4-FFF2-40B4-BE49-F238E27FC236}">
                <a16:creationId xmlns:a16="http://schemas.microsoft.com/office/drawing/2014/main" id="{E2CB950B-A068-EC27-B2B9-6C42D282ED71}"/>
              </a:ext>
            </a:extLst>
          </p:cNvPr>
          <p:cNvSpPr>
            <a:spLocks noGrp="1"/>
          </p:cNvSpPr>
          <p:nvPr>
            <p:ph type="ftr" sz="quarter" idx="11"/>
          </p:nvPr>
        </p:nvSpPr>
        <p:spPr>
          <a:xfrm>
            <a:off x="3124200" y="6121410"/>
            <a:ext cx="2895600" cy="365125"/>
          </a:xfrm>
          <a:prstGeom prst="rect">
            <a:avLst/>
          </a:prstGeom>
        </p:spPr>
        <p:txBody>
          <a:bodyPr/>
          <a:lstStyle>
            <a:lvl1pPr>
              <a:defRPr b="1" i="0">
                <a:latin typeface="Helvetica"/>
                <a:cs typeface="Helvetica"/>
              </a:defRPr>
            </a:lvl1pPr>
          </a:lstStyle>
          <a:p>
            <a:endParaRPr lang="en-US" dirty="0"/>
          </a:p>
        </p:txBody>
      </p:sp>
    </p:spTree>
    <p:extLst>
      <p:ext uri="{BB962C8B-B14F-4D97-AF65-F5344CB8AC3E}">
        <p14:creationId xmlns:p14="http://schemas.microsoft.com/office/powerpoint/2010/main" val="291417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_Butler Cover-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944325" y="3742201"/>
            <a:ext cx="5255348" cy="1752600"/>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718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Butler Cover-Cene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101296" y="3742202"/>
            <a:ext cx="6941408" cy="1262285"/>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7079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Butler Cover-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944325" y="3742201"/>
            <a:ext cx="5255348" cy="1752600"/>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74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Butler Cover-Cen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52520" y="3742201"/>
            <a:ext cx="7038961" cy="1274642"/>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5454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Butler Cover-Cen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52520" y="3742201"/>
            <a:ext cx="7038961" cy="1274642"/>
          </a:xfrm>
          <a:prstGeom prst="rect">
            <a:avLst/>
          </a:prstGeom>
        </p:spPr>
        <p:txBody>
          <a:bodyPr/>
          <a:lstStyle>
            <a:lvl1pPr marL="0" indent="0" algn="ctr">
              <a:buNone/>
              <a:defRPr b="0" i="0">
                <a:solidFill>
                  <a:srgbClr val="FFFFF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70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Butler Cover-Cen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13294B"/>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52520" y="3742201"/>
            <a:ext cx="7038961" cy="1274642"/>
          </a:xfrm>
          <a:prstGeom prst="rect">
            <a:avLst/>
          </a:prstGeom>
        </p:spPr>
        <p:txBody>
          <a:bodyPr/>
          <a:lstStyle>
            <a:lvl1pPr marL="0" indent="0" algn="ctr">
              <a:buNone/>
              <a:defRPr b="0" i="0">
                <a:solidFill>
                  <a:srgbClr val="13294B"/>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35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_Butler Cover-Centered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72117" y="1976397"/>
            <a:ext cx="5999767" cy="1470025"/>
          </a:xfrm>
          <a:prstGeom prst="rect">
            <a:avLst/>
          </a:prstGeom>
        </p:spPr>
        <p:txBody>
          <a:bodyPr/>
          <a:lstStyle>
            <a:lvl1pPr>
              <a:defRPr b="1" i="0">
                <a:solidFill>
                  <a:srgbClr val="13294B"/>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52520" y="3742201"/>
            <a:ext cx="7038961" cy="1274642"/>
          </a:xfrm>
          <a:prstGeom prst="rect">
            <a:avLst/>
          </a:prstGeom>
        </p:spPr>
        <p:txBody>
          <a:bodyPr/>
          <a:lstStyle>
            <a:lvl1pPr marL="0" indent="0" algn="ctr">
              <a:buNone/>
              <a:defRPr b="0" i="0">
                <a:solidFill>
                  <a:srgbClr val="13294B"/>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44317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theme" Target="../theme/theme10.xml"/><Relationship Id="rId4"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theme" Target="../theme/theme11.xml"/><Relationship Id="rId4"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theme" Target="../theme/theme12.xml"/><Relationship Id="rId4" Type="http://schemas.openxmlformats.org/officeDocument/2006/relationships/slideLayout" Target="../slideLayouts/slideLayout2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3.jp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CAB089-F246-7300-7363-95A3B451DBF0}"/>
              </a:ext>
            </a:extLst>
          </p:cNvPr>
          <p:cNvSpPr txBox="1"/>
          <p:nvPr userDrawn="1"/>
        </p:nvSpPr>
        <p:spPr>
          <a:xfrm>
            <a:off x="7076661" y="2087217"/>
            <a:ext cx="0" cy="0"/>
          </a:xfrm>
          <a:prstGeom prst="rect">
            <a:avLst/>
          </a:prstGeom>
        </p:spPr>
        <p:txBody>
          <a:bodyPr vert="horz" wrap="none" lIns="91440" tIns="45720" rIns="91440" bIns="45720" rtlCol="0" anchor="ctr">
            <a:normAutofit fontScale="25000" lnSpcReduction="20000"/>
          </a:bodyPr>
          <a:lstStyle/>
          <a:p>
            <a:endParaRPr lang="en-US" dirty="0"/>
          </a:p>
        </p:txBody>
      </p:sp>
    </p:spTree>
    <p:extLst>
      <p:ext uri="{BB962C8B-B14F-4D97-AF65-F5344CB8AC3E}">
        <p14:creationId xmlns:p14="http://schemas.microsoft.com/office/powerpoint/2010/main" val="2436941324"/>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76189"/>
      </p:ext>
    </p:extLst>
  </p:cSld>
  <p:clrMap bg1="lt1" tx1="dk1" bg2="lt2" tx2="dk2" accent1="accent1" accent2="accent2" accent3="accent3" accent4="accent4" accent5="accent5" accent6="accent6" hlink="hlink" folHlink="folHlink"/>
  <p:sldLayoutIdLst>
    <p:sldLayoutId id="2147483705" r:id="rId1"/>
    <p:sldLayoutId id="2147483686" r:id="rId2"/>
    <p:sldLayoutId id="2147483690" r:id="rId3"/>
    <p:sldLayoutId id="2147483689" r:id="rId4"/>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9145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2844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46946"/>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4328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30601"/>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57560"/>
      </p:ext>
    </p:extLst>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09956"/>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607327"/>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911698"/>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721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959035"/>
      </p:ext>
    </p:extLst>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290642"/>
      </p:ext>
    </p:extLst>
  </p:cSld>
  <p:clrMap bg1="lt1" tx1="dk1" bg2="lt2" tx2="dk2" accent1="accent1" accent2="accent2" accent3="accent3" accent4="accent4" accent5="accent5" accent6="accent6" hlink="hlink" folHlink="folHlink"/>
  <p:sldLayoutIdLst>
    <p:sldLayoutId id="2147483724"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59009"/>
      </p:ext>
    </p:extLst>
  </p:cSld>
  <p:clrMap bg1="lt1" tx1="dk1" bg2="lt2" tx2="dk2" accent1="accent1" accent2="accent2" accent3="accent3" accent4="accent4" accent5="accent5" accent6="accent6" hlink="hlink" folHlink="folHlink"/>
  <p:sldLayoutIdLst>
    <p:sldLayoutId id="2147483726"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mailto:wellness@spirewell.com"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mailto:Buadvocate@hylant.com"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458D-CB28-B5F5-6AFF-05500BA55648}"/>
              </a:ext>
            </a:extLst>
          </p:cNvPr>
          <p:cNvSpPr>
            <a:spLocks noGrp="1"/>
          </p:cNvSpPr>
          <p:nvPr>
            <p:ph type="ctrTitle"/>
          </p:nvPr>
        </p:nvSpPr>
        <p:spPr/>
        <p:txBody>
          <a:bodyPr/>
          <a:lstStyle/>
          <a:p>
            <a:r>
              <a:rPr lang="en-US" dirty="0"/>
              <a:t>Benefits &amp; Wellness</a:t>
            </a:r>
          </a:p>
        </p:txBody>
      </p:sp>
      <p:sp>
        <p:nvSpPr>
          <p:cNvPr id="3" name="Subtitle 2">
            <a:extLst>
              <a:ext uri="{FF2B5EF4-FFF2-40B4-BE49-F238E27FC236}">
                <a16:creationId xmlns:a16="http://schemas.microsoft.com/office/drawing/2014/main" id="{4BBEEA3F-C22F-2A56-C3B5-C2AD0EC006C8}"/>
              </a:ext>
            </a:extLst>
          </p:cNvPr>
          <p:cNvSpPr>
            <a:spLocks noGrp="1"/>
          </p:cNvSpPr>
          <p:nvPr>
            <p:ph type="subTitle" idx="1"/>
          </p:nvPr>
        </p:nvSpPr>
        <p:spPr>
          <a:xfrm>
            <a:off x="1128537" y="3674459"/>
            <a:ext cx="5255348" cy="1752600"/>
          </a:xfrm>
        </p:spPr>
        <p:txBody>
          <a:bodyPr/>
          <a:lstStyle/>
          <a:p>
            <a:r>
              <a:rPr lang="en-US" dirty="0"/>
              <a:t>New Year Updates</a:t>
            </a:r>
          </a:p>
          <a:p>
            <a:r>
              <a:rPr lang="en-US" dirty="0"/>
              <a:t>Have you seen the Hub?</a:t>
            </a:r>
          </a:p>
        </p:txBody>
      </p:sp>
      <p:pic>
        <p:nvPicPr>
          <p:cNvPr id="5" name="Picture 4" descr="A qr code on a white background&#10;&#10;Description automatically generated">
            <a:extLst>
              <a:ext uri="{FF2B5EF4-FFF2-40B4-BE49-F238E27FC236}">
                <a16:creationId xmlns:a16="http://schemas.microsoft.com/office/drawing/2014/main" id="{E75300A5-936B-7C5B-11F4-7218D6CF5190}"/>
              </a:ext>
            </a:extLst>
          </p:cNvPr>
          <p:cNvPicPr>
            <a:picLocks noChangeAspect="1"/>
          </p:cNvPicPr>
          <p:nvPr/>
        </p:nvPicPr>
        <p:blipFill>
          <a:blip r:embed="rId2"/>
          <a:stretch>
            <a:fillRect/>
          </a:stretch>
        </p:blipFill>
        <p:spPr>
          <a:xfrm>
            <a:off x="5988423" y="3149463"/>
            <a:ext cx="2802591" cy="2802591"/>
          </a:xfrm>
          <a:prstGeom prst="rect">
            <a:avLst/>
          </a:prstGeom>
        </p:spPr>
      </p:pic>
    </p:spTree>
    <p:extLst>
      <p:ext uri="{BB962C8B-B14F-4D97-AF65-F5344CB8AC3E}">
        <p14:creationId xmlns:p14="http://schemas.microsoft.com/office/powerpoint/2010/main" val="189066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80AC79-A2F6-DDCD-5F0C-653D43E9BC07}"/>
              </a:ext>
            </a:extLst>
          </p:cNvPr>
          <p:cNvSpPr>
            <a:spLocks noGrp="1"/>
          </p:cNvSpPr>
          <p:nvPr>
            <p:ph type="title"/>
          </p:nvPr>
        </p:nvSpPr>
        <p:spPr>
          <a:xfrm>
            <a:off x="457200" y="274640"/>
            <a:ext cx="8229600" cy="360329"/>
          </a:xfrm>
        </p:spPr>
        <p:txBody>
          <a:bodyPr>
            <a:noAutofit/>
          </a:bodyPr>
          <a:lstStyle/>
          <a:p>
            <a:pPr>
              <a:lnSpc>
                <a:spcPct val="90000"/>
              </a:lnSpc>
            </a:pPr>
            <a:r>
              <a:rPr lang="en-US" sz="3300" dirty="0"/>
              <a:t>Participant Experience</a:t>
            </a:r>
          </a:p>
        </p:txBody>
      </p:sp>
      <p:sp>
        <p:nvSpPr>
          <p:cNvPr id="4" name="Content Placeholder 3">
            <a:extLst>
              <a:ext uri="{FF2B5EF4-FFF2-40B4-BE49-F238E27FC236}">
                <a16:creationId xmlns:a16="http://schemas.microsoft.com/office/drawing/2014/main" id="{9CC464F9-6479-3E05-DA45-1063E2B422EA}"/>
              </a:ext>
            </a:extLst>
          </p:cNvPr>
          <p:cNvSpPr>
            <a:spLocks noGrp="1"/>
          </p:cNvSpPr>
          <p:nvPr>
            <p:ph idx="1"/>
          </p:nvPr>
        </p:nvSpPr>
        <p:spPr>
          <a:xfrm>
            <a:off x="457199" y="1098708"/>
            <a:ext cx="8399929" cy="4869606"/>
          </a:xfrm>
        </p:spPr>
        <p:txBody>
          <a:bodyPr/>
          <a:lstStyle/>
          <a:p>
            <a:pPr marL="0" indent="0">
              <a:buNone/>
            </a:pPr>
            <a:r>
              <a:rPr lang="en-US" sz="2800" dirty="0"/>
              <a:t>Health Risk Assessment</a:t>
            </a:r>
          </a:p>
          <a:p>
            <a:pPr marL="0" indent="0">
              <a:buNone/>
            </a:pPr>
            <a:r>
              <a:rPr lang="en-US" dirty="0"/>
              <a:t>	</a:t>
            </a:r>
            <a:r>
              <a:rPr lang="en-US" sz="2000" dirty="0"/>
              <a:t>Complete online through Wellness Portal</a:t>
            </a:r>
          </a:p>
          <a:p>
            <a:pPr marL="0" indent="0">
              <a:buNone/>
            </a:pPr>
            <a:endParaRPr lang="en-US" sz="1600" dirty="0"/>
          </a:p>
          <a:p>
            <a:pPr marL="0" indent="0">
              <a:buNone/>
            </a:pPr>
            <a:r>
              <a:rPr lang="en-US" sz="2800" dirty="0"/>
              <a:t>Annual Wellness Exam with biometrics</a:t>
            </a:r>
          </a:p>
          <a:p>
            <a:pPr marL="0" indent="0">
              <a:buNone/>
            </a:pPr>
            <a:r>
              <a:rPr lang="en-US" dirty="0"/>
              <a:t>	</a:t>
            </a:r>
            <a:r>
              <a:rPr lang="en-US" sz="2000" dirty="0"/>
              <a:t>PCP or onsite screening event</a:t>
            </a:r>
          </a:p>
          <a:p>
            <a:pPr marL="0" indent="0">
              <a:buNone/>
            </a:pPr>
            <a:endParaRPr lang="en-US" sz="1600" dirty="0"/>
          </a:p>
          <a:p>
            <a:pPr marL="0" indent="0">
              <a:buNone/>
            </a:pPr>
            <a:r>
              <a:rPr lang="en-US" sz="2800" dirty="0"/>
              <a:t>Attend one onsite or virtual health coaching session</a:t>
            </a:r>
          </a:p>
          <a:p>
            <a:pPr marL="0" indent="0">
              <a:buNone/>
            </a:pPr>
            <a:r>
              <a:rPr lang="en-US" sz="2800" dirty="0"/>
              <a:t>	</a:t>
            </a:r>
            <a:r>
              <a:rPr lang="en-US" sz="2000" dirty="0"/>
              <a:t>Onsite weekly with Kelly Fenol</a:t>
            </a:r>
          </a:p>
          <a:p>
            <a:pPr marL="0" indent="0">
              <a:buNone/>
            </a:pPr>
            <a:endParaRPr lang="en-US" sz="2800" dirty="0"/>
          </a:p>
        </p:txBody>
      </p:sp>
    </p:spTree>
    <p:extLst>
      <p:ext uri="{BB962C8B-B14F-4D97-AF65-F5344CB8AC3E}">
        <p14:creationId xmlns:p14="http://schemas.microsoft.com/office/powerpoint/2010/main" val="3304619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BFE87-0558-BE6B-9033-FC06AF8AC879}"/>
              </a:ext>
            </a:extLst>
          </p:cNvPr>
          <p:cNvSpPr>
            <a:spLocks noGrp="1"/>
          </p:cNvSpPr>
          <p:nvPr>
            <p:ph type="title"/>
          </p:nvPr>
        </p:nvSpPr>
        <p:spPr>
          <a:xfrm>
            <a:off x="5426202" y="200154"/>
            <a:ext cx="3608070" cy="360329"/>
          </a:xfrm>
        </p:spPr>
        <p:txBody>
          <a:bodyPr/>
          <a:lstStyle/>
          <a:p>
            <a:r>
              <a:rPr lang="en-US" sz="1600" dirty="0"/>
              <a:t>Wellness Portal – Intro Email sent by wellness@spirewell.com</a:t>
            </a:r>
          </a:p>
        </p:txBody>
      </p:sp>
      <p:pic>
        <p:nvPicPr>
          <p:cNvPr id="1025" name="Picture 1">
            <a:extLst>
              <a:ext uri="{FF2B5EF4-FFF2-40B4-BE49-F238E27FC236}">
                <a16:creationId xmlns:a16="http://schemas.microsoft.com/office/drawing/2014/main" id="{45C46158-839A-D3F5-A032-C8C31856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530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58CDECF-AE7A-9195-D7F4-C79041461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80962"/>
            <a:ext cx="4547724"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D95B4F-B5E8-DDEF-34DA-4052E042E630}"/>
              </a:ext>
            </a:extLst>
          </p:cNvPr>
          <p:cNvSpPr txBox="1"/>
          <p:nvPr/>
        </p:nvSpPr>
        <p:spPr>
          <a:xfrm>
            <a:off x="329184" y="1199400"/>
            <a:ext cx="8429334" cy="5047536"/>
          </a:xfrm>
          <a:prstGeom prst="rect">
            <a:avLst/>
          </a:prstGeom>
          <a:noFill/>
        </p:spPr>
        <p:txBody>
          <a:bodyPr wrap="square">
            <a:spAutoFit/>
          </a:bodyPr>
          <a:lstStyle/>
          <a:p>
            <a:r>
              <a:rPr lang="en-US" sz="1400" dirty="0"/>
              <a:t>We are excited to announce your new wellness program and wellness portal available to all employees.  The new wellness portal will give you a better look at your health and provide you with the resources to educate yourself on how you can maintain or improve your lifestyle.  Your new wellness portal is part of the Spire Wellness Program and is powered by </a:t>
            </a:r>
            <a:r>
              <a:rPr lang="en-US" sz="1400" dirty="0" err="1"/>
              <a:t>Preventia</a:t>
            </a:r>
            <a:r>
              <a:rPr lang="en-US" sz="1400" dirty="0"/>
              <a:t>.  </a:t>
            </a:r>
          </a:p>
          <a:p>
            <a:endParaRPr lang="en-US" sz="1400" dirty="0"/>
          </a:p>
          <a:p>
            <a:r>
              <a:rPr lang="en-US" sz="1400" dirty="0"/>
              <a:t>  How to Get Started – Follow these steps</a:t>
            </a:r>
          </a:p>
          <a:p>
            <a:r>
              <a:rPr lang="en-US" sz="1400" dirty="0"/>
              <a:t>1.      Go to  https://client.preventiagroup.com</a:t>
            </a:r>
          </a:p>
          <a:p>
            <a:r>
              <a:rPr lang="en-US" sz="1400" dirty="0"/>
              <a:t>2.      Enter Your Email Address</a:t>
            </a:r>
          </a:p>
          <a:p>
            <a:r>
              <a:rPr lang="en-US" sz="1400" dirty="0"/>
              <a:t>3.      Click “Continue”</a:t>
            </a:r>
          </a:p>
          <a:p>
            <a:r>
              <a:rPr lang="en-US" sz="1400" dirty="0"/>
              <a:t>4.      Click “Login”</a:t>
            </a:r>
          </a:p>
          <a:p>
            <a:r>
              <a:rPr lang="en-US" sz="1400" dirty="0"/>
              <a:t>3.      You will be redirected to use Butler SSO for authentication and 2FA requirement</a:t>
            </a:r>
          </a:p>
          <a:p>
            <a:r>
              <a:rPr lang="en-US" sz="1400" dirty="0"/>
              <a:t>4.      On the Landing Page – scroll down to where it says </a:t>
            </a:r>
            <a:r>
              <a:rPr lang="en-US" sz="1400" dirty="0" err="1"/>
              <a:t>Preventia</a:t>
            </a:r>
            <a:r>
              <a:rPr lang="en-US" sz="1400" dirty="0"/>
              <a:t> Wellness Portal</a:t>
            </a:r>
          </a:p>
          <a:p>
            <a:pPr marL="342900" indent="-342900">
              <a:buAutoNum type="arabicPeriod" startAt="5"/>
            </a:pPr>
            <a:r>
              <a:rPr lang="en-US" sz="1400" dirty="0"/>
              <a:t>Complete Your Health Risk Assessment</a:t>
            </a:r>
          </a:p>
          <a:p>
            <a:pPr marL="342900" indent="-342900">
              <a:buAutoNum type="arabicPeriod" startAt="5"/>
            </a:pPr>
            <a:endParaRPr lang="en-US" sz="1400" dirty="0"/>
          </a:p>
          <a:p>
            <a:r>
              <a:rPr lang="en-US" sz="1400" dirty="0"/>
              <a:t>For Support – wellness@spirewell.com or 317-715-1415</a:t>
            </a:r>
          </a:p>
          <a:p>
            <a:endParaRPr lang="en-US" sz="1400" dirty="0"/>
          </a:p>
          <a:p>
            <a:r>
              <a:rPr lang="en-US" sz="1400" dirty="0"/>
              <a:t>If you are looking for health coaching, the onsite health coach will begin on January 26.  The health coach will be located at the HRC building in room 154.  For more details and the schedule check out the wellness portal.</a:t>
            </a:r>
          </a:p>
          <a:p>
            <a:endParaRPr lang="en-US" sz="1400" dirty="0"/>
          </a:p>
          <a:p>
            <a:r>
              <a:rPr lang="en-US" sz="1400" dirty="0"/>
              <a:t>Please remember that this resource is provided by a third-party vendor that follows all guidelines to protect your privacy.  Spire Wellness does not provide any personal health related or personal related info to your employer or any outside party.   </a:t>
            </a:r>
          </a:p>
          <a:p>
            <a:endParaRPr lang="en-US" sz="1400" dirty="0"/>
          </a:p>
        </p:txBody>
      </p:sp>
    </p:spTree>
    <p:extLst>
      <p:ext uri="{BB962C8B-B14F-4D97-AF65-F5344CB8AC3E}">
        <p14:creationId xmlns:p14="http://schemas.microsoft.com/office/powerpoint/2010/main" val="239289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63F07-C0AC-B81E-B042-75873BFF1F34}"/>
              </a:ext>
            </a:extLst>
          </p:cNvPr>
          <p:cNvSpPr>
            <a:spLocks noGrp="1"/>
          </p:cNvSpPr>
          <p:nvPr>
            <p:ph type="title"/>
          </p:nvPr>
        </p:nvSpPr>
        <p:spPr>
          <a:xfrm>
            <a:off x="457200" y="210632"/>
            <a:ext cx="8229600" cy="360329"/>
          </a:xfrm>
        </p:spPr>
        <p:txBody>
          <a:bodyPr/>
          <a:lstStyle/>
          <a:p>
            <a:r>
              <a:rPr lang="en-US" sz="3300" dirty="0"/>
              <a:t>Wellness Portal – How to Get Started</a:t>
            </a:r>
          </a:p>
        </p:txBody>
      </p:sp>
      <p:pic>
        <p:nvPicPr>
          <p:cNvPr id="16" name="Content Placeholder 15">
            <a:extLst>
              <a:ext uri="{FF2B5EF4-FFF2-40B4-BE49-F238E27FC236}">
                <a16:creationId xmlns:a16="http://schemas.microsoft.com/office/drawing/2014/main" id="{6B3B35D2-2A9F-F663-C4C5-262CE61CCDFB}"/>
              </a:ext>
            </a:extLst>
          </p:cNvPr>
          <p:cNvPicPr>
            <a:picLocks noGrp="1" noChangeAspect="1"/>
          </p:cNvPicPr>
          <p:nvPr>
            <p:ph idx="1"/>
          </p:nvPr>
        </p:nvPicPr>
        <p:blipFill rotWithShape="1">
          <a:blip r:embed="rId2"/>
          <a:srcRect t="2596" b="46179"/>
          <a:stretch/>
        </p:blipFill>
        <p:spPr>
          <a:xfrm>
            <a:off x="722250" y="1039906"/>
            <a:ext cx="8229599" cy="3603812"/>
          </a:xfrm>
          <a:prstGeom prst="rect">
            <a:avLst/>
          </a:prstGeom>
        </p:spPr>
      </p:pic>
    </p:spTree>
    <p:extLst>
      <p:ext uri="{BB962C8B-B14F-4D97-AF65-F5344CB8AC3E}">
        <p14:creationId xmlns:p14="http://schemas.microsoft.com/office/powerpoint/2010/main" val="3282680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mputer and tablet with text&#10;&#10;Description automatically generated">
            <a:extLst>
              <a:ext uri="{FF2B5EF4-FFF2-40B4-BE49-F238E27FC236}">
                <a16:creationId xmlns:a16="http://schemas.microsoft.com/office/drawing/2014/main" id="{30648017-7A69-946B-C79C-227C37F4FCE1}"/>
              </a:ext>
            </a:extLst>
          </p:cNvPr>
          <p:cNvPicPr>
            <a:picLocks noGrp="1" noChangeAspect="1"/>
          </p:cNvPicPr>
          <p:nvPr>
            <p:ph idx="1"/>
          </p:nvPr>
        </p:nvPicPr>
        <p:blipFill>
          <a:blip r:embed="rId2"/>
          <a:stretch>
            <a:fillRect/>
          </a:stretch>
        </p:blipFill>
        <p:spPr>
          <a:xfrm>
            <a:off x="314725" y="1310298"/>
            <a:ext cx="8514550" cy="4237404"/>
          </a:xfrm>
          <a:prstGeom prst="rect">
            <a:avLst/>
          </a:prstGeom>
          <a:noFill/>
        </p:spPr>
      </p:pic>
      <p:sp>
        <p:nvSpPr>
          <p:cNvPr id="3" name="Title 2">
            <a:extLst>
              <a:ext uri="{FF2B5EF4-FFF2-40B4-BE49-F238E27FC236}">
                <a16:creationId xmlns:a16="http://schemas.microsoft.com/office/drawing/2014/main" id="{056E8256-4366-B012-DF44-51FC303E6832}"/>
              </a:ext>
            </a:extLst>
          </p:cNvPr>
          <p:cNvSpPr>
            <a:spLocks noGrp="1"/>
          </p:cNvSpPr>
          <p:nvPr>
            <p:ph type="title"/>
          </p:nvPr>
        </p:nvSpPr>
        <p:spPr>
          <a:xfrm>
            <a:off x="457200" y="274640"/>
            <a:ext cx="8229600" cy="360329"/>
          </a:xfrm>
        </p:spPr>
        <p:txBody>
          <a:bodyPr>
            <a:noAutofit/>
          </a:bodyPr>
          <a:lstStyle/>
          <a:p>
            <a:pPr>
              <a:lnSpc>
                <a:spcPct val="90000"/>
              </a:lnSpc>
            </a:pPr>
            <a:r>
              <a:rPr lang="en-US" sz="3300" dirty="0"/>
              <a:t>Wellness Portal powered by Preventia</a:t>
            </a:r>
          </a:p>
        </p:txBody>
      </p:sp>
    </p:spTree>
    <p:extLst>
      <p:ext uri="{BB962C8B-B14F-4D97-AF65-F5344CB8AC3E}">
        <p14:creationId xmlns:p14="http://schemas.microsoft.com/office/powerpoint/2010/main" val="407304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F20CF5-4057-0F4D-8C55-467F3DF27B70}"/>
              </a:ext>
            </a:extLst>
          </p:cNvPr>
          <p:cNvPicPr>
            <a:picLocks noGrp="1" noChangeAspect="1"/>
          </p:cNvPicPr>
          <p:nvPr>
            <p:ph idx="1"/>
          </p:nvPr>
        </p:nvPicPr>
        <p:blipFill>
          <a:blip r:embed="rId2"/>
          <a:stretch>
            <a:fillRect/>
          </a:stretch>
        </p:blipFill>
        <p:spPr>
          <a:xfrm>
            <a:off x="839803" y="1078610"/>
            <a:ext cx="7464393" cy="4490085"/>
          </a:xfrm>
        </p:spPr>
      </p:pic>
      <p:sp>
        <p:nvSpPr>
          <p:cNvPr id="3" name="Title 2">
            <a:extLst>
              <a:ext uri="{FF2B5EF4-FFF2-40B4-BE49-F238E27FC236}">
                <a16:creationId xmlns:a16="http://schemas.microsoft.com/office/drawing/2014/main" id="{A2C810B1-42AF-090A-72A8-95029EF25FFF}"/>
              </a:ext>
            </a:extLst>
          </p:cNvPr>
          <p:cNvSpPr>
            <a:spLocks noGrp="1"/>
          </p:cNvSpPr>
          <p:nvPr>
            <p:ph type="title"/>
          </p:nvPr>
        </p:nvSpPr>
        <p:spPr/>
        <p:txBody>
          <a:bodyPr/>
          <a:lstStyle/>
          <a:p>
            <a:r>
              <a:rPr lang="en-US" dirty="0"/>
              <a:t>Wellness Portal – Health Risk Assessment</a:t>
            </a:r>
          </a:p>
        </p:txBody>
      </p:sp>
    </p:spTree>
    <p:extLst>
      <p:ext uri="{BB962C8B-B14F-4D97-AF65-F5344CB8AC3E}">
        <p14:creationId xmlns:p14="http://schemas.microsoft.com/office/powerpoint/2010/main" val="52811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C6D01-BCD6-9399-1B92-8CC3CF0046B4}"/>
              </a:ext>
            </a:extLst>
          </p:cNvPr>
          <p:cNvSpPr>
            <a:spLocks noGrp="1"/>
          </p:cNvSpPr>
          <p:nvPr>
            <p:ph type="title"/>
          </p:nvPr>
        </p:nvSpPr>
        <p:spPr>
          <a:xfrm>
            <a:off x="453146" y="226037"/>
            <a:ext cx="8229600" cy="360329"/>
          </a:xfrm>
        </p:spPr>
        <p:txBody>
          <a:bodyPr>
            <a:noAutofit/>
          </a:bodyPr>
          <a:lstStyle/>
          <a:p>
            <a:pPr>
              <a:lnSpc>
                <a:spcPct val="90000"/>
              </a:lnSpc>
            </a:pPr>
            <a:r>
              <a:rPr lang="en-US" sz="3300" dirty="0"/>
              <a:t>2024 Annual Physician Form</a:t>
            </a:r>
          </a:p>
        </p:txBody>
      </p:sp>
      <p:sp>
        <p:nvSpPr>
          <p:cNvPr id="10" name="Content Placeholder 3">
            <a:extLst>
              <a:ext uri="{FF2B5EF4-FFF2-40B4-BE49-F238E27FC236}">
                <a16:creationId xmlns:a16="http://schemas.microsoft.com/office/drawing/2014/main" id="{AB3DF97C-022D-13F6-04A4-D61AB6F57CDD}"/>
              </a:ext>
            </a:extLst>
          </p:cNvPr>
          <p:cNvSpPr>
            <a:spLocks noGrp="1"/>
          </p:cNvSpPr>
          <p:nvPr>
            <p:ph sz="half" idx="1"/>
          </p:nvPr>
        </p:nvSpPr>
        <p:spPr>
          <a:xfrm>
            <a:off x="457200" y="886968"/>
            <a:ext cx="4038600" cy="4894319"/>
          </a:xfrm>
        </p:spPr>
        <p:txBody>
          <a:bodyPr>
            <a:normAutofit/>
          </a:bodyPr>
          <a:lstStyle/>
          <a:p>
            <a:r>
              <a:rPr lang="en-US" dirty="0">
                <a:latin typeface="+mn-lt"/>
              </a:rPr>
              <a:t>Physician Form can be found</a:t>
            </a:r>
          </a:p>
          <a:p>
            <a:pPr lvl="1"/>
            <a:r>
              <a:rPr lang="en-US" sz="2100" dirty="0">
                <a:latin typeface="+mn-lt"/>
              </a:rPr>
              <a:t>Butler Benefits microsite</a:t>
            </a:r>
          </a:p>
          <a:p>
            <a:pPr lvl="1"/>
            <a:r>
              <a:rPr lang="en-US" sz="2100" dirty="0">
                <a:latin typeface="+mn-lt"/>
              </a:rPr>
              <a:t>Wellness Portal</a:t>
            </a:r>
          </a:p>
          <a:p>
            <a:r>
              <a:rPr lang="en-US" dirty="0">
                <a:latin typeface="+mn-lt"/>
              </a:rPr>
              <a:t>Form due by December 1</a:t>
            </a:r>
          </a:p>
          <a:p>
            <a:r>
              <a:rPr lang="en-US" dirty="0">
                <a:latin typeface="+mn-lt"/>
              </a:rPr>
              <a:t>Bring or send this form to the doctor’s appointment</a:t>
            </a:r>
          </a:p>
          <a:p>
            <a:r>
              <a:rPr lang="en-US" dirty="0">
                <a:latin typeface="+mn-lt"/>
              </a:rPr>
              <a:t>Employee completes the top portion and physician completes the bottom half and sends back to Spire Wellness</a:t>
            </a:r>
          </a:p>
          <a:p>
            <a:pPr marL="0" indent="0">
              <a:buNone/>
            </a:pPr>
            <a:endParaRPr lang="en-US" dirty="0">
              <a:latin typeface="+mn-lt"/>
            </a:endParaRPr>
          </a:p>
        </p:txBody>
      </p:sp>
      <p:pic>
        <p:nvPicPr>
          <p:cNvPr id="4" name="Picture 3" descr="A qr code on a white background&#10;&#10;Description automatically generated">
            <a:extLst>
              <a:ext uri="{FF2B5EF4-FFF2-40B4-BE49-F238E27FC236}">
                <a16:creationId xmlns:a16="http://schemas.microsoft.com/office/drawing/2014/main" id="{3E6CDA45-D255-6240-C28B-774CC54E3C26}"/>
              </a:ext>
            </a:extLst>
          </p:cNvPr>
          <p:cNvPicPr>
            <a:picLocks noChangeAspect="1"/>
          </p:cNvPicPr>
          <p:nvPr/>
        </p:nvPicPr>
        <p:blipFill>
          <a:blip r:embed="rId2"/>
          <a:stretch>
            <a:fillRect/>
          </a:stretch>
        </p:blipFill>
        <p:spPr>
          <a:xfrm>
            <a:off x="705092" y="5017396"/>
            <a:ext cx="1035653" cy="1035653"/>
          </a:xfrm>
          <a:prstGeom prst="rect">
            <a:avLst/>
          </a:prstGeom>
        </p:spPr>
      </p:pic>
      <p:sp>
        <p:nvSpPr>
          <p:cNvPr id="6" name="TextBox 5">
            <a:extLst>
              <a:ext uri="{FF2B5EF4-FFF2-40B4-BE49-F238E27FC236}">
                <a16:creationId xmlns:a16="http://schemas.microsoft.com/office/drawing/2014/main" id="{33782EE3-75EC-3A4B-36B6-1E373A227E21}"/>
              </a:ext>
            </a:extLst>
          </p:cNvPr>
          <p:cNvSpPr txBox="1"/>
          <p:nvPr/>
        </p:nvSpPr>
        <p:spPr>
          <a:xfrm>
            <a:off x="669730" y="4712072"/>
            <a:ext cx="2507161" cy="369332"/>
          </a:xfrm>
          <a:prstGeom prst="rect">
            <a:avLst/>
          </a:prstGeom>
          <a:noFill/>
        </p:spPr>
        <p:txBody>
          <a:bodyPr wrap="none" rtlCol="0">
            <a:spAutoFit/>
          </a:bodyPr>
          <a:lstStyle/>
          <a:p>
            <a:r>
              <a:rPr lang="en-US" dirty="0"/>
              <a:t>Butler Benefits Microsite</a:t>
            </a:r>
          </a:p>
        </p:txBody>
      </p:sp>
      <p:pic>
        <p:nvPicPr>
          <p:cNvPr id="11" name="Content Placeholder 10" descr="A close-up of a form&#10;&#10;Description automatically generated">
            <a:extLst>
              <a:ext uri="{FF2B5EF4-FFF2-40B4-BE49-F238E27FC236}">
                <a16:creationId xmlns:a16="http://schemas.microsoft.com/office/drawing/2014/main" id="{4CBD55BA-BA08-3AD2-FE16-7B3E8BAAD339}"/>
              </a:ext>
            </a:extLst>
          </p:cNvPr>
          <p:cNvPicPr>
            <a:picLocks noGrp="1" noChangeAspect="1"/>
          </p:cNvPicPr>
          <p:nvPr>
            <p:ph sz="half" idx="2"/>
          </p:nvPr>
        </p:nvPicPr>
        <p:blipFill>
          <a:blip r:embed="rId3"/>
          <a:stretch>
            <a:fillRect/>
          </a:stretch>
        </p:blipFill>
        <p:spPr>
          <a:xfrm>
            <a:off x="4613038" y="886968"/>
            <a:ext cx="4421233" cy="5721596"/>
          </a:xfrm>
        </p:spPr>
      </p:pic>
    </p:spTree>
    <p:extLst>
      <p:ext uri="{BB962C8B-B14F-4D97-AF65-F5344CB8AC3E}">
        <p14:creationId xmlns:p14="http://schemas.microsoft.com/office/powerpoint/2010/main" val="295835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B7A249-900D-B8E4-5DA2-B911A2903CB9}"/>
              </a:ext>
            </a:extLst>
          </p:cNvPr>
          <p:cNvPicPr>
            <a:picLocks noGrp="1" noChangeAspect="1"/>
          </p:cNvPicPr>
          <p:nvPr>
            <p:ph idx="1"/>
          </p:nvPr>
        </p:nvPicPr>
        <p:blipFill>
          <a:blip r:embed="rId2"/>
          <a:stretch>
            <a:fillRect/>
          </a:stretch>
        </p:blipFill>
        <p:spPr>
          <a:xfrm>
            <a:off x="457198" y="1108211"/>
            <a:ext cx="2921697" cy="1835008"/>
          </a:xfrm>
        </p:spPr>
      </p:pic>
      <p:sp>
        <p:nvSpPr>
          <p:cNvPr id="3" name="Title 2">
            <a:extLst>
              <a:ext uri="{FF2B5EF4-FFF2-40B4-BE49-F238E27FC236}">
                <a16:creationId xmlns:a16="http://schemas.microsoft.com/office/drawing/2014/main" id="{A581AFA3-5DCA-8D88-2E32-16CD3B4D8111}"/>
              </a:ext>
            </a:extLst>
          </p:cNvPr>
          <p:cNvSpPr>
            <a:spLocks noGrp="1"/>
          </p:cNvSpPr>
          <p:nvPr>
            <p:ph type="title"/>
          </p:nvPr>
        </p:nvSpPr>
        <p:spPr/>
        <p:txBody>
          <a:bodyPr/>
          <a:lstStyle/>
          <a:p>
            <a:r>
              <a:rPr lang="en-US" dirty="0"/>
              <a:t>Wellness Portal – Schedule a Health Coaching Session</a:t>
            </a:r>
          </a:p>
        </p:txBody>
      </p:sp>
      <p:pic>
        <p:nvPicPr>
          <p:cNvPr id="7" name="Picture 6">
            <a:extLst>
              <a:ext uri="{FF2B5EF4-FFF2-40B4-BE49-F238E27FC236}">
                <a16:creationId xmlns:a16="http://schemas.microsoft.com/office/drawing/2014/main" id="{A1532259-105B-E35E-E9A9-717B4D517B32}"/>
              </a:ext>
            </a:extLst>
          </p:cNvPr>
          <p:cNvPicPr>
            <a:picLocks noChangeAspect="1"/>
          </p:cNvPicPr>
          <p:nvPr/>
        </p:nvPicPr>
        <p:blipFill>
          <a:blip r:embed="rId3"/>
          <a:stretch>
            <a:fillRect/>
          </a:stretch>
        </p:blipFill>
        <p:spPr>
          <a:xfrm>
            <a:off x="521208" y="3397514"/>
            <a:ext cx="6967728" cy="1058292"/>
          </a:xfrm>
          <a:prstGeom prst="rect">
            <a:avLst/>
          </a:prstGeom>
        </p:spPr>
      </p:pic>
      <p:pic>
        <p:nvPicPr>
          <p:cNvPr id="10" name="Picture 9">
            <a:extLst>
              <a:ext uri="{FF2B5EF4-FFF2-40B4-BE49-F238E27FC236}">
                <a16:creationId xmlns:a16="http://schemas.microsoft.com/office/drawing/2014/main" id="{A592E331-08CB-33E1-AD5B-0ED6D8513E3D}"/>
              </a:ext>
            </a:extLst>
          </p:cNvPr>
          <p:cNvPicPr>
            <a:picLocks noChangeAspect="1"/>
          </p:cNvPicPr>
          <p:nvPr/>
        </p:nvPicPr>
        <p:blipFill>
          <a:blip r:embed="rId4"/>
          <a:stretch>
            <a:fillRect/>
          </a:stretch>
        </p:blipFill>
        <p:spPr>
          <a:xfrm>
            <a:off x="466342" y="5268766"/>
            <a:ext cx="4114802" cy="839756"/>
          </a:xfrm>
          <a:prstGeom prst="rect">
            <a:avLst/>
          </a:prstGeom>
        </p:spPr>
      </p:pic>
      <p:sp>
        <p:nvSpPr>
          <p:cNvPr id="11" name="TextBox 10">
            <a:extLst>
              <a:ext uri="{FF2B5EF4-FFF2-40B4-BE49-F238E27FC236}">
                <a16:creationId xmlns:a16="http://schemas.microsoft.com/office/drawing/2014/main" id="{637F4B77-EA2F-933E-7D7F-F59DB5D80787}"/>
              </a:ext>
            </a:extLst>
          </p:cNvPr>
          <p:cNvSpPr txBox="1"/>
          <p:nvPr/>
        </p:nvSpPr>
        <p:spPr>
          <a:xfrm>
            <a:off x="457200" y="738878"/>
            <a:ext cx="2921697" cy="369332"/>
          </a:xfrm>
          <a:prstGeom prst="rect">
            <a:avLst/>
          </a:prstGeom>
          <a:noFill/>
        </p:spPr>
        <p:txBody>
          <a:bodyPr wrap="none" rtlCol="0">
            <a:spAutoFit/>
          </a:bodyPr>
          <a:lstStyle/>
          <a:p>
            <a:r>
              <a:rPr lang="en-US" dirty="0"/>
              <a:t>Step 1 - Health Coaching Tile </a:t>
            </a:r>
          </a:p>
        </p:txBody>
      </p:sp>
      <p:sp>
        <p:nvSpPr>
          <p:cNvPr id="12" name="TextBox 11">
            <a:extLst>
              <a:ext uri="{FF2B5EF4-FFF2-40B4-BE49-F238E27FC236}">
                <a16:creationId xmlns:a16="http://schemas.microsoft.com/office/drawing/2014/main" id="{6C173FA0-B51F-E835-95D7-C6246967E701}"/>
              </a:ext>
            </a:extLst>
          </p:cNvPr>
          <p:cNvSpPr txBox="1"/>
          <p:nvPr/>
        </p:nvSpPr>
        <p:spPr>
          <a:xfrm>
            <a:off x="466342" y="3047129"/>
            <a:ext cx="4653453" cy="369332"/>
          </a:xfrm>
          <a:prstGeom prst="rect">
            <a:avLst/>
          </a:prstGeom>
          <a:noFill/>
        </p:spPr>
        <p:txBody>
          <a:bodyPr wrap="none" rtlCol="0">
            <a:spAutoFit/>
          </a:bodyPr>
          <a:lstStyle/>
          <a:p>
            <a:r>
              <a:rPr lang="en-US" dirty="0"/>
              <a:t>Step 2 – Click on Select a Provider  (Kelly Fenol) </a:t>
            </a:r>
          </a:p>
        </p:txBody>
      </p:sp>
      <p:sp>
        <p:nvSpPr>
          <p:cNvPr id="13" name="TextBox 12">
            <a:extLst>
              <a:ext uri="{FF2B5EF4-FFF2-40B4-BE49-F238E27FC236}">
                <a16:creationId xmlns:a16="http://schemas.microsoft.com/office/drawing/2014/main" id="{941F264E-FCDA-C077-B229-3C1C55B8691C}"/>
              </a:ext>
            </a:extLst>
          </p:cNvPr>
          <p:cNvSpPr txBox="1"/>
          <p:nvPr/>
        </p:nvSpPr>
        <p:spPr>
          <a:xfrm>
            <a:off x="457198" y="4701137"/>
            <a:ext cx="3867405" cy="800219"/>
          </a:xfrm>
          <a:prstGeom prst="rect">
            <a:avLst/>
          </a:prstGeom>
          <a:noFill/>
        </p:spPr>
        <p:txBody>
          <a:bodyPr wrap="none" rtlCol="0">
            <a:spAutoFit/>
          </a:bodyPr>
          <a:lstStyle/>
          <a:p>
            <a:r>
              <a:rPr lang="en-US" dirty="0"/>
              <a:t>Step 3 – Health Coaching (Kelly Fenol)</a:t>
            </a:r>
          </a:p>
          <a:p>
            <a:r>
              <a:rPr lang="en-US" sz="1400" dirty="0"/>
              <a:t>Onsite Sessions – HRC Room 154 </a:t>
            </a:r>
          </a:p>
          <a:p>
            <a:r>
              <a:rPr lang="en-US" sz="1400" dirty="0"/>
              <a:t>(Weekly 9am-4pm) starting January 26th</a:t>
            </a:r>
          </a:p>
        </p:txBody>
      </p:sp>
    </p:spTree>
    <p:extLst>
      <p:ext uri="{BB962C8B-B14F-4D97-AF65-F5344CB8AC3E}">
        <p14:creationId xmlns:p14="http://schemas.microsoft.com/office/powerpoint/2010/main" val="3175700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B3D0E6-902E-A45E-4062-66A44523FB82}"/>
              </a:ext>
            </a:extLst>
          </p:cNvPr>
          <p:cNvPicPr>
            <a:picLocks noGrp="1" noChangeAspect="1"/>
          </p:cNvPicPr>
          <p:nvPr>
            <p:ph idx="1"/>
          </p:nvPr>
        </p:nvPicPr>
        <p:blipFill>
          <a:blip r:embed="rId2"/>
          <a:stretch>
            <a:fillRect/>
          </a:stretch>
        </p:blipFill>
        <p:spPr>
          <a:xfrm>
            <a:off x="457200" y="1268413"/>
            <a:ext cx="4189413" cy="2097088"/>
          </a:xfrm>
        </p:spPr>
      </p:pic>
      <p:pic>
        <p:nvPicPr>
          <p:cNvPr id="7" name="Picture 6">
            <a:extLst>
              <a:ext uri="{FF2B5EF4-FFF2-40B4-BE49-F238E27FC236}">
                <a16:creationId xmlns:a16="http://schemas.microsoft.com/office/drawing/2014/main" id="{BCDDBB21-B754-8DF0-6731-31E5E76DDAC8}"/>
              </a:ext>
            </a:extLst>
          </p:cNvPr>
          <p:cNvPicPr>
            <a:picLocks noChangeAspect="1"/>
          </p:cNvPicPr>
          <p:nvPr/>
        </p:nvPicPr>
        <p:blipFill>
          <a:blip r:embed="rId3"/>
          <a:stretch>
            <a:fillRect/>
          </a:stretch>
        </p:blipFill>
        <p:spPr>
          <a:xfrm>
            <a:off x="457200" y="3440113"/>
            <a:ext cx="4189413" cy="2355850"/>
          </a:xfrm>
          <a:prstGeom prst="rect">
            <a:avLst/>
          </a:prstGeom>
        </p:spPr>
      </p:pic>
      <p:pic>
        <p:nvPicPr>
          <p:cNvPr id="9" name="Picture 8">
            <a:extLst>
              <a:ext uri="{FF2B5EF4-FFF2-40B4-BE49-F238E27FC236}">
                <a16:creationId xmlns:a16="http://schemas.microsoft.com/office/drawing/2014/main" id="{A98344C3-0FFB-A4A8-B8D0-CF96FB4EE3F4}"/>
              </a:ext>
            </a:extLst>
          </p:cNvPr>
          <p:cNvPicPr>
            <a:picLocks noChangeAspect="1"/>
          </p:cNvPicPr>
          <p:nvPr/>
        </p:nvPicPr>
        <p:blipFill>
          <a:blip r:embed="rId4"/>
          <a:stretch>
            <a:fillRect/>
          </a:stretch>
        </p:blipFill>
        <p:spPr>
          <a:xfrm>
            <a:off x="4721225" y="1268414"/>
            <a:ext cx="3965575" cy="2097088"/>
          </a:xfrm>
          <a:prstGeom prst="rect">
            <a:avLst/>
          </a:prstGeom>
        </p:spPr>
      </p:pic>
      <p:pic>
        <p:nvPicPr>
          <p:cNvPr id="11" name="Picture 10">
            <a:extLst>
              <a:ext uri="{FF2B5EF4-FFF2-40B4-BE49-F238E27FC236}">
                <a16:creationId xmlns:a16="http://schemas.microsoft.com/office/drawing/2014/main" id="{E1BCF89D-9723-4C92-C993-22EF35FEBDFA}"/>
              </a:ext>
            </a:extLst>
          </p:cNvPr>
          <p:cNvPicPr>
            <a:picLocks noChangeAspect="1"/>
          </p:cNvPicPr>
          <p:nvPr/>
        </p:nvPicPr>
        <p:blipFill>
          <a:blip r:embed="rId5"/>
          <a:stretch>
            <a:fillRect/>
          </a:stretch>
        </p:blipFill>
        <p:spPr>
          <a:xfrm>
            <a:off x="4721225" y="3429000"/>
            <a:ext cx="3965575" cy="2368551"/>
          </a:xfrm>
          <a:prstGeom prst="rect">
            <a:avLst/>
          </a:prstGeom>
        </p:spPr>
      </p:pic>
      <p:sp>
        <p:nvSpPr>
          <p:cNvPr id="3" name="Title 2">
            <a:extLst>
              <a:ext uri="{FF2B5EF4-FFF2-40B4-BE49-F238E27FC236}">
                <a16:creationId xmlns:a16="http://schemas.microsoft.com/office/drawing/2014/main" id="{BC48BAF8-29C2-8D51-A21D-3F121F7DC958}"/>
              </a:ext>
            </a:extLst>
          </p:cNvPr>
          <p:cNvSpPr>
            <a:spLocks noGrp="1"/>
          </p:cNvSpPr>
          <p:nvPr>
            <p:ph type="title"/>
          </p:nvPr>
        </p:nvSpPr>
        <p:spPr>
          <a:xfrm>
            <a:off x="457200" y="274640"/>
            <a:ext cx="8229600" cy="360329"/>
          </a:xfrm>
        </p:spPr>
        <p:txBody>
          <a:bodyPr>
            <a:noAutofit/>
          </a:bodyPr>
          <a:lstStyle/>
          <a:p>
            <a:pPr>
              <a:lnSpc>
                <a:spcPct val="90000"/>
              </a:lnSpc>
            </a:pPr>
            <a:r>
              <a:rPr lang="en-US" sz="3300" dirty="0"/>
              <a:t>Wellness Portal - Extras</a:t>
            </a:r>
          </a:p>
        </p:txBody>
      </p:sp>
    </p:spTree>
    <p:extLst>
      <p:ext uri="{BB962C8B-B14F-4D97-AF65-F5344CB8AC3E}">
        <p14:creationId xmlns:p14="http://schemas.microsoft.com/office/powerpoint/2010/main" val="230690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1202AA-0191-E31F-9B53-842DE0B4131F}"/>
              </a:ext>
            </a:extLst>
          </p:cNvPr>
          <p:cNvSpPr>
            <a:spLocks noGrp="1"/>
          </p:cNvSpPr>
          <p:nvPr>
            <p:ph idx="1"/>
          </p:nvPr>
        </p:nvSpPr>
        <p:spPr>
          <a:xfrm>
            <a:off x="457200" y="1105463"/>
            <a:ext cx="8229600" cy="4807822"/>
          </a:xfrm>
        </p:spPr>
        <p:txBody>
          <a:bodyPr/>
          <a:lstStyle/>
          <a:p>
            <a:endParaRPr lang="en-US" dirty="0">
              <a:latin typeface="+mn-lt"/>
              <a:hlinkClick r:id="rId2"/>
            </a:endParaRPr>
          </a:p>
          <a:p>
            <a:endParaRPr lang="en-US" dirty="0">
              <a:latin typeface="+mn-lt"/>
              <a:hlinkClick r:id="rId2"/>
            </a:endParaRPr>
          </a:p>
          <a:p>
            <a:pPr marL="0" indent="0">
              <a:buNone/>
            </a:pPr>
            <a:r>
              <a:rPr lang="en-US" dirty="0">
                <a:latin typeface="+mn-lt"/>
                <a:hlinkClick r:id="rId2"/>
              </a:rPr>
              <a:t>wellness@spirewell.com</a:t>
            </a:r>
            <a:endParaRPr lang="en-US" dirty="0">
              <a:latin typeface="+mn-lt"/>
            </a:endParaRPr>
          </a:p>
          <a:p>
            <a:endParaRPr lang="en-US" dirty="0"/>
          </a:p>
          <a:p>
            <a:pPr marL="0" indent="0">
              <a:buNone/>
            </a:pPr>
            <a:r>
              <a:rPr lang="en-US" dirty="0">
                <a:latin typeface="+mn-lt"/>
              </a:rPr>
              <a:t>317-715-1415</a:t>
            </a:r>
          </a:p>
        </p:txBody>
      </p:sp>
      <p:sp>
        <p:nvSpPr>
          <p:cNvPr id="3" name="Title 2">
            <a:extLst>
              <a:ext uri="{FF2B5EF4-FFF2-40B4-BE49-F238E27FC236}">
                <a16:creationId xmlns:a16="http://schemas.microsoft.com/office/drawing/2014/main" id="{7A97D844-2CF7-66C5-70AE-41F188BF3D2E}"/>
              </a:ext>
            </a:extLst>
          </p:cNvPr>
          <p:cNvSpPr>
            <a:spLocks noGrp="1"/>
          </p:cNvSpPr>
          <p:nvPr>
            <p:ph type="title"/>
          </p:nvPr>
        </p:nvSpPr>
        <p:spPr/>
        <p:txBody>
          <a:bodyPr/>
          <a:lstStyle/>
          <a:p>
            <a:r>
              <a:rPr lang="en-US" sz="3300" dirty="0"/>
              <a:t>Spire Wellness Contact / Need Help</a:t>
            </a:r>
            <a:r>
              <a:rPr lang="en-US" dirty="0"/>
              <a:t>	</a:t>
            </a:r>
          </a:p>
        </p:txBody>
      </p:sp>
      <p:pic>
        <p:nvPicPr>
          <p:cNvPr id="5" name="Picture 4" descr="A logo for a wellness company&#10;&#10;Description automatically generated">
            <a:extLst>
              <a:ext uri="{FF2B5EF4-FFF2-40B4-BE49-F238E27FC236}">
                <a16:creationId xmlns:a16="http://schemas.microsoft.com/office/drawing/2014/main" id="{F3558116-FF8C-E4F4-055C-B5364E069C35}"/>
              </a:ext>
            </a:extLst>
          </p:cNvPr>
          <p:cNvPicPr>
            <a:picLocks noChangeAspect="1"/>
          </p:cNvPicPr>
          <p:nvPr/>
        </p:nvPicPr>
        <p:blipFill>
          <a:blip r:embed="rId3"/>
          <a:stretch>
            <a:fillRect/>
          </a:stretch>
        </p:blipFill>
        <p:spPr>
          <a:xfrm>
            <a:off x="3163062" y="3865574"/>
            <a:ext cx="2817876" cy="2190842"/>
          </a:xfrm>
          <a:prstGeom prst="rect">
            <a:avLst/>
          </a:prstGeom>
        </p:spPr>
      </p:pic>
    </p:spTree>
    <p:extLst>
      <p:ext uri="{BB962C8B-B14F-4D97-AF65-F5344CB8AC3E}">
        <p14:creationId xmlns:p14="http://schemas.microsoft.com/office/powerpoint/2010/main" val="1306379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D96E-2107-0D3E-02F5-E236BDADE328}"/>
              </a:ext>
            </a:extLst>
          </p:cNvPr>
          <p:cNvSpPr>
            <a:spLocks noGrp="1"/>
          </p:cNvSpPr>
          <p:nvPr>
            <p:ph type="title"/>
          </p:nvPr>
        </p:nvSpPr>
        <p:spPr>
          <a:xfrm>
            <a:off x="628650" y="270874"/>
            <a:ext cx="7886700" cy="709911"/>
          </a:xfrm>
        </p:spPr>
        <p:txBody>
          <a:bodyPr/>
          <a:lstStyle/>
          <a:p>
            <a:r>
              <a:rPr lang="en-US" dirty="0"/>
              <a:t>2024 Benefits</a:t>
            </a:r>
          </a:p>
        </p:txBody>
      </p:sp>
      <p:sp>
        <p:nvSpPr>
          <p:cNvPr id="3" name="Title 1">
            <a:extLst>
              <a:ext uri="{FF2B5EF4-FFF2-40B4-BE49-F238E27FC236}">
                <a16:creationId xmlns:a16="http://schemas.microsoft.com/office/drawing/2014/main" id="{5BAADA55-FC75-06A1-9A78-EEB71EC69318}"/>
              </a:ext>
            </a:extLst>
          </p:cNvPr>
          <p:cNvSpPr txBox="1">
            <a:spLocks/>
          </p:cNvSpPr>
          <p:nvPr/>
        </p:nvSpPr>
        <p:spPr>
          <a:xfrm>
            <a:off x="628650" y="1029848"/>
            <a:ext cx="7886700" cy="2085863"/>
          </a:xfrm>
          <a:prstGeom prst="rect">
            <a:avLst/>
          </a:prstGeom>
        </p:spPr>
        <p:txBody>
          <a:bodyPr/>
          <a:lstStyle>
            <a:lvl1pPr algn="ctr" defTabSz="342900" rtl="0" eaLnBrk="1" latinLnBrk="0" hangingPunct="1">
              <a:spcBef>
                <a:spcPct val="0"/>
              </a:spcBef>
              <a:buNone/>
              <a:defRPr sz="3300" b="1" i="0" kern="1200">
                <a:solidFill>
                  <a:schemeClr val="tx1"/>
                </a:solidFill>
                <a:latin typeface="Helvetica" pitchFamily="2" charset="0"/>
                <a:ea typeface="+mj-ea"/>
                <a:cs typeface="+mj-cs"/>
              </a:defRPr>
            </a:lvl1pPr>
          </a:lstStyle>
          <a:p>
            <a:r>
              <a:rPr lang="en-US" sz="2800" dirty="0"/>
              <a:t>CHECK YOUR DEDUCTIONS </a:t>
            </a:r>
          </a:p>
          <a:p>
            <a:endParaRPr lang="en-US" sz="2400" dirty="0"/>
          </a:p>
          <a:p>
            <a:r>
              <a:rPr lang="en-US" sz="2400" dirty="0"/>
              <a:t>On your first check, please check to ensure all deductions are correct.</a:t>
            </a:r>
          </a:p>
          <a:p>
            <a:endParaRPr lang="en-US" sz="2400" dirty="0"/>
          </a:p>
          <a:p>
            <a:r>
              <a:rPr lang="en-US" sz="2400" dirty="0"/>
              <a:t>Do your premium deductions match your OE elections</a:t>
            </a:r>
          </a:p>
          <a:p>
            <a:endParaRPr lang="en-US" sz="2400" dirty="0"/>
          </a:p>
          <a:p>
            <a:r>
              <a:rPr lang="en-US" sz="2400" dirty="0"/>
              <a:t>Are your HSA and FSA/DCFSA amounts correct for 2024 annual elections</a:t>
            </a:r>
          </a:p>
          <a:p>
            <a:endParaRPr lang="en-US" sz="2400" dirty="0"/>
          </a:p>
          <a:p>
            <a:r>
              <a:rPr lang="en-US" sz="2400" dirty="0"/>
              <a:t>Contact Benefits &amp; Wellness no later than 2/05/24 if you have questions about deductions</a:t>
            </a:r>
          </a:p>
          <a:p>
            <a:r>
              <a:rPr lang="en-US" sz="2400" dirty="0"/>
              <a:t>benefits@butler.edu</a:t>
            </a:r>
          </a:p>
        </p:txBody>
      </p:sp>
    </p:spTree>
    <p:extLst>
      <p:ext uri="{BB962C8B-B14F-4D97-AF65-F5344CB8AC3E}">
        <p14:creationId xmlns:p14="http://schemas.microsoft.com/office/powerpoint/2010/main" val="377646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D96E-2107-0D3E-02F5-E236BDADE328}"/>
              </a:ext>
            </a:extLst>
          </p:cNvPr>
          <p:cNvSpPr>
            <a:spLocks noGrp="1"/>
          </p:cNvSpPr>
          <p:nvPr>
            <p:ph type="title"/>
          </p:nvPr>
        </p:nvSpPr>
        <p:spPr>
          <a:xfrm>
            <a:off x="628650" y="338109"/>
            <a:ext cx="7886700" cy="575441"/>
          </a:xfrm>
        </p:spPr>
        <p:txBody>
          <a:bodyPr/>
          <a:lstStyle/>
          <a:p>
            <a:r>
              <a:rPr lang="en-US" dirty="0"/>
              <a:t>2024 Benefits</a:t>
            </a:r>
          </a:p>
        </p:txBody>
      </p:sp>
      <p:sp>
        <p:nvSpPr>
          <p:cNvPr id="3" name="Title 1">
            <a:extLst>
              <a:ext uri="{FF2B5EF4-FFF2-40B4-BE49-F238E27FC236}">
                <a16:creationId xmlns:a16="http://schemas.microsoft.com/office/drawing/2014/main" id="{5BAADA55-FC75-06A1-9A78-EEB71EC69318}"/>
              </a:ext>
            </a:extLst>
          </p:cNvPr>
          <p:cNvSpPr txBox="1">
            <a:spLocks/>
          </p:cNvSpPr>
          <p:nvPr/>
        </p:nvSpPr>
        <p:spPr>
          <a:xfrm>
            <a:off x="628650" y="1205529"/>
            <a:ext cx="7886700" cy="2085863"/>
          </a:xfrm>
          <a:prstGeom prst="rect">
            <a:avLst/>
          </a:prstGeom>
        </p:spPr>
        <p:txBody>
          <a:bodyPr/>
          <a:lstStyle>
            <a:lvl1pPr algn="ctr" defTabSz="342900" rtl="0" eaLnBrk="1" latinLnBrk="0" hangingPunct="1">
              <a:spcBef>
                <a:spcPct val="0"/>
              </a:spcBef>
              <a:buNone/>
              <a:defRPr sz="3300" b="1" i="0" kern="1200">
                <a:solidFill>
                  <a:schemeClr val="tx1"/>
                </a:solidFill>
                <a:latin typeface="Helvetica" pitchFamily="2" charset="0"/>
                <a:ea typeface="+mj-ea"/>
                <a:cs typeface="+mj-cs"/>
              </a:defRPr>
            </a:lvl1pPr>
          </a:lstStyle>
          <a:p>
            <a:r>
              <a:rPr lang="en-US" sz="2800" dirty="0"/>
              <a:t>ANTHEM CARDS</a:t>
            </a:r>
          </a:p>
          <a:p>
            <a:endParaRPr lang="en-US" sz="2400" dirty="0"/>
          </a:p>
          <a:p>
            <a:r>
              <a:rPr lang="en-US" sz="2400" dirty="0"/>
              <a:t>Have you received all your cards </a:t>
            </a:r>
          </a:p>
          <a:p>
            <a:r>
              <a:rPr lang="en-US" sz="2400" dirty="0"/>
              <a:t>(one per covered member)</a:t>
            </a:r>
          </a:p>
          <a:p>
            <a:endParaRPr lang="en-US" sz="2400" dirty="0"/>
          </a:p>
          <a:p>
            <a:r>
              <a:rPr lang="en-US" sz="2400" dirty="0"/>
              <a:t>Mailed in early December</a:t>
            </a:r>
          </a:p>
          <a:p>
            <a:r>
              <a:rPr lang="en-US" sz="2400" dirty="0"/>
              <a:t>In plain white envelope</a:t>
            </a:r>
          </a:p>
          <a:p>
            <a:endParaRPr lang="en-US" sz="2400" dirty="0"/>
          </a:p>
          <a:p>
            <a:r>
              <a:rPr lang="en-US" sz="2400" dirty="0"/>
              <a:t>If you have not received your cards, check your HOME address in my.butler.edu first</a:t>
            </a:r>
          </a:p>
          <a:p>
            <a:endParaRPr lang="en-US" sz="2400" dirty="0"/>
          </a:p>
          <a:p>
            <a:r>
              <a:rPr lang="en-US" sz="2400" dirty="0"/>
              <a:t>Reach out to Benefits &amp; Wellness Team or </a:t>
            </a:r>
          </a:p>
          <a:p>
            <a:r>
              <a:rPr lang="en-US" sz="2400" dirty="0"/>
              <a:t>Benefits Central Advocacy Team </a:t>
            </a:r>
          </a:p>
          <a:p>
            <a:endParaRPr lang="en-US" sz="2400" dirty="0"/>
          </a:p>
          <a:p>
            <a:endParaRPr lang="en-US" sz="2400" dirty="0"/>
          </a:p>
          <a:p>
            <a:endParaRPr lang="en-US" sz="2800" dirty="0"/>
          </a:p>
          <a:p>
            <a:endParaRPr lang="en-US" sz="2800" dirty="0"/>
          </a:p>
          <a:p>
            <a:r>
              <a:rPr lang="en-US" sz="2800" dirty="0"/>
              <a:t> </a:t>
            </a:r>
          </a:p>
          <a:p>
            <a:endParaRPr lang="en-US" sz="2800" dirty="0"/>
          </a:p>
          <a:p>
            <a:r>
              <a:rPr lang="en-US" sz="2800" dirty="0"/>
              <a:t> </a:t>
            </a:r>
          </a:p>
        </p:txBody>
      </p:sp>
    </p:spTree>
    <p:extLst>
      <p:ext uri="{BB962C8B-B14F-4D97-AF65-F5344CB8AC3E}">
        <p14:creationId xmlns:p14="http://schemas.microsoft.com/office/powerpoint/2010/main" val="148090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D96E-2107-0D3E-02F5-E236BDADE328}"/>
              </a:ext>
            </a:extLst>
          </p:cNvPr>
          <p:cNvSpPr>
            <a:spLocks noGrp="1"/>
          </p:cNvSpPr>
          <p:nvPr>
            <p:ph type="title"/>
          </p:nvPr>
        </p:nvSpPr>
        <p:spPr>
          <a:xfrm>
            <a:off x="628650" y="338109"/>
            <a:ext cx="7886700" cy="575441"/>
          </a:xfrm>
        </p:spPr>
        <p:txBody>
          <a:bodyPr/>
          <a:lstStyle/>
          <a:p>
            <a:r>
              <a:rPr lang="en-US" dirty="0"/>
              <a:t>2024 Benefits</a:t>
            </a:r>
          </a:p>
        </p:txBody>
      </p:sp>
      <p:sp>
        <p:nvSpPr>
          <p:cNvPr id="3" name="Title 1">
            <a:extLst>
              <a:ext uri="{FF2B5EF4-FFF2-40B4-BE49-F238E27FC236}">
                <a16:creationId xmlns:a16="http://schemas.microsoft.com/office/drawing/2014/main" id="{5BAADA55-FC75-06A1-9A78-EEB71EC69318}"/>
              </a:ext>
            </a:extLst>
          </p:cNvPr>
          <p:cNvSpPr txBox="1">
            <a:spLocks/>
          </p:cNvSpPr>
          <p:nvPr/>
        </p:nvSpPr>
        <p:spPr>
          <a:xfrm>
            <a:off x="628650" y="1133812"/>
            <a:ext cx="7886700" cy="2085863"/>
          </a:xfrm>
          <a:prstGeom prst="rect">
            <a:avLst/>
          </a:prstGeom>
        </p:spPr>
        <p:txBody>
          <a:bodyPr/>
          <a:lstStyle>
            <a:lvl1pPr algn="ctr" defTabSz="342900" rtl="0" eaLnBrk="1" latinLnBrk="0" hangingPunct="1">
              <a:spcBef>
                <a:spcPct val="0"/>
              </a:spcBef>
              <a:buNone/>
              <a:defRPr sz="3300" b="1" i="0" kern="1200">
                <a:solidFill>
                  <a:schemeClr val="tx1"/>
                </a:solidFill>
                <a:latin typeface="Helvetica" pitchFamily="2" charset="0"/>
                <a:ea typeface="+mj-ea"/>
                <a:cs typeface="+mj-cs"/>
              </a:defRPr>
            </a:lvl1pPr>
          </a:lstStyle>
          <a:p>
            <a:r>
              <a:rPr lang="en-US" sz="2800" dirty="0"/>
              <a:t>Benefits Central Advocacy Team</a:t>
            </a:r>
          </a:p>
          <a:p>
            <a:endParaRPr lang="en-US" sz="2400" dirty="0"/>
          </a:p>
          <a:p>
            <a:r>
              <a:rPr lang="en-US" sz="2400" dirty="0"/>
              <a:t>If you have questions about:</a:t>
            </a:r>
          </a:p>
          <a:p>
            <a:r>
              <a:rPr lang="en-US" sz="2000" dirty="0"/>
              <a:t>Billing</a:t>
            </a:r>
          </a:p>
          <a:p>
            <a:r>
              <a:rPr lang="en-US" sz="2000" dirty="0"/>
              <a:t>Prescription Coverage</a:t>
            </a:r>
          </a:p>
          <a:p>
            <a:r>
              <a:rPr lang="en-US" sz="2000" dirty="0"/>
              <a:t>Claims </a:t>
            </a:r>
          </a:p>
          <a:p>
            <a:r>
              <a:rPr lang="en-US" sz="2000" dirty="0"/>
              <a:t>Eligibility</a:t>
            </a:r>
          </a:p>
          <a:p>
            <a:r>
              <a:rPr lang="en-US" sz="2000" dirty="0"/>
              <a:t>General Benefit Questions</a:t>
            </a:r>
          </a:p>
          <a:p>
            <a:endParaRPr lang="en-US" sz="2400" dirty="0"/>
          </a:p>
          <a:p>
            <a:r>
              <a:rPr lang="en-US" sz="2400" dirty="0"/>
              <a:t>Contact Advocacy Line</a:t>
            </a:r>
          </a:p>
          <a:p>
            <a:r>
              <a:rPr lang="en-US" sz="2400" dirty="0"/>
              <a:t>Call: 833-856-0111</a:t>
            </a:r>
          </a:p>
          <a:p>
            <a:r>
              <a:rPr lang="en-US" sz="2400" dirty="0"/>
              <a:t>Text: 317-266-9392</a:t>
            </a:r>
          </a:p>
          <a:p>
            <a:r>
              <a:rPr lang="en-US" sz="2400" dirty="0"/>
              <a:t>Email: </a:t>
            </a:r>
            <a:r>
              <a:rPr lang="en-US" sz="2400" dirty="0">
                <a:hlinkClick r:id="rId2"/>
              </a:rPr>
              <a:t>Buadvocate@hylant.com</a:t>
            </a:r>
            <a:endParaRPr lang="en-US" sz="2400" dirty="0"/>
          </a:p>
          <a:p>
            <a:r>
              <a:rPr lang="en-US" sz="2400" dirty="0"/>
              <a:t>Contact with Advocate within 24 business hours</a:t>
            </a:r>
          </a:p>
          <a:p>
            <a:endParaRPr lang="en-US" sz="2000" dirty="0"/>
          </a:p>
          <a:p>
            <a:endParaRPr lang="en-US" sz="2400" dirty="0"/>
          </a:p>
          <a:p>
            <a:endParaRPr lang="en-US" sz="2800" dirty="0"/>
          </a:p>
          <a:p>
            <a:endParaRPr lang="en-US" sz="2800" dirty="0"/>
          </a:p>
          <a:p>
            <a:r>
              <a:rPr lang="en-US" sz="2800" dirty="0"/>
              <a:t> </a:t>
            </a:r>
          </a:p>
          <a:p>
            <a:endParaRPr lang="en-US" sz="2800" dirty="0"/>
          </a:p>
          <a:p>
            <a:r>
              <a:rPr lang="en-US" sz="2800" dirty="0"/>
              <a:t> </a:t>
            </a:r>
          </a:p>
        </p:txBody>
      </p:sp>
    </p:spTree>
    <p:extLst>
      <p:ext uri="{BB962C8B-B14F-4D97-AF65-F5344CB8AC3E}">
        <p14:creationId xmlns:p14="http://schemas.microsoft.com/office/powerpoint/2010/main" val="396042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458D-CB28-B5F5-6AFF-05500BA55648}"/>
              </a:ext>
            </a:extLst>
          </p:cNvPr>
          <p:cNvSpPr>
            <a:spLocks noGrp="1"/>
          </p:cNvSpPr>
          <p:nvPr>
            <p:ph type="ctrTitle"/>
          </p:nvPr>
        </p:nvSpPr>
        <p:spPr/>
        <p:txBody>
          <a:bodyPr/>
          <a:lstStyle/>
          <a:p>
            <a:r>
              <a:rPr lang="en-US" dirty="0"/>
              <a:t>2024 Wellness Program </a:t>
            </a:r>
          </a:p>
        </p:txBody>
      </p:sp>
      <p:sp>
        <p:nvSpPr>
          <p:cNvPr id="3" name="Subtitle 2">
            <a:extLst>
              <a:ext uri="{FF2B5EF4-FFF2-40B4-BE49-F238E27FC236}">
                <a16:creationId xmlns:a16="http://schemas.microsoft.com/office/drawing/2014/main" id="{4BBEEA3F-C22F-2A56-C3B5-C2AD0EC006C8}"/>
              </a:ext>
            </a:extLst>
          </p:cNvPr>
          <p:cNvSpPr>
            <a:spLocks noGrp="1"/>
          </p:cNvSpPr>
          <p:nvPr>
            <p:ph type="subTitle" idx="1"/>
          </p:nvPr>
        </p:nvSpPr>
        <p:spPr/>
        <p:txBody>
          <a:bodyPr/>
          <a:lstStyle/>
          <a:p>
            <a:r>
              <a:rPr lang="en-US" dirty="0"/>
              <a:t>Guide to the NEW wellness program for </a:t>
            </a:r>
            <a:r>
              <a:rPr lang="en-US" b="1" dirty="0"/>
              <a:t>all</a:t>
            </a:r>
            <a:r>
              <a:rPr lang="en-US" dirty="0"/>
              <a:t> full-time faculty and staff.</a:t>
            </a:r>
          </a:p>
        </p:txBody>
      </p:sp>
    </p:spTree>
    <p:extLst>
      <p:ext uri="{BB962C8B-B14F-4D97-AF65-F5344CB8AC3E}">
        <p14:creationId xmlns:p14="http://schemas.microsoft.com/office/powerpoint/2010/main" val="247949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54A2D4-2127-2964-E4FC-DDF8AF15B1B2}"/>
              </a:ext>
            </a:extLst>
          </p:cNvPr>
          <p:cNvSpPr>
            <a:spLocks noGrp="1"/>
          </p:cNvSpPr>
          <p:nvPr>
            <p:ph idx="1"/>
          </p:nvPr>
        </p:nvSpPr>
        <p:spPr>
          <a:xfrm>
            <a:off x="457200" y="1210549"/>
            <a:ext cx="8229600" cy="4869606"/>
          </a:xfrm>
        </p:spPr>
        <p:txBody>
          <a:bodyPr/>
          <a:lstStyle/>
          <a:p>
            <a:pPr marL="0" indent="0" algn="ctr">
              <a:buNone/>
            </a:pPr>
            <a:r>
              <a:rPr lang="en-US" sz="2400" dirty="0">
                <a:latin typeface="Georgia" panose="02040502050405020303" pitchFamily="18" charset="0"/>
              </a:rPr>
              <a:t>Butler Wellness Mission</a:t>
            </a:r>
          </a:p>
          <a:p>
            <a:pPr marL="0" indent="0" algn="ctr">
              <a:buNone/>
            </a:pPr>
            <a:endParaRPr lang="en-US" sz="2400" dirty="0">
              <a:latin typeface="Georgia" panose="02040502050405020303" pitchFamily="18" charset="0"/>
            </a:endParaRPr>
          </a:p>
          <a:p>
            <a:pPr marL="0" indent="0" algn="ctr">
              <a:buNone/>
            </a:pPr>
            <a:r>
              <a:rPr lang="en-US" sz="2400" dirty="0">
                <a:latin typeface="Georgia" panose="02040502050405020303" pitchFamily="18" charset="0"/>
              </a:rPr>
              <a:t>Our wellness program's mission is focused on improving your overall physical and mental health and well-being.</a:t>
            </a:r>
          </a:p>
          <a:p>
            <a:pPr marL="0" indent="0" algn="ctr">
              <a:buNone/>
            </a:pPr>
            <a:endParaRPr lang="en-US" dirty="0">
              <a:latin typeface="Georgia" panose="02040502050405020303" pitchFamily="18" charset="0"/>
            </a:endParaRPr>
          </a:p>
          <a:p>
            <a:pPr marL="0" indent="0" algn="ctr">
              <a:buNone/>
            </a:pPr>
            <a:r>
              <a:rPr lang="en-US" sz="2400" dirty="0">
                <a:latin typeface="Georgia" panose="02040502050405020303" pitchFamily="18" charset="0"/>
              </a:rPr>
              <a:t>While opting for a healthy lifestyle is a personal choice, our wellness program offers resources to make it easier for you to make healthier choices and have access to  resources. </a:t>
            </a:r>
          </a:p>
          <a:p>
            <a:pPr marL="342900" lvl="1" indent="0">
              <a:buNone/>
            </a:pPr>
            <a:endParaRPr lang="en-US" dirty="0"/>
          </a:p>
        </p:txBody>
      </p:sp>
      <p:sp>
        <p:nvSpPr>
          <p:cNvPr id="3" name="Title 2">
            <a:extLst>
              <a:ext uri="{FF2B5EF4-FFF2-40B4-BE49-F238E27FC236}">
                <a16:creationId xmlns:a16="http://schemas.microsoft.com/office/drawing/2014/main" id="{AD2EBE24-8B4C-06CF-8EBF-8B9CD17B5187}"/>
              </a:ext>
            </a:extLst>
          </p:cNvPr>
          <p:cNvSpPr>
            <a:spLocks noGrp="1"/>
          </p:cNvSpPr>
          <p:nvPr>
            <p:ph type="title"/>
          </p:nvPr>
        </p:nvSpPr>
        <p:spPr/>
        <p:txBody>
          <a:bodyPr/>
          <a:lstStyle/>
          <a:p>
            <a:pPr algn="ctr"/>
            <a:r>
              <a:rPr lang="en-US" sz="3300" dirty="0"/>
              <a:t>Butler Wellness</a:t>
            </a:r>
          </a:p>
        </p:txBody>
      </p:sp>
    </p:spTree>
    <p:extLst>
      <p:ext uri="{BB962C8B-B14F-4D97-AF65-F5344CB8AC3E}">
        <p14:creationId xmlns:p14="http://schemas.microsoft.com/office/powerpoint/2010/main" val="184510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54A2D4-2127-2964-E4FC-DDF8AF15B1B2}"/>
              </a:ext>
            </a:extLst>
          </p:cNvPr>
          <p:cNvSpPr>
            <a:spLocks noGrp="1"/>
          </p:cNvSpPr>
          <p:nvPr>
            <p:ph idx="1"/>
          </p:nvPr>
        </p:nvSpPr>
        <p:spPr>
          <a:xfrm>
            <a:off x="457200" y="1210549"/>
            <a:ext cx="8229600" cy="4869606"/>
          </a:xfrm>
        </p:spPr>
        <p:txBody>
          <a:bodyPr/>
          <a:lstStyle/>
          <a:p>
            <a:pPr marL="0" indent="0">
              <a:buNone/>
            </a:pPr>
            <a:r>
              <a:rPr lang="en-US" sz="2400" dirty="0">
                <a:latin typeface="Georgia" panose="02040502050405020303" pitchFamily="18" charset="0"/>
              </a:rPr>
              <a:t>Change:</a:t>
            </a:r>
          </a:p>
          <a:p>
            <a:pPr marL="300038" lvl="1" indent="0">
              <a:buNone/>
            </a:pPr>
            <a:r>
              <a:rPr lang="en-US" dirty="0">
                <a:latin typeface="Georgia" panose="02040502050405020303" pitchFamily="18" charset="0"/>
              </a:rPr>
              <a:t>Wellness incentive for annual exams will be discontinued as of 2/29/24</a:t>
            </a:r>
          </a:p>
          <a:p>
            <a:pPr marL="600075" lvl="2" indent="0">
              <a:buNone/>
            </a:pPr>
            <a:r>
              <a:rPr lang="en-US" dirty="0">
                <a:latin typeface="Georgia" panose="02040502050405020303" pitchFamily="18" charset="0"/>
              </a:rPr>
              <a:t>	Only available to those enrolled in Butler’s medical plan</a:t>
            </a:r>
          </a:p>
          <a:p>
            <a:pPr marL="600075" lvl="2" indent="0">
              <a:buNone/>
            </a:pPr>
            <a:endParaRPr lang="en-US" dirty="0">
              <a:latin typeface="Georgia" panose="02040502050405020303" pitchFamily="18" charset="0"/>
            </a:endParaRPr>
          </a:p>
          <a:p>
            <a:pPr marL="0" indent="0">
              <a:buNone/>
            </a:pPr>
            <a:r>
              <a:rPr lang="en-US" dirty="0">
                <a:latin typeface="Georgia" panose="02040502050405020303" pitchFamily="18" charset="0"/>
              </a:rPr>
              <a:t>Introducing:</a:t>
            </a:r>
          </a:p>
          <a:p>
            <a:pPr marL="300038" lvl="1" indent="0">
              <a:buNone/>
            </a:pPr>
            <a:r>
              <a:rPr lang="en-US" dirty="0">
                <a:latin typeface="Georgia" panose="02040502050405020303" pitchFamily="18" charset="0"/>
              </a:rPr>
              <a:t>Wellness Program</a:t>
            </a:r>
          </a:p>
          <a:p>
            <a:pPr marL="600075" lvl="2" indent="0">
              <a:buNone/>
            </a:pPr>
            <a:r>
              <a:rPr lang="en-US" dirty="0">
                <a:latin typeface="Georgia" panose="02040502050405020303" pitchFamily="18" charset="0"/>
              </a:rPr>
              <a:t>Personal Health Coach (on site/virtual)</a:t>
            </a:r>
          </a:p>
          <a:p>
            <a:pPr marL="600075" lvl="2" indent="0">
              <a:buNone/>
            </a:pPr>
            <a:r>
              <a:rPr lang="en-US" dirty="0">
                <a:latin typeface="Georgia" panose="02040502050405020303" pitchFamily="18" charset="0"/>
              </a:rPr>
              <a:t>Fitness and meditation classes</a:t>
            </a:r>
          </a:p>
          <a:p>
            <a:pPr marL="600075" lvl="2" indent="0">
              <a:buNone/>
            </a:pPr>
            <a:r>
              <a:rPr lang="en-US" dirty="0">
                <a:latin typeface="Georgia" panose="02040502050405020303" pitchFamily="18" charset="0"/>
              </a:rPr>
              <a:t>Mental health </a:t>
            </a:r>
          </a:p>
          <a:p>
            <a:pPr marL="600075" lvl="2" indent="0">
              <a:buNone/>
            </a:pPr>
            <a:r>
              <a:rPr lang="en-US" dirty="0">
                <a:latin typeface="Georgia" panose="02040502050405020303" pitchFamily="18" charset="0"/>
              </a:rPr>
              <a:t>Challenges</a:t>
            </a:r>
          </a:p>
          <a:p>
            <a:pPr marL="600075" lvl="2" indent="0">
              <a:buNone/>
            </a:pPr>
            <a:r>
              <a:rPr lang="en-US" dirty="0">
                <a:latin typeface="Georgia" panose="02040502050405020303" pitchFamily="18" charset="0"/>
              </a:rPr>
              <a:t>Health Plans</a:t>
            </a:r>
          </a:p>
          <a:p>
            <a:pPr marL="600075" lvl="2" indent="0">
              <a:buNone/>
            </a:pPr>
            <a:r>
              <a:rPr lang="en-US" dirty="0">
                <a:latin typeface="Georgia" panose="02040502050405020303" pitchFamily="18" charset="0"/>
              </a:rPr>
              <a:t>And more!</a:t>
            </a:r>
          </a:p>
          <a:p>
            <a:pPr marL="600075" lvl="2" indent="0">
              <a:buNone/>
            </a:pPr>
            <a:endParaRPr lang="en-US" dirty="0">
              <a:latin typeface="Georgia" panose="02040502050405020303" pitchFamily="18" charset="0"/>
            </a:endParaRPr>
          </a:p>
          <a:p>
            <a:pPr marL="0" indent="0">
              <a:buNone/>
            </a:pPr>
            <a:r>
              <a:rPr lang="en-US" dirty="0">
                <a:latin typeface="Georgia" panose="02040502050405020303" pitchFamily="18" charset="0"/>
              </a:rPr>
              <a:t> </a:t>
            </a:r>
          </a:p>
          <a:p>
            <a:pPr marL="342900" lvl="1" indent="0">
              <a:buNone/>
            </a:pPr>
            <a:endParaRPr lang="en-US" dirty="0"/>
          </a:p>
        </p:txBody>
      </p:sp>
      <p:sp>
        <p:nvSpPr>
          <p:cNvPr id="3" name="Title 2">
            <a:extLst>
              <a:ext uri="{FF2B5EF4-FFF2-40B4-BE49-F238E27FC236}">
                <a16:creationId xmlns:a16="http://schemas.microsoft.com/office/drawing/2014/main" id="{AD2EBE24-8B4C-06CF-8EBF-8B9CD17B5187}"/>
              </a:ext>
            </a:extLst>
          </p:cNvPr>
          <p:cNvSpPr>
            <a:spLocks noGrp="1"/>
          </p:cNvSpPr>
          <p:nvPr>
            <p:ph type="title"/>
          </p:nvPr>
        </p:nvSpPr>
        <p:spPr/>
        <p:txBody>
          <a:bodyPr/>
          <a:lstStyle/>
          <a:p>
            <a:pPr algn="ctr"/>
            <a:r>
              <a:rPr lang="en-US" sz="3300" dirty="0"/>
              <a:t>Butler Wellness</a:t>
            </a:r>
          </a:p>
        </p:txBody>
      </p:sp>
    </p:spTree>
    <p:extLst>
      <p:ext uri="{BB962C8B-B14F-4D97-AF65-F5344CB8AC3E}">
        <p14:creationId xmlns:p14="http://schemas.microsoft.com/office/powerpoint/2010/main" val="173764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1FF79-29C8-46B2-5A47-324F2E5941EB}"/>
              </a:ext>
            </a:extLst>
          </p:cNvPr>
          <p:cNvSpPr>
            <a:spLocks noGrp="1"/>
          </p:cNvSpPr>
          <p:nvPr>
            <p:ph idx="1"/>
          </p:nvPr>
        </p:nvSpPr>
        <p:spPr/>
        <p:txBody>
          <a:bodyPr/>
          <a:lstStyle/>
          <a:p>
            <a:r>
              <a:rPr lang="en-US" dirty="0">
                <a:latin typeface="+mn-lt"/>
              </a:rPr>
              <a:t>Spire Wellness in partnership with Butler University will provide our faculty and staff with new health and wellness tools and resources.</a:t>
            </a:r>
          </a:p>
          <a:p>
            <a:r>
              <a:rPr lang="en-US" dirty="0">
                <a:latin typeface="+mn-lt"/>
              </a:rPr>
              <a:t>Spire Wellness is based out of Indianapolis.  </a:t>
            </a:r>
          </a:p>
          <a:p>
            <a:r>
              <a:rPr lang="en-US" dirty="0">
                <a:latin typeface="+mn-lt"/>
              </a:rPr>
              <a:t>Spire Wellness will provide onsite &amp; virtual health coaching, wellness portal, and onsite screening events.</a:t>
            </a:r>
          </a:p>
          <a:p>
            <a:endParaRPr lang="en-US" dirty="0"/>
          </a:p>
        </p:txBody>
      </p:sp>
      <p:sp>
        <p:nvSpPr>
          <p:cNvPr id="3" name="Title 2">
            <a:extLst>
              <a:ext uri="{FF2B5EF4-FFF2-40B4-BE49-F238E27FC236}">
                <a16:creationId xmlns:a16="http://schemas.microsoft.com/office/drawing/2014/main" id="{C70FD7F4-6A3E-EEF4-757E-EA1981210945}"/>
              </a:ext>
            </a:extLst>
          </p:cNvPr>
          <p:cNvSpPr>
            <a:spLocks noGrp="1"/>
          </p:cNvSpPr>
          <p:nvPr>
            <p:ph type="title"/>
          </p:nvPr>
        </p:nvSpPr>
        <p:spPr/>
        <p:txBody>
          <a:bodyPr/>
          <a:lstStyle/>
          <a:p>
            <a:r>
              <a:rPr lang="en-US" sz="3300" dirty="0"/>
              <a:t>Introduction to Spire Wellness </a:t>
            </a:r>
          </a:p>
        </p:txBody>
      </p:sp>
      <p:pic>
        <p:nvPicPr>
          <p:cNvPr id="6" name="Picture 5">
            <a:extLst>
              <a:ext uri="{FF2B5EF4-FFF2-40B4-BE49-F238E27FC236}">
                <a16:creationId xmlns:a16="http://schemas.microsoft.com/office/drawing/2014/main" id="{CBE0630E-31C4-000B-764F-D383F93E666A}"/>
              </a:ext>
            </a:extLst>
          </p:cNvPr>
          <p:cNvPicPr>
            <a:picLocks noChangeAspect="1"/>
          </p:cNvPicPr>
          <p:nvPr/>
        </p:nvPicPr>
        <p:blipFill>
          <a:blip r:embed="rId2"/>
          <a:stretch>
            <a:fillRect/>
          </a:stretch>
        </p:blipFill>
        <p:spPr>
          <a:xfrm>
            <a:off x="3806190" y="3661527"/>
            <a:ext cx="1531620" cy="1190155"/>
          </a:xfrm>
          <a:prstGeom prst="rect">
            <a:avLst/>
          </a:prstGeom>
        </p:spPr>
      </p:pic>
    </p:spTree>
    <p:extLst>
      <p:ext uri="{BB962C8B-B14F-4D97-AF65-F5344CB8AC3E}">
        <p14:creationId xmlns:p14="http://schemas.microsoft.com/office/powerpoint/2010/main" val="334662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health care&#10;&#10;Description automatically generated with medium confidence">
            <a:extLst>
              <a:ext uri="{FF2B5EF4-FFF2-40B4-BE49-F238E27FC236}">
                <a16:creationId xmlns:a16="http://schemas.microsoft.com/office/drawing/2014/main" id="{269C20FE-4FA4-C914-6FF1-186D26A08316}"/>
              </a:ext>
            </a:extLst>
          </p:cNvPr>
          <p:cNvPicPr>
            <a:picLocks noGrp="1" noChangeAspect="1"/>
          </p:cNvPicPr>
          <p:nvPr>
            <p:ph idx="1"/>
          </p:nvPr>
        </p:nvPicPr>
        <p:blipFill>
          <a:blip r:embed="rId2"/>
          <a:stretch>
            <a:fillRect/>
          </a:stretch>
        </p:blipFill>
        <p:spPr>
          <a:xfrm>
            <a:off x="2319393" y="751368"/>
            <a:ext cx="4505213" cy="5831992"/>
          </a:xfrm>
          <a:noFill/>
        </p:spPr>
      </p:pic>
      <p:sp>
        <p:nvSpPr>
          <p:cNvPr id="3" name="Title 2">
            <a:extLst>
              <a:ext uri="{FF2B5EF4-FFF2-40B4-BE49-F238E27FC236}">
                <a16:creationId xmlns:a16="http://schemas.microsoft.com/office/drawing/2014/main" id="{D180AC79-A2F6-DDCD-5F0C-653D43E9BC07}"/>
              </a:ext>
            </a:extLst>
          </p:cNvPr>
          <p:cNvSpPr>
            <a:spLocks noGrp="1"/>
          </p:cNvSpPr>
          <p:nvPr>
            <p:ph type="title"/>
          </p:nvPr>
        </p:nvSpPr>
        <p:spPr>
          <a:xfrm>
            <a:off x="457200" y="274640"/>
            <a:ext cx="8229600" cy="360329"/>
          </a:xfrm>
        </p:spPr>
        <p:txBody>
          <a:bodyPr>
            <a:noAutofit/>
          </a:bodyPr>
          <a:lstStyle/>
          <a:p>
            <a:pPr>
              <a:lnSpc>
                <a:spcPct val="90000"/>
              </a:lnSpc>
            </a:pPr>
            <a:r>
              <a:rPr lang="en-US" sz="3300" dirty="0"/>
              <a:t>Participant Experience</a:t>
            </a:r>
          </a:p>
        </p:txBody>
      </p:sp>
    </p:spTree>
    <p:extLst>
      <p:ext uri="{BB962C8B-B14F-4D97-AF65-F5344CB8AC3E}">
        <p14:creationId xmlns:p14="http://schemas.microsoft.com/office/powerpoint/2010/main" val="215716023"/>
      </p:ext>
    </p:extLst>
  </p:cSld>
  <p:clrMapOvr>
    <a:masterClrMapping/>
  </p:clrMapOvr>
</p:sld>
</file>

<file path=ppt/theme/theme1.xml><?xml version="1.0" encoding="utf-8"?>
<a:theme xmlns:a="http://schemas.openxmlformats.org/drawingml/2006/main" name="01_Butler Cover">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10.xml><?xml version="1.0" encoding="utf-8"?>
<a:theme xmlns:a="http://schemas.openxmlformats.org/drawingml/2006/main" name="04_Butler Watermark">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05_Butler Watermark_02">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06_Butler Watermark_03">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07_Butler Basic_01">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08_Butler Basic_02">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09_Butler Clos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01_Butler Cover-Centered">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3.xml><?xml version="1.0" encoding="utf-8"?>
<a:theme xmlns:a="http://schemas.openxmlformats.org/drawingml/2006/main" name="02_Butler Cover">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4.xml><?xml version="1.0" encoding="utf-8"?>
<a:theme xmlns:a="http://schemas.openxmlformats.org/drawingml/2006/main" name="02_Butler Cover-Centered">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5.xml><?xml version="1.0" encoding="utf-8"?>
<a:theme xmlns:a="http://schemas.openxmlformats.org/drawingml/2006/main" name="03_Butler Cover">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6.xml><?xml version="1.0" encoding="utf-8"?>
<a:theme xmlns:a="http://schemas.openxmlformats.org/drawingml/2006/main" name="03_Butler Cover-Centered">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7.xml><?xml version="1.0" encoding="utf-8"?>
<a:theme xmlns:a="http://schemas.openxmlformats.org/drawingml/2006/main" name="6_Butler Texture Cover-1">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8.xml><?xml version="1.0" encoding="utf-8"?>
<a:theme xmlns:a="http://schemas.openxmlformats.org/drawingml/2006/main" name="7_Butler Texture Cover-2">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9.xml><?xml version="1.0" encoding="utf-8"?>
<a:theme xmlns:a="http://schemas.openxmlformats.org/drawingml/2006/main" name="8_Butler Texture Cover-3">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6D0A680E1EE944B827E0864D007960" ma:contentTypeVersion="13" ma:contentTypeDescription="Create a new document." ma:contentTypeScope="" ma:versionID="f991e4182a492b766ffb2052aaf455a8">
  <xsd:schema xmlns:xsd="http://www.w3.org/2001/XMLSchema" xmlns:xs="http://www.w3.org/2001/XMLSchema" xmlns:p="http://schemas.microsoft.com/office/2006/metadata/properties" xmlns:ns2="824f8934-9ae1-4c0a-87b5-28331927a78e" xmlns:ns3="9a3ac6c0-b277-4783-b950-d3d97301c27d" targetNamespace="http://schemas.microsoft.com/office/2006/metadata/properties" ma:root="true" ma:fieldsID="48b6cb1aae429c622129f87fa1a38373" ns2:_="" ns3:_="">
    <xsd:import namespace="824f8934-9ae1-4c0a-87b5-28331927a78e"/>
    <xsd:import namespace="9a3ac6c0-b277-4783-b950-d3d97301c2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f8934-9ae1-4c0a-87b5-28331927a7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3ac6c0-b277-4783-b950-d3d97301c2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829837-71D2-4F91-ABB6-EE12F0B54209}">
  <ds:schemaRefs>
    <ds:schemaRef ds:uri="http://schemas.microsoft.com/sharepoint/v3/contenttype/forms"/>
  </ds:schemaRefs>
</ds:datastoreItem>
</file>

<file path=customXml/itemProps2.xml><?xml version="1.0" encoding="utf-8"?>
<ds:datastoreItem xmlns:ds="http://schemas.openxmlformats.org/officeDocument/2006/customXml" ds:itemID="{95D3FBF3-ABA8-4A95-8C5B-B71297C078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4f8934-9ae1-4c0a-87b5-28331927a78e"/>
    <ds:schemaRef ds:uri="9a3ac6c0-b277-4783-b950-d3d97301c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36F67A-C421-466D-BCEC-26FC39C3DC3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828</TotalTime>
  <Words>762</Words>
  <Application>Microsoft Office PowerPoint</Application>
  <PresentationFormat>On-screen Show (4:3)</PresentationFormat>
  <Paragraphs>134</Paragraphs>
  <Slides>18</Slides>
  <Notes>0</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18</vt:i4>
      </vt:variant>
    </vt:vector>
  </HeadingPairs>
  <TitlesOfParts>
    <vt:vector size="37" baseType="lpstr">
      <vt:lpstr>Arial</vt:lpstr>
      <vt:lpstr>Calibri</vt:lpstr>
      <vt:lpstr>Georgia</vt:lpstr>
      <vt:lpstr>Helvetica</vt:lpstr>
      <vt:lpstr>01_Butler Cover</vt:lpstr>
      <vt:lpstr>01_Butler Cover-Centered</vt:lpstr>
      <vt:lpstr>02_Butler Cover</vt:lpstr>
      <vt:lpstr>02_Butler Cover-Centered</vt:lpstr>
      <vt:lpstr>03_Butler Cover</vt:lpstr>
      <vt:lpstr>03_Butler Cover-Centered</vt:lpstr>
      <vt:lpstr>6_Butler Texture Cover-1</vt:lpstr>
      <vt:lpstr>7_Butler Texture Cover-2</vt:lpstr>
      <vt:lpstr>8_Butler Texture Cover-3</vt:lpstr>
      <vt:lpstr>04_Butler Watermark</vt:lpstr>
      <vt:lpstr>05_Butler Watermark_02</vt:lpstr>
      <vt:lpstr>06_Butler Watermark_03</vt:lpstr>
      <vt:lpstr>07_Butler Basic_01</vt:lpstr>
      <vt:lpstr>08_Butler Basic_02</vt:lpstr>
      <vt:lpstr>09_Butler Closing Slide</vt:lpstr>
      <vt:lpstr>Benefits &amp; Wellness</vt:lpstr>
      <vt:lpstr>2024 Benefits</vt:lpstr>
      <vt:lpstr>2024 Benefits</vt:lpstr>
      <vt:lpstr>2024 Benefits</vt:lpstr>
      <vt:lpstr>2024 Wellness Program </vt:lpstr>
      <vt:lpstr>Butler Wellness</vt:lpstr>
      <vt:lpstr>Butler Wellness</vt:lpstr>
      <vt:lpstr>Introduction to Spire Wellness </vt:lpstr>
      <vt:lpstr>Participant Experience</vt:lpstr>
      <vt:lpstr>Participant Experience</vt:lpstr>
      <vt:lpstr>Wellness Portal – Intro Email sent by wellness@spirewell.com</vt:lpstr>
      <vt:lpstr>Wellness Portal – How to Get Started</vt:lpstr>
      <vt:lpstr>Wellness Portal powered by Preventia</vt:lpstr>
      <vt:lpstr>Wellness Portal – Health Risk Assessment</vt:lpstr>
      <vt:lpstr>2024 Annual Physician Form</vt:lpstr>
      <vt:lpstr>Wellness Portal – Schedule a Health Coaching Session</vt:lpstr>
      <vt:lpstr>Wellness Portal - Extras</vt:lpstr>
      <vt:lpstr>Spire Wellness Contact / Need Help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Orlowski, Katie</dc:creator>
  <cp:lastModifiedBy>Barkley, Jennifer</cp:lastModifiedBy>
  <cp:revision>43</cp:revision>
  <cp:lastPrinted>2015-08-31T18:44:18Z</cp:lastPrinted>
  <dcterms:created xsi:type="dcterms:W3CDTF">2015-03-02T15:38:05Z</dcterms:created>
  <dcterms:modified xsi:type="dcterms:W3CDTF">2024-01-16T20:55:42Z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0x010100B36D0A680E1EE944B827E0864D007960</vt:lpwstr>
  </property>
</Properties>
</file>