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4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5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6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74" r:id="rId4"/>
    <p:sldMasterId id="2147483757" r:id="rId5"/>
    <p:sldMasterId id="2147483759" r:id="rId6"/>
    <p:sldMasterId id="2147483760" r:id="rId7"/>
    <p:sldMasterId id="2147483775" r:id="rId8"/>
    <p:sldMasterId id="2147483701" r:id="rId9"/>
    <p:sldMasterId id="2147483648" r:id="rId10"/>
  </p:sldMasterIdLst>
  <p:notesMasterIdLst>
    <p:notesMasterId r:id="rId25"/>
  </p:notesMasterIdLst>
  <p:sldIdLst>
    <p:sldId id="266" r:id="rId11"/>
    <p:sldId id="2147375688" r:id="rId12"/>
    <p:sldId id="267" r:id="rId13"/>
    <p:sldId id="2147375612" r:id="rId14"/>
    <p:sldId id="1001" r:id="rId15"/>
    <p:sldId id="2147375690" r:id="rId16"/>
    <p:sldId id="2147375683" r:id="rId17"/>
    <p:sldId id="2147375606" r:id="rId18"/>
    <p:sldId id="2147375689" r:id="rId19"/>
    <p:sldId id="2147375691" r:id="rId20"/>
    <p:sldId id="2147375686" r:id="rId21"/>
    <p:sldId id="2147375692" r:id="rId22"/>
    <p:sldId id="2147375617" r:id="rId23"/>
    <p:sldId id="2147375603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60E8E09-C8E1-00BC-9DE2-A132043690F2}" name="Patel, Kruti" initials="PK" userId="S::kpatel5@butler.edu::c7c7c7e8-2b5c-42ff-8989-7d644f0fa662" providerId="AD"/>
  <p188:author id="{F6BADE13-5B26-53C2-A6F9-8BDF8D568DEC}" name="Becki, David" initials="BD" userId="S::dbecki@butler.edu::19bc58b4-86c0-4ccf-8fc1-9571206dd46d" providerId="AD"/>
  <p188:author id="{E27E201A-D513-AC46-0E7A-F15F0D2D9A1E}" name="Phillips, Lisa" initials="PL" userId="S::lmphill1@butler.edu::a08052f1-5477-4784-b235-4e01e238a195" providerId="AD"/>
  <p188:author id="{159CD035-E7A6-F6CB-964F-4EE8DB3B8737}" name="Bowersock, Jennifer" initials="BJ" userId="S::jbowersock@butler.edu::cd43749e-2cfe-46e6-afcc-844d0145f484" providerId="AD"/>
  <p188:author id="{D6A07339-EAAB-F53D-E3A4-5618E221F209}" name="Williams, Carmela" initials="WC" userId="S::cawilli3@butler.edu::e89a7f67-124b-4f1a-8dce-7efdd92c14f5" providerId="AD"/>
  <p188:author id="{FEBCD744-2818-2CCC-BD14-CD0F2AED8544}" name="Reiman, Mary" initials="RM" userId="S::mreiman@butler.edu::880c385f-8a87-4bf2-a6e4-b6097f1858b3" providerId="AD"/>
  <p188:author id="{3CDEB147-DAAC-24BE-D818-1F68DDA42A6E}" name="Lisa Hoff" initials="LH" userId="S::lhoff_hcg.com#ext#@butleru.onmicrosoft.com::dd5e869d-c824-4e3c-b8a6-262efc0e83d7" providerId="AD"/>
  <p188:author id="{7792BF47-EE48-4538-348A-5D0E9AC13FD1}" name="Westermeyer, Susan" initials="WS" userId="S::swesterm@butler.edu::6899874c-0ff3-4590-9185-762f2bcc0f08" providerId="AD"/>
  <p188:author id="{9ACC2D90-3E17-37EC-2340-7B92BD7E1687}" name="Hutchins, Karlie" initials="HK" userId="S::klhutchi@butler.edu::bec56902-a356-492b-80e8-8a30eb71f80d" providerId="AD"/>
  <p188:author id="{E95A89CF-9D64-334C-A043-EBAE4DD30992}" name="Mary Freeman" initials="MF" userId="S::mafreeman@huronconsultinggroup.com::762354c6-c9a7-4b4b-8ab1-3f2eb679cd6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294B"/>
    <a:srgbClr val="00A2E0"/>
    <a:srgbClr val="E31C79"/>
    <a:srgbClr val="26D07C"/>
    <a:srgbClr val="008FC8"/>
    <a:srgbClr val="0099D6"/>
    <a:srgbClr val="00B3FA"/>
    <a:srgbClr val="47CAFF"/>
    <a:srgbClr val="0096D2"/>
    <a:srgbClr val="ECE8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ABFDA2-B68D-86D7-1B8F-6AB7D4D55636}" v="4" dt="2024-03-18T15:12:32.500"/>
    <p1510:client id="{40EAE920-0482-EC8A-2AEA-F40C6E6601DA}" v="20" dt="2024-03-19T21:45:00.006"/>
    <p1510:client id="{B2F4C2F8-DFD8-BFFF-668C-610090AB3D9E}" v="3" dt="2024-03-20T12:22:07.33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theme" Target="theme/theme1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31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B5ED80-74E6-4343-BFBF-6F8B6F2A757B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3FF53E-BE83-40D4-BE25-17DC306097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10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3FF53E-BE83-40D4-BE25-17DC3060974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9055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FCCCE0-200C-47A0-8851-9D4D9793083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3153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3FF53E-BE83-40D4-BE25-17DC3060974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4784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1993AB-4B2D-4496-8D24-1395677AAF6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8361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1774">
              <a:defRPr/>
            </a:pPr>
            <a:fld id="{721993AB-4B2D-4496-8D24-1395677AAF6C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1774">
                <a:defRPr/>
              </a:pPr>
              <a:t>9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093591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1774">
              <a:defRPr/>
            </a:pPr>
            <a:fld id="{721993AB-4B2D-4496-8D24-1395677AAF6C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1774">
                <a:defRPr/>
              </a:pPr>
              <a:t>10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9728242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234C55-61B0-45D6-AE51-8722E96F5324}" type="slidenum"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9329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1993AB-4B2D-4496-8D24-1395677AAF6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0322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extUp Blue no Tag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7078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NextUp White with Tag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7771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NextUp White no Tag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5090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extUp Blue with Taglin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42437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NextUp Interior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1ABB8-61BD-AE9B-04C9-7B749AFD7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7750"/>
            <a:ext cx="10515600" cy="511568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076EF4-66F4-021A-C0D2-6DDD2D9E4F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10326"/>
            <a:ext cx="10515600" cy="4685121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2" charset="0"/>
              </a:defRPr>
            </a:lvl1pPr>
            <a:lvl2pPr>
              <a:defRPr>
                <a:latin typeface="Helvetica" pitchFamily="2" charset="0"/>
              </a:defRPr>
            </a:lvl2pPr>
            <a:lvl3pPr>
              <a:defRPr>
                <a:latin typeface="Helvetica" pitchFamily="2" charset="0"/>
              </a:defRPr>
            </a:lvl3pPr>
            <a:lvl4pPr>
              <a:defRPr>
                <a:latin typeface="Helvetica" pitchFamily="2" charset="0"/>
              </a:defRPr>
            </a:lvl4pPr>
            <a:lvl5pPr>
              <a:defRPr>
                <a:latin typeface="Helvetica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186036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6 Insid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40691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4 Inside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A1B75645-DB86-384E-8E58-009CAE451F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728179"/>
          </a:xfrm>
          <a:prstGeom prst="rect">
            <a:avLst/>
          </a:prstGeom>
        </p:spPr>
        <p:txBody>
          <a:bodyPr/>
          <a:lstStyle>
            <a:lvl1pPr>
              <a:defRPr sz="3600" b="1" i="0" baseline="0">
                <a:solidFill>
                  <a:srgbClr val="13294B"/>
                </a:solidFill>
                <a:latin typeface="Helvetica" pitchFamily="2" charset="0"/>
              </a:defRPr>
            </a:lvl1pPr>
          </a:lstStyle>
          <a:p>
            <a:r>
              <a:rPr lang="en-US"/>
              <a:t>Click to edit slide header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6F516B0B-208D-C844-8279-F0D4BAAE384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362075"/>
            <a:ext cx="10515600" cy="4322763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191312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NextUp interior Page Title Slide No Heade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">
            <a:extLst>
              <a:ext uri="{FF2B5EF4-FFF2-40B4-BE49-F238E27FC236}">
                <a16:creationId xmlns:a16="http://schemas.microsoft.com/office/drawing/2014/main" id="{F56EDB45-6470-8D2D-D699-E29C779730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10741"/>
            <a:ext cx="10515600" cy="1325563"/>
          </a:xfrm>
          <a:prstGeom prst="rect">
            <a:avLst/>
          </a:prstGeom>
        </p:spPr>
        <p:txBody>
          <a:bodyPr/>
          <a:lstStyle>
            <a:lvl1pPr algn="ctr">
              <a:defRPr sz="3800" b="1" i="0">
                <a:solidFill>
                  <a:srgbClr val="13294B"/>
                </a:solidFill>
                <a:latin typeface="Helvetica" pitchFamily="2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942075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2B6D4-944E-034C-8440-3D73EA0A7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45432"/>
            <a:ext cx="10972800" cy="875563"/>
          </a:xfrm>
        </p:spPr>
        <p:txBody>
          <a:bodyPr/>
          <a:lstStyle>
            <a:lvl1pPr>
              <a:defRPr b="0" i="0">
                <a:latin typeface="Montserrat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ubtitle">
            <a:extLst>
              <a:ext uri="{FF2B5EF4-FFF2-40B4-BE49-F238E27FC236}">
                <a16:creationId xmlns:a16="http://schemas.microsoft.com/office/drawing/2014/main" id="{725B6C17-23FC-404A-9860-42D139F32D92}"/>
              </a:ext>
            </a:extLst>
          </p:cNvPr>
          <p:cNvSpPr>
            <a:spLocks noGrp="1"/>
          </p:cNvSpPr>
          <p:nvPr>
            <p:ph type="subTitle" sz="quarter" idx="15" hasCustomPrompt="1"/>
          </p:nvPr>
        </p:nvSpPr>
        <p:spPr>
          <a:xfrm>
            <a:off x="609600" y="1421000"/>
            <a:ext cx="10972800" cy="585600"/>
          </a:xfrm>
        </p:spPr>
        <p:txBody>
          <a:bodyPr/>
          <a:lstStyle>
            <a:lvl1pPr>
              <a:defRPr b="0" i="0" baseline="0">
                <a:solidFill>
                  <a:schemeClr val="tx2"/>
                </a:solidFill>
                <a:latin typeface="Montserrat" pitchFamily="2" charset="77"/>
              </a:defRPr>
            </a:lvl1pPr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en-US" err="1"/>
              <a:t>Subheader</a:t>
            </a:r>
            <a:r>
              <a:rPr lang="en-US"/>
              <a:t> Text</a:t>
            </a:r>
          </a:p>
        </p:txBody>
      </p:sp>
    </p:spTree>
    <p:extLst>
      <p:ext uri="{BB962C8B-B14F-4D97-AF65-F5344CB8AC3E}">
        <p14:creationId xmlns:p14="http://schemas.microsoft.com/office/powerpoint/2010/main" val="30914382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C0B226-EACF-4622-821B-8078A4B16F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DE2B25-032F-A848-272B-7307D979AB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188C66-2FEA-2F2E-FD1A-DE9C4E1D4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82F93-80B6-4C81-BE78-CADF01B6462B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452653-5775-3A50-F31F-FBA985178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E02B2F-EDC2-B948-D3E7-93ED890A0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62749-1E6B-40D9-9218-2E7A9AE332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5739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B553F0A-52B8-5C6A-1F92-7E0E402F9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82F93-80B6-4C81-BE78-CADF01B6462B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5079773-90DC-7239-D2B7-F19245FEC1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8E3723-4EC0-62A0-D142-284A395BD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62749-1E6B-40D9-9218-2E7A9AE332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446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NextUp White with Tag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89960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: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0311" y="1816102"/>
            <a:ext cx="3520837" cy="4583111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2" name="Text Placeholder 2"/>
          <p:cNvSpPr>
            <a:spLocks noGrp="1"/>
          </p:cNvSpPr>
          <p:nvPr>
            <p:ph type="body" idx="10"/>
          </p:nvPr>
        </p:nvSpPr>
        <p:spPr>
          <a:xfrm>
            <a:off x="612773" y="1134601"/>
            <a:ext cx="10969627" cy="53651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15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1" name="Content Placeholder 2"/>
          <p:cNvSpPr>
            <a:spLocks noGrp="1"/>
          </p:cNvSpPr>
          <p:nvPr>
            <p:ph idx="11"/>
          </p:nvPr>
        </p:nvSpPr>
        <p:spPr>
          <a:xfrm>
            <a:off x="4342224" y="1816102"/>
            <a:ext cx="7240176" cy="4583111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66" name="Group 165"/>
          <p:cNvGrpSpPr/>
          <p:nvPr userDrawn="1"/>
        </p:nvGrpSpPr>
        <p:grpSpPr>
          <a:xfrm>
            <a:off x="-201766" y="-141165"/>
            <a:ext cx="12586564" cy="7136527"/>
            <a:chOff x="-151325" y="-141165"/>
            <a:chExt cx="9439923" cy="7136527"/>
          </a:xfrm>
        </p:grpSpPr>
        <p:grpSp>
          <p:nvGrpSpPr>
            <p:cNvPr id="167" name="Group 166"/>
            <p:cNvGrpSpPr/>
            <p:nvPr userDrawn="1"/>
          </p:nvGrpSpPr>
          <p:grpSpPr>
            <a:xfrm>
              <a:off x="457731" y="6873247"/>
              <a:ext cx="8226688" cy="122115"/>
              <a:chOff x="457731" y="6582508"/>
              <a:chExt cx="8226688" cy="486507"/>
            </a:xfrm>
          </p:grpSpPr>
          <p:cxnSp>
            <p:nvCxnSpPr>
              <p:cNvPr id="276" name="Straight Connector 275"/>
              <p:cNvCxnSpPr/>
              <p:nvPr userDrawn="1"/>
            </p:nvCxnSpPr>
            <p:spPr>
              <a:xfrm>
                <a:off x="457731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7" name="Straight Connector 276"/>
              <p:cNvCxnSpPr/>
              <p:nvPr userDrawn="1"/>
            </p:nvCxnSpPr>
            <p:spPr>
              <a:xfrm>
                <a:off x="8684419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78" name="Group 277"/>
              <p:cNvGrpSpPr/>
              <p:nvPr userDrawn="1"/>
            </p:nvGrpSpPr>
            <p:grpSpPr>
              <a:xfrm>
                <a:off x="798615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09" name="Straight Connector 308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0" name="Straight Connector 309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79" name="Group 278"/>
              <p:cNvGrpSpPr/>
              <p:nvPr userDrawn="1"/>
            </p:nvGrpSpPr>
            <p:grpSpPr>
              <a:xfrm>
                <a:off x="7287901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07" name="Straight Connector 306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8" name="Straight Connector 307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80" name="Group 279"/>
              <p:cNvGrpSpPr/>
              <p:nvPr userDrawn="1"/>
            </p:nvGrpSpPr>
            <p:grpSpPr>
              <a:xfrm>
                <a:off x="6589644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05" name="Straight Connector 304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6" name="Straight Connector 305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81" name="Group 280"/>
              <p:cNvGrpSpPr/>
              <p:nvPr userDrawn="1"/>
            </p:nvGrpSpPr>
            <p:grpSpPr>
              <a:xfrm>
                <a:off x="5891387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03" name="Straight Connector 302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4" name="Straight Connector 303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82" name="Group 281"/>
              <p:cNvGrpSpPr/>
              <p:nvPr userDrawn="1"/>
            </p:nvGrpSpPr>
            <p:grpSpPr>
              <a:xfrm>
                <a:off x="5193130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01" name="Straight Connector 300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2" name="Straight Connector 301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83" name="Group 282"/>
              <p:cNvGrpSpPr/>
              <p:nvPr userDrawn="1"/>
            </p:nvGrpSpPr>
            <p:grpSpPr>
              <a:xfrm>
                <a:off x="4494873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99" name="Straight Connector 298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0" name="Straight Connector 299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84" name="Group 283"/>
              <p:cNvGrpSpPr/>
              <p:nvPr userDrawn="1"/>
            </p:nvGrpSpPr>
            <p:grpSpPr>
              <a:xfrm>
                <a:off x="3796616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97" name="Straight Connector 296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8" name="Straight Connector 297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85" name="Group 284"/>
              <p:cNvGrpSpPr/>
              <p:nvPr userDrawn="1"/>
            </p:nvGrpSpPr>
            <p:grpSpPr>
              <a:xfrm>
                <a:off x="3098359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95" name="Straight Connector 294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6" name="Straight Connector 295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86" name="Group 285"/>
              <p:cNvGrpSpPr/>
              <p:nvPr userDrawn="1"/>
            </p:nvGrpSpPr>
            <p:grpSpPr>
              <a:xfrm>
                <a:off x="2400102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93" name="Straight Connector 292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4" name="Straight Connector 293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87" name="Group 286"/>
              <p:cNvGrpSpPr/>
              <p:nvPr userDrawn="1"/>
            </p:nvGrpSpPr>
            <p:grpSpPr>
              <a:xfrm>
                <a:off x="1701845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91" name="Straight Connector 290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2" name="Straight Connector 291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88" name="Group 287"/>
              <p:cNvGrpSpPr/>
              <p:nvPr userDrawn="1"/>
            </p:nvGrpSpPr>
            <p:grpSpPr>
              <a:xfrm>
                <a:off x="100358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89" name="Straight Connector 288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0" name="Straight Connector 289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68" name="Group 167"/>
            <p:cNvGrpSpPr/>
            <p:nvPr userDrawn="1"/>
          </p:nvGrpSpPr>
          <p:grpSpPr>
            <a:xfrm>
              <a:off x="-151325" y="454007"/>
              <a:ext cx="122115" cy="5945205"/>
              <a:chOff x="-238875" y="454007"/>
              <a:chExt cx="122115" cy="5945205"/>
            </a:xfrm>
          </p:grpSpPr>
          <p:cxnSp>
            <p:nvCxnSpPr>
              <p:cNvPr id="241" name="Straight Connector 240"/>
              <p:cNvCxnSpPr/>
              <p:nvPr userDrawn="1"/>
            </p:nvCxnSpPr>
            <p:spPr>
              <a:xfrm rot="5400000">
                <a:off x="-177817" y="392949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42" name="Group 241"/>
              <p:cNvGrpSpPr/>
              <p:nvPr userDrawn="1"/>
            </p:nvGrpSpPr>
            <p:grpSpPr>
              <a:xfrm rot="5400000">
                <a:off x="-254017" y="594070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74" name="Straight Connector 273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5" name="Straight Connector 274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3" name="Group 242"/>
              <p:cNvGrpSpPr/>
              <p:nvPr userDrawn="1"/>
            </p:nvGrpSpPr>
            <p:grpSpPr>
              <a:xfrm rot="5400000">
                <a:off x="-254017" y="546706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72" name="Straight Connector 271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3" name="Straight Connector 272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4" name="Group 243"/>
              <p:cNvGrpSpPr/>
              <p:nvPr userDrawn="1"/>
            </p:nvGrpSpPr>
            <p:grpSpPr>
              <a:xfrm rot="5400000">
                <a:off x="-254017" y="499342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70" name="Straight Connector 269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1" name="Straight Connector 270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5" name="Group 244"/>
              <p:cNvGrpSpPr/>
              <p:nvPr userDrawn="1"/>
            </p:nvGrpSpPr>
            <p:grpSpPr>
              <a:xfrm rot="5400000">
                <a:off x="-254017" y="451978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68" name="Straight Connector 267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9" name="Straight Connector 268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6" name="Group 245"/>
              <p:cNvGrpSpPr/>
              <p:nvPr userDrawn="1"/>
            </p:nvGrpSpPr>
            <p:grpSpPr>
              <a:xfrm rot="5400000">
                <a:off x="-254017" y="404614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66" name="Straight Connector 265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7" name="Straight Connector 266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7" name="Group 246"/>
              <p:cNvGrpSpPr/>
              <p:nvPr userDrawn="1"/>
            </p:nvGrpSpPr>
            <p:grpSpPr>
              <a:xfrm rot="5400000">
                <a:off x="-254017" y="357249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64" name="Straight Connector 263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5" name="Straight Connector 264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8" name="Group 247"/>
              <p:cNvGrpSpPr/>
              <p:nvPr userDrawn="1"/>
            </p:nvGrpSpPr>
            <p:grpSpPr>
              <a:xfrm rot="5400000">
                <a:off x="-254017" y="309885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62" name="Straight Connector 261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3" name="Straight Connector 262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9" name="Group 248"/>
              <p:cNvGrpSpPr/>
              <p:nvPr userDrawn="1"/>
            </p:nvGrpSpPr>
            <p:grpSpPr>
              <a:xfrm rot="5400000">
                <a:off x="-254017" y="262521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60" name="Straight Connector 259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1" name="Straight Connector 260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0" name="Group 249"/>
              <p:cNvGrpSpPr/>
              <p:nvPr userDrawn="1"/>
            </p:nvGrpSpPr>
            <p:grpSpPr>
              <a:xfrm rot="5400000">
                <a:off x="-254017" y="215157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58" name="Straight Connector 257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9" name="Straight Connector 258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1" name="Group 250"/>
              <p:cNvGrpSpPr/>
              <p:nvPr userDrawn="1"/>
            </p:nvGrpSpPr>
            <p:grpSpPr>
              <a:xfrm rot="5400000">
                <a:off x="-254017" y="167793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56" name="Straight Connector 255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7" name="Straight Connector 256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2" name="Group 251"/>
              <p:cNvGrpSpPr/>
              <p:nvPr userDrawn="1"/>
            </p:nvGrpSpPr>
            <p:grpSpPr>
              <a:xfrm rot="5400000">
                <a:off x="-254017" y="997340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54" name="Straight Connector 253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5" name="Straight Connector 254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53" name="Straight Connector 252"/>
              <p:cNvCxnSpPr/>
              <p:nvPr userDrawn="1"/>
            </p:nvCxnSpPr>
            <p:spPr>
              <a:xfrm rot="5400000">
                <a:off x="-177817" y="6338154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9" name="Group 168"/>
            <p:cNvGrpSpPr/>
            <p:nvPr userDrawn="1"/>
          </p:nvGrpSpPr>
          <p:grpSpPr>
            <a:xfrm>
              <a:off x="9166483" y="454007"/>
              <a:ext cx="122115" cy="5945205"/>
              <a:chOff x="-238875" y="454007"/>
              <a:chExt cx="122115" cy="5945205"/>
            </a:xfrm>
          </p:grpSpPr>
          <p:cxnSp>
            <p:nvCxnSpPr>
              <p:cNvPr id="206" name="Straight Connector 205"/>
              <p:cNvCxnSpPr/>
              <p:nvPr userDrawn="1"/>
            </p:nvCxnSpPr>
            <p:spPr>
              <a:xfrm rot="5400000">
                <a:off x="-177817" y="392949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7" name="Group 206"/>
              <p:cNvGrpSpPr/>
              <p:nvPr userDrawn="1"/>
            </p:nvGrpSpPr>
            <p:grpSpPr>
              <a:xfrm rot="5400000">
                <a:off x="-254017" y="594070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39" name="Straight Connector 238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0" name="Straight Connector 239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8" name="Group 207"/>
              <p:cNvGrpSpPr/>
              <p:nvPr userDrawn="1"/>
            </p:nvGrpSpPr>
            <p:grpSpPr>
              <a:xfrm rot="5400000">
                <a:off x="-254017" y="546706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37" name="Straight Connector 236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8" name="Straight Connector 237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9" name="Group 208"/>
              <p:cNvGrpSpPr/>
              <p:nvPr userDrawn="1"/>
            </p:nvGrpSpPr>
            <p:grpSpPr>
              <a:xfrm rot="5400000">
                <a:off x="-254017" y="499342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35" name="Straight Connector 234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6" name="Straight Connector 235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0" name="Group 209"/>
              <p:cNvGrpSpPr/>
              <p:nvPr userDrawn="1"/>
            </p:nvGrpSpPr>
            <p:grpSpPr>
              <a:xfrm rot="5400000">
                <a:off x="-254017" y="451978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33" name="Straight Connector 232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4" name="Straight Connector 233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1" name="Group 210"/>
              <p:cNvGrpSpPr/>
              <p:nvPr userDrawn="1"/>
            </p:nvGrpSpPr>
            <p:grpSpPr>
              <a:xfrm rot="5400000">
                <a:off x="-254017" y="404614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31" name="Straight Connector 230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2" name="Straight Connector 231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2" name="Group 211"/>
              <p:cNvGrpSpPr/>
              <p:nvPr userDrawn="1"/>
            </p:nvGrpSpPr>
            <p:grpSpPr>
              <a:xfrm rot="5400000">
                <a:off x="-254017" y="357249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29" name="Straight Connector 228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0" name="Straight Connector 229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3" name="Group 212"/>
              <p:cNvGrpSpPr/>
              <p:nvPr userDrawn="1"/>
            </p:nvGrpSpPr>
            <p:grpSpPr>
              <a:xfrm rot="5400000">
                <a:off x="-254017" y="309885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27" name="Straight Connector 226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8" name="Straight Connector 227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4" name="Group 213"/>
              <p:cNvGrpSpPr/>
              <p:nvPr userDrawn="1"/>
            </p:nvGrpSpPr>
            <p:grpSpPr>
              <a:xfrm rot="5400000">
                <a:off x="-254017" y="262521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25" name="Straight Connector 224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6" name="Straight Connector 225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5" name="Group 214"/>
              <p:cNvGrpSpPr/>
              <p:nvPr userDrawn="1"/>
            </p:nvGrpSpPr>
            <p:grpSpPr>
              <a:xfrm rot="5400000">
                <a:off x="-254017" y="215157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23" name="Straight Connector 222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4" name="Straight Connector 223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6" name="Group 215"/>
              <p:cNvGrpSpPr/>
              <p:nvPr userDrawn="1"/>
            </p:nvGrpSpPr>
            <p:grpSpPr>
              <a:xfrm rot="5400000">
                <a:off x="-254017" y="167793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21" name="Straight Connector 220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2" name="Straight Connector 221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7" name="Group 216"/>
              <p:cNvGrpSpPr/>
              <p:nvPr userDrawn="1"/>
            </p:nvGrpSpPr>
            <p:grpSpPr>
              <a:xfrm rot="5400000">
                <a:off x="-254017" y="997340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19" name="Straight Connector 218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0" name="Straight Connector 219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18" name="Straight Connector 217"/>
              <p:cNvCxnSpPr/>
              <p:nvPr userDrawn="1"/>
            </p:nvCxnSpPr>
            <p:spPr>
              <a:xfrm rot="5400000">
                <a:off x="-177817" y="6338154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0" name="Group 169"/>
            <p:cNvGrpSpPr/>
            <p:nvPr userDrawn="1"/>
          </p:nvGrpSpPr>
          <p:grpSpPr>
            <a:xfrm>
              <a:off x="457731" y="-141165"/>
              <a:ext cx="8226688" cy="122115"/>
              <a:chOff x="457731" y="6582508"/>
              <a:chExt cx="8226688" cy="486507"/>
            </a:xfrm>
          </p:grpSpPr>
          <p:cxnSp>
            <p:nvCxnSpPr>
              <p:cNvPr id="171" name="Straight Connector 170"/>
              <p:cNvCxnSpPr/>
              <p:nvPr userDrawn="1"/>
            </p:nvCxnSpPr>
            <p:spPr>
              <a:xfrm>
                <a:off x="457731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/>
              <p:cNvCxnSpPr/>
              <p:nvPr userDrawn="1"/>
            </p:nvCxnSpPr>
            <p:spPr>
              <a:xfrm>
                <a:off x="8684419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73" name="Group 172"/>
              <p:cNvGrpSpPr/>
              <p:nvPr userDrawn="1"/>
            </p:nvGrpSpPr>
            <p:grpSpPr>
              <a:xfrm>
                <a:off x="798615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04" name="Straight Connector 203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5" name="Straight Connector 204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4" name="Group 173"/>
              <p:cNvGrpSpPr/>
              <p:nvPr userDrawn="1"/>
            </p:nvGrpSpPr>
            <p:grpSpPr>
              <a:xfrm>
                <a:off x="7287901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02" name="Straight Connector 201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3" name="Straight Connector 202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5" name="Group 174"/>
              <p:cNvGrpSpPr/>
              <p:nvPr userDrawn="1"/>
            </p:nvGrpSpPr>
            <p:grpSpPr>
              <a:xfrm>
                <a:off x="6589644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00" name="Straight Connector 199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1" name="Straight Connector 200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6" name="Group 175"/>
              <p:cNvGrpSpPr/>
              <p:nvPr userDrawn="1"/>
            </p:nvGrpSpPr>
            <p:grpSpPr>
              <a:xfrm>
                <a:off x="5891387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98" name="Straight Connector 197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9" name="Straight Connector 198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7" name="Group 176"/>
              <p:cNvGrpSpPr/>
              <p:nvPr userDrawn="1"/>
            </p:nvGrpSpPr>
            <p:grpSpPr>
              <a:xfrm>
                <a:off x="5193130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96" name="Straight Connector 195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7" name="Straight Connector 196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8" name="Group 177"/>
              <p:cNvGrpSpPr/>
              <p:nvPr userDrawn="1"/>
            </p:nvGrpSpPr>
            <p:grpSpPr>
              <a:xfrm>
                <a:off x="4494873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94" name="Straight Connector 193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5" name="Straight Connector 194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9" name="Group 178"/>
              <p:cNvGrpSpPr/>
              <p:nvPr userDrawn="1"/>
            </p:nvGrpSpPr>
            <p:grpSpPr>
              <a:xfrm>
                <a:off x="3796616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92" name="Straight Connector 191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3" name="Straight Connector 192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0" name="Group 179"/>
              <p:cNvGrpSpPr/>
              <p:nvPr userDrawn="1"/>
            </p:nvGrpSpPr>
            <p:grpSpPr>
              <a:xfrm>
                <a:off x="3098359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90" name="Straight Connector 189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1" name="Straight Connector 190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1" name="Group 180"/>
              <p:cNvGrpSpPr/>
              <p:nvPr userDrawn="1"/>
            </p:nvGrpSpPr>
            <p:grpSpPr>
              <a:xfrm>
                <a:off x="2400102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88" name="Straight Connector 187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9" name="Straight Connector 188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2" name="Group 181"/>
              <p:cNvGrpSpPr/>
              <p:nvPr userDrawn="1"/>
            </p:nvGrpSpPr>
            <p:grpSpPr>
              <a:xfrm>
                <a:off x="1701845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86" name="Straight Connector 185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7" name="Straight Connector 186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3" name="Group 182"/>
              <p:cNvGrpSpPr/>
              <p:nvPr userDrawn="1"/>
            </p:nvGrpSpPr>
            <p:grpSpPr>
              <a:xfrm>
                <a:off x="100358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84" name="Straight Connector 183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5" name="Straight Connector 184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153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611717" y="6399212"/>
            <a:ext cx="7251344" cy="45878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>
              <a:defRPr lang="en-US" sz="800" i="0" kern="1200" dirty="0" smtClean="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85116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Group Activ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BB21E88F-2053-4014-89E7-B0A2C5FDEC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392" y="-18144"/>
            <a:ext cx="4059936" cy="686845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BD6AC34-2F03-3E44-8542-590D4359C2AA}"/>
              </a:ext>
            </a:extLst>
          </p:cNvPr>
          <p:cNvSpPr/>
          <p:nvPr userDrawn="1"/>
        </p:nvSpPr>
        <p:spPr>
          <a:xfrm>
            <a:off x="0" y="-4"/>
            <a:ext cx="4058434" cy="6858000"/>
          </a:xfrm>
          <a:prstGeom prst="rect">
            <a:avLst/>
          </a:prstGeom>
          <a:solidFill>
            <a:schemeClr val="accent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path path="circle">
                  <a:fillToRect l="100000" b="100000"/>
                </a:path>
                <a:tileRect t="-100000" r="-100000"/>
              </a:gradFill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316508E-EAE0-1A40-8D81-D7ABE3C4EB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61992" y="1588538"/>
            <a:ext cx="7525208" cy="4500984"/>
          </a:xfrm>
          <a:prstGeom prst="rect">
            <a:avLst/>
          </a:prstGeom>
        </p:spPr>
        <p:txBody>
          <a:bodyPr/>
          <a:lstStyle>
            <a:lvl1pPr>
              <a:defRPr sz="2800" b="0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502920" indent="-228600">
              <a:buFont typeface="Wingdings" pitchFamily="2" charset="2"/>
              <a:buChar char="§"/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 marL="1051560" indent="-228600">
              <a:buFont typeface="Wingdings" pitchFamily="2" charset="2"/>
              <a:buChar char="§"/>
              <a:defRPr sz="18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76C9849-9718-4904-B93A-BEF70ADEA9B8}"/>
              </a:ext>
            </a:extLst>
          </p:cNvPr>
          <p:cNvSpPr/>
          <p:nvPr userDrawn="1"/>
        </p:nvSpPr>
        <p:spPr>
          <a:xfrm>
            <a:off x="304800" y="6534943"/>
            <a:ext cx="8946776" cy="1977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pPr algn="l"/>
            <a:r>
              <a:rPr lang="en-US" sz="700">
                <a:solidFill>
                  <a:schemeClr val="bg1"/>
                </a:solidFill>
              </a:rPr>
              <a:t>© Prosci. All Rights Reserved.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627A3BB-E5A4-134B-8E5F-C8D1F8BA7C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40792" y="318667"/>
            <a:ext cx="7546408" cy="54927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600" b="0" i="0">
                <a:solidFill>
                  <a:schemeClr val="tx1"/>
                </a:solidFill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720302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C0B226-EACF-4622-821B-8078A4B16F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DE2B25-032F-A848-272B-7307D979AB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188C66-2FEA-2F2E-FD1A-DE9C4E1D4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B82F93-80B6-4C81-BE78-CADF01B6462B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3/20/2024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452653-5775-3A50-F31F-FBA985178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E02B2F-EDC2-B948-D3E7-93ED890A0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062749-1E6B-40D9-9218-2E7A9AE332B6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91872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NextUp Huron Co-Branded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982E5276-E367-44CB-CF67-824AACB9B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7750"/>
            <a:ext cx="10515600" cy="511568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9259641-53E5-ED4D-06F3-19B8562867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10326"/>
            <a:ext cx="10515600" cy="468512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3294B"/>
                </a:solidFill>
                <a:latin typeface="Helvetica" pitchFamily="2" charset="0"/>
              </a:defRPr>
            </a:lvl1pPr>
            <a:lvl2pPr>
              <a:defRPr>
                <a:solidFill>
                  <a:srgbClr val="13294B"/>
                </a:solidFill>
                <a:latin typeface="Helvetica" pitchFamily="2" charset="0"/>
              </a:defRPr>
            </a:lvl2pPr>
            <a:lvl3pPr>
              <a:defRPr>
                <a:solidFill>
                  <a:srgbClr val="13294B"/>
                </a:solidFill>
                <a:latin typeface="Helvetica" pitchFamily="2" charset="0"/>
              </a:defRPr>
            </a:lvl3pPr>
            <a:lvl4pPr>
              <a:defRPr>
                <a:solidFill>
                  <a:srgbClr val="13294B"/>
                </a:solidFill>
                <a:latin typeface="Helvetica" pitchFamily="2" charset="0"/>
              </a:defRPr>
            </a:lvl4pPr>
            <a:lvl5pPr>
              <a:defRPr>
                <a:solidFill>
                  <a:srgbClr val="13294B"/>
                </a:solidFill>
                <a:latin typeface="Helvetica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860173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NextUp interior Page Title Slide No Heade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">
            <a:extLst>
              <a:ext uri="{FF2B5EF4-FFF2-40B4-BE49-F238E27FC236}">
                <a16:creationId xmlns:a16="http://schemas.microsoft.com/office/drawing/2014/main" id="{F56EDB45-6470-8D2D-D699-E29C779730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10741"/>
            <a:ext cx="10515600" cy="1325563"/>
          </a:xfrm>
          <a:prstGeom prst="rect">
            <a:avLst/>
          </a:prstGeom>
        </p:spPr>
        <p:txBody>
          <a:bodyPr/>
          <a:lstStyle>
            <a:lvl1pPr algn="ctr">
              <a:defRPr sz="3800" b="1" i="0">
                <a:solidFill>
                  <a:srgbClr val="13294B"/>
                </a:solidFill>
                <a:latin typeface="Helvetica" pitchFamily="2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388236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NextUp Interior Title and Content No Heade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41FA9334-E689-39CA-6D09-36D672DDE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7750"/>
            <a:ext cx="10515600" cy="511568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rgbClr val="13294B"/>
                </a:solidFill>
                <a:latin typeface="Helvetica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6E82F72-7DE3-1E54-4BC5-50BEA3CFC0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10326"/>
            <a:ext cx="10515600" cy="468512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3294B"/>
                </a:solidFill>
                <a:latin typeface="Helvetica" pitchFamily="2" charset="0"/>
              </a:defRPr>
            </a:lvl1pPr>
            <a:lvl2pPr>
              <a:defRPr>
                <a:solidFill>
                  <a:srgbClr val="13294B"/>
                </a:solidFill>
                <a:latin typeface="Helvetica" pitchFamily="2" charset="0"/>
              </a:defRPr>
            </a:lvl2pPr>
            <a:lvl3pPr>
              <a:defRPr>
                <a:solidFill>
                  <a:srgbClr val="13294B"/>
                </a:solidFill>
                <a:latin typeface="Helvetica" pitchFamily="2" charset="0"/>
              </a:defRPr>
            </a:lvl3pPr>
            <a:lvl4pPr>
              <a:defRPr>
                <a:solidFill>
                  <a:srgbClr val="13294B"/>
                </a:solidFill>
                <a:latin typeface="Helvetica" pitchFamily="2" charset="0"/>
              </a:defRPr>
            </a:lvl4pPr>
            <a:lvl5pPr>
              <a:defRPr>
                <a:solidFill>
                  <a:srgbClr val="13294B"/>
                </a:solidFill>
                <a:latin typeface="Helvetica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249327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NextUp White with Tag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74864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NextUp White no Tag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72744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5_NextUp Interior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1ABB8-61BD-AE9B-04C9-7B749AFD7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7750"/>
            <a:ext cx="10515600" cy="511568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076EF4-66F4-021A-C0D2-6DDD2D9E4F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10326"/>
            <a:ext cx="10515600" cy="468512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3294B"/>
                </a:solidFill>
                <a:latin typeface="Helvetica" pitchFamily="2" charset="0"/>
              </a:defRPr>
            </a:lvl1pPr>
            <a:lvl2pPr>
              <a:defRPr>
                <a:solidFill>
                  <a:srgbClr val="13294B"/>
                </a:solidFill>
                <a:latin typeface="Helvetica" pitchFamily="2" charset="0"/>
              </a:defRPr>
            </a:lvl2pPr>
            <a:lvl3pPr>
              <a:defRPr>
                <a:solidFill>
                  <a:srgbClr val="13294B"/>
                </a:solidFill>
                <a:latin typeface="Helvetica" pitchFamily="2" charset="0"/>
              </a:defRPr>
            </a:lvl3pPr>
            <a:lvl4pPr>
              <a:defRPr>
                <a:solidFill>
                  <a:srgbClr val="13294B"/>
                </a:solidFill>
                <a:latin typeface="Helvetica" pitchFamily="2" charset="0"/>
              </a:defRPr>
            </a:lvl4pPr>
            <a:lvl5pPr>
              <a:defRPr>
                <a:solidFill>
                  <a:srgbClr val="13294B"/>
                </a:solidFill>
                <a:latin typeface="Helvetica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1162115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extUp Blue with Taglin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5970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NextUp White no Tag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55626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NextUp Huron Co-Branded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">
            <a:extLst>
              <a:ext uri="{FF2B5EF4-FFF2-40B4-BE49-F238E27FC236}">
                <a16:creationId xmlns:a16="http://schemas.microsoft.com/office/drawing/2014/main" id="{1FFE62F2-1F2C-746B-90BD-8AD4327AE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10741"/>
            <a:ext cx="10515600" cy="1325563"/>
          </a:xfrm>
          <a:prstGeom prst="rect">
            <a:avLst/>
          </a:prstGeom>
        </p:spPr>
        <p:txBody>
          <a:bodyPr/>
          <a:lstStyle>
            <a:lvl1pPr algn="ctr">
              <a:defRPr sz="3800" b="1" i="0">
                <a:solidFill>
                  <a:srgbClr val="13294B"/>
                </a:solidFill>
                <a:latin typeface="Helvetica" pitchFamily="2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079752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NextUp Huron Co-Branded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982E5276-E367-44CB-CF67-824AACB9B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7750"/>
            <a:ext cx="10515600" cy="511568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9259641-53E5-ED4D-06F3-19B8562867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10326"/>
            <a:ext cx="10515600" cy="468512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3294B"/>
                </a:solidFill>
                <a:latin typeface="Helvetica" pitchFamily="2" charset="0"/>
              </a:defRPr>
            </a:lvl1pPr>
            <a:lvl2pPr>
              <a:defRPr>
                <a:solidFill>
                  <a:srgbClr val="13294B"/>
                </a:solidFill>
                <a:latin typeface="Helvetica" pitchFamily="2" charset="0"/>
              </a:defRPr>
            </a:lvl2pPr>
            <a:lvl3pPr>
              <a:defRPr>
                <a:solidFill>
                  <a:srgbClr val="13294B"/>
                </a:solidFill>
                <a:latin typeface="Helvetica" pitchFamily="2" charset="0"/>
              </a:defRPr>
            </a:lvl3pPr>
            <a:lvl4pPr>
              <a:defRPr>
                <a:solidFill>
                  <a:srgbClr val="13294B"/>
                </a:solidFill>
                <a:latin typeface="Helvetica" pitchFamily="2" charset="0"/>
              </a:defRPr>
            </a:lvl4pPr>
            <a:lvl5pPr>
              <a:defRPr>
                <a:solidFill>
                  <a:srgbClr val="13294B"/>
                </a:solidFill>
                <a:latin typeface="Helvetica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6652389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5_NextUp Interior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1ABB8-61BD-AE9B-04C9-7B749AFD7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7750"/>
            <a:ext cx="10515600" cy="511568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076EF4-66F4-021A-C0D2-6DDD2D9E4F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10326"/>
            <a:ext cx="10515600" cy="468512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3294B"/>
                </a:solidFill>
                <a:latin typeface="Helvetica" pitchFamily="2" charset="0"/>
              </a:defRPr>
            </a:lvl1pPr>
            <a:lvl2pPr>
              <a:defRPr>
                <a:solidFill>
                  <a:srgbClr val="13294B"/>
                </a:solidFill>
                <a:latin typeface="Helvetica" pitchFamily="2" charset="0"/>
              </a:defRPr>
            </a:lvl2pPr>
            <a:lvl3pPr>
              <a:defRPr>
                <a:solidFill>
                  <a:srgbClr val="13294B"/>
                </a:solidFill>
                <a:latin typeface="Helvetica" pitchFamily="2" charset="0"/>
              </a:defRPr>
            </a:lvl3pPr>
            <a:lvl4pPr>
              <a:defRPr>
                <a:solidFill>
                  <a:srgbClr val="13294B"/>
                </a:solidFill>
                <a:latin typeface="Helvetica" pitchFamily="2" charset="0"/>
              </a:defRPr>
            </a:lvl4pPr>
            <a:lvl5pPr>
              <a:defRPr>
                <a:solidFill>
                  <a:srgbClr val="13294B"/>
                </a:solidFill>
                <a:latin typeface="Helvetica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6051019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327940-6313-4C73-3995-E42B65C3E6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F2FC71-9A9D-B265-6372-1D7F90E9D3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9A8A2D-AB6C-4388-E7EE-C763FA270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E6BF6-FF12-4066-B291-8722D2009F90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711275-4233-8EA8-CCAA-80B63D3BF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5E8DF7-771D-5D8D-E8D9-8BE101C20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BE711-EB47-4E3E-9B55-F957029BB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9709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E3350-CBAB-7ED4-768A-3A3F8ED23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8150A8-EFDE-0432-E459-C17A7B9522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9F9517-7A73-2D87-BB08-DA5C615135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E6BF6-FF12-4066-B291-8722D2009F90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F4C438-96B1-3464-8D94-44F519ABE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CE65B4-71F8-8ED1-DEF0-815F777DF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BE711-EB47-4E3E-9B55-F957029BB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30012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CAF88F-7448-51A6-5ED7-FED7B696D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22D4A4-4F84-BA1C-E9E3-49B180D69B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D5EF0A-4F37-9EF4-B90F-D9C85D338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E6BF6-FF12-4066-B291-8722D2009F90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C205D9-C5B8-E105-8D69-C3C48B473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EA7C20-DF13-2C60-BC08-DE8D575DF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BE711-EB47-4E3E-9B55-F957029BB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84728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3BF3F-B538-F5C0-16E5-456D33848D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0DAF51-A4BA-5D3B-5004-66CC7A44EE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D056AD-0735-137D-A632-82D4812322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4B62D7-B974-39D2-5815-358F714E6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E6BF6-FF12-4066-B291-8722D2009F90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7AAA2C-D15B-3C55-FA36-216E2C465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0841FA-BC2B-E3DF-C326-A815BFDB2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BE711-EB47-4E3E-9B55-F957029BB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29054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C22F7-D96D-08E9-B07C-434051BD4A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B4EA00-25FD-86AF-A528-8795CC6474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1BDF0A-F371-52F0-5E03-5845522DB6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5AE135-B3B9-654E-E918-E48483DE61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E3B0AA-A06F-6DE5-1AA2-E05E69CD1F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68967EC-F645-8063-30A2-9B8CD8BDFE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E6BF6-FF12-4066-B291-8722D2009F90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155037-845E-D799-055B-FD0A857602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08F9A0-D22E-D88B-94DD-18764D924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BE711-EB47-4E3E-9B55-F957029BB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81136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975BB1-F0F8-F56C-8C27-7C15A82ADB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50155F-3A03-624F-9430-2DBFE4A48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E6BF6-FF12-4066-B291-8722D2009F90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1D62FD-BBE0-AD1A-05C7-5E65927BF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10DBE4-A50D-B3C8-1CF0-54067AD48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BE711-EB47-4E3E-9B55-F957029BB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88671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7315937-0A4B-60AB-4F64-1588B7F22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E6BF6-FF12-4066-B291-8722D2009F90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166D942-2AB2-F138-1869-13B73C7BC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8D6271-010C-DE4D-D1A3-26B6851A7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BE711-EB47-4E3E-9B55-F957029BB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622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5_NextUp Interior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1ABB8-61BD-AE9B-04C9-7B749AFD7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7750"/>
            <a:ext cx="10515600" cy="511568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076EF4-66F4-021A-C0D2-6DDD2D9E4F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10326"/>
            <a:ext cx="10515600" cy="4685121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2" charset="0"/>
              </a:defRPr>
            </a:lvl1pPr>
            <a:lvl2pPr>
              <a:defRPr>
                <a:latin typeface="Helvetica" pitchFamily="2" charset="0"/>
              </a:defRPr>
            </a:lvl2pPr>
            <a:lvl3pPr>
              <a:defRPr>
                <a:latin typeface="Helvetica" pitchFamily="2" charset="0"/>
              </a:defRPr>
            </a:lvl3pPr>
            <a:lvl4pPr>
              <a:defRPr>
                <a:latin typeface="Helvetica" pitchFamily="2" charset="0"/>
              </a:defRPr>
            </a:lvl4pPr>
            <a:lvl5pPr>
              <a:defRPr>
                <a:latin typeface="Helvetica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9561727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ABD16F-BB26-C74E-23FE-3333130A1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0B44EA-3C34-ED3B-505B-9EF01FEA08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5F70C2-7470-661D-F135-BFBA53C8A7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86F5C6-E0F7-FFDA-6459-4A9BCB872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E6BF6-FF12-4066-B291-8722D2009F90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B6C517-7026-0300-EA9D-8F8777A67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107635-12F9-1B03-8A95-8F17027CE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BE711-EB47-4E3E-9B55-F957029BB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63515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C4871-9140-BA69-CEDE-DCCD255B9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6E43D7F-3905-31F5-A7CB-69EA665DB4B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B22AD1-E18E-C466-3246-4D9A3355F0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D56FF9-828F-9B7D-46C9-B71CF699B3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E6BF6-FF12-4066-B291-8722D2009F90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254ADA-DE77-9875-4C36-BB507A5194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17A125-C5F2-2AD3-FB5F-D779ABDF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BE711-EB47-4E3E-9B55-F957029BB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13414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5F329-09F5-5AEA-C0D3-C5FFF5BD1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C158CE-B5B2-77EB-598A-EB443B4059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22A4C6-39B4-7BDB-7B83-C374F1AF4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E6BF6-FF12-4066-B291-8722D2009F90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8CFE96-1513-6B9F-929C-D5716D6B5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4D2100-687D-7CB3-3D56-FD8C84A02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BE711-EB47-4E3E-9B55-F957029BB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59246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1A05029-ADA7-754F-0A5B-D24769898C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0C868B-3F9C-4F57-F9FE-38EEBF1BF2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7B425E-3A5A-29C3-A698-7CBDCC2B93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E6BF6-FF12-4066-B291-8722D2009F90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643AF9-BCF8-46D2-2E2D-BB0E7DBCD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873C3D-F884-2A3E-A689-4F243BEE0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BE711-EB47-4E3E-9B55-F957029BB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75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NextUp White no Tag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3031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NextUp White with Tag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9785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NextUp White no Tag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6837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NextUp interior Pag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51C7242-6E2E-6C7F-C893-DACCCA912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10741"/>
            <a:ext cx="10515600" cy="1325563"/>
          </a:xfrm>
          <a:prstGeom prst="rect">
            <a:avLst/>
          </a:prstGeom>
        </p:spPr>
        <p:txBody>
          <a:bodyPr/>
          <a:lstStyle>
            <a:lvl1pPr algn="ctr">
              <a:defRPr sz="3800" b="1" i="0">
                <a:solidFill>
                  <a:srgbClr val="13294B"/>
                </a:solidFill>
                <a:latin typeface="Helvetica" pitchFamily="2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49854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NextUp Interior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1ABB8-61BD-AE9B-04C9-7B749AFD7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7750"/>
            <a:ext cx="10515600" cy="511568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076EF4-66F4-021A-C0D2-6DDD2D9E4F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10326"/>
            <a:ext cx="10515600" cy="468512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3294B"/>
                </a:solidFill>
                <a:latin typeface="Helvetica" pitchFamily="2" charset="0"/>
              </a:defRPr>
            </a:lvl1pPr>
            <a:lvl2pPr>
              <a:defRPr>
                <a:solidFill>
                  <a:srgbClr val="13294B"/>
                </a:solidFill>
                <a:latin typeface="Helvetica" pitchFamily="2" charset="0"/>
              </a:defRPr>
            </a:lvl2pPr>
            <a:lvl3pPr>
              <a:defRPr>
                <a:solidFill>
                  <a:srgbClr val="13294B"/>
                </a:solidFill>
                <a:latin typeface="Helvetica" pitchFamily="2" charset="0"/>
              </a:defRPr>
            </a:lvl3pPr>
            <a:lvl4pPr>
              <a:defRPr>
                <a:solidFill>
                  <a:srgbClr val="13294B"/>
                </a:solidFill>
                <a:latin typeface="Helvetica" pitchFamily="2" charset="0"/>
              </a:defRPr>
            </a:lvl4pPr>
            <a:lvl5pPr>
              <a:defRPr>
                <a:solidFill>
                  <a:srgbClr val="13294B"/>
                </a:solidFill>
                <a:latin typeface="Helvetica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90520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jpe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slideLayout" Target="../slideLayouts/slideLayout20.xml"/><Relationship Id="rId18" Type="http://schemas.openxmlformats.org/officeDocument/2006/relationships/image" Target="../media/image4.jpeg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9.xml"/><Relationship Id="rId16" Type="http://schemas.openxmlformats.org/officeDocument/2006/relationships/slideLayout" Target="../slideLayouts/slideLayout23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slideLayout" Target="../slideLayouts/slideLayout2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slideLayout" Target="../slideLayouts/slideLayout26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8.jpe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0904E949-FD5F-C009-2EEE-9376622D795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787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029389A6-E14F-8FDA-E042-0AB3F6AEC305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926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8" r:id="rId2"/>
    <p:sldLayoutId id="214748378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ext, bedclothes&#10;&#10;Description automatically generated">
            <a:extLst>
              <a:ext uri="{FF2B5EF4-FFF2-40B4-BE49-F238E27FC236}">
                <a16:creationId xmlns:a16="http://schemas.microsoft.com/office/drawing/2014/main" id="{C3B1C49E-A138-E8D5-66AF-5074A8096F2B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596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86" r:id="rId2"/>
    <p:sldLayoutId id="2147483787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hape&#10;&#10;Description automatically generated">
            <a:extLst>
              <a:ext uri="{FF2B5EF4-FFF2-40B4-BE49-F238E27FC236}">
                <a16:creationId xmlns:a16="http://schemas.microsoft.com/office/drawing/2014/main" id="{3E74373D-D3C4-7D08-7553-28913219576D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53B96CD-676E-BB40-2169-C607EA39F850}"/>
              </a:ext>
            </a:extLst>
          </p:cNvPr>
          <p:cNvSpPr/>
          <p:nvPr userDrawn="1"/>
        </p:nvSpPr>
        <p:spPr>
          <a:xfrm>
            <a:off x="178904" y="6142384"/>
            <a:ext cx="1620079" cy="4969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103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80" r:id="rId3"/>
    <p:sldLayoutId id="2147483781" r:id="rId4"/>
    <p:sldLayoutId id="2147483791" r:id="rId5"/>
    <p:sldLayoutId id="2147483730" r:id="rId6"/>
    <p:sldLayoutId id="2147483731" r:id="rId7"/>
    <p:sldLayoutId id="2147483793" r:id="rId8"/>
    <p:sldLayoutId id="2147483733" r:id="rId9"/>
    <p:sldLayoutId id="2147483734" r:id="rId10"/>
    <p:sldLayoutId id="2147483807" r:id="rId11"/>
    <p:sldLayoutId id="2147483808" r:id="rId12"/>
    <p:sldLayoutId id="2147483821" r:id="rId13"/>
    <p:sldLayoutId id="2147483822" r:id="rId14"/>
    <p:sldLayoutId id="2147483857" r:id="rId15"/>
    <p:sldLayoutId id="2147483858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ackground pattern&#10;&#10;Description automatically generated with low confidence">
            <a:extLst>
              <a:ext uri="{FF2B5EF4-FFF2-40B4-BE49-F238E27FC236}">
                <a16:creationId xmlns:a16="http://schemas.microsoft.com/office/drawing/2014/main" id="{018C8315-9F91-676C-B880-4346AD12A496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741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82" r:id="rId3"/>
    <p:sldLayoutId id="2147483783" r:id="rId4"/>
    <p:sldLayoutId id="2147483784" r:id="rId5"/>
    <p:sldLayoutId id="2147483792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ape&#10;&#10;Description automatically generated">
            <a:extLst>
              <a:ext uri="{FF2B5EF4-FFF2-40B4-BE49-F238E27FC236}">
                <a16:creationId xmlns:a16="http://schemas.microsoft.com/office/drawing/2014/main" id="{76956822-D999-B0EE-9A4F-941FF5D0690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630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1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39AFEF-AB27-DF05-A1B4-330B02947C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F7A4F8-5CE2-675B-F4FF-13BE36C3DB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185B44-F66A-1808-099A-BC43327724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8E6BF6-FF12-4066-B291-8722D2009F90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74467F-0FCE-8962-53DB-38F3A17778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12DA1F-B039-C791-0273-209B65B342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1BE711-EB47-4E3E-9B55-F957029BB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424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svg"/><Relationship Id="rId7" Type="http://schemas.openxmlformats.org/officeDocument/2006/relationships/image" Target="../media/image38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7.png"/><Relationship Id="rId5" Type="http://schemas.openxmlformats.org/officeDocument/2006/relationships/image" Target="../media/image36.svg"/><Relationship Id="rId4" Type="http://schemas.openxmlformats.org/officeDocument/2006/relationships/image" Target="../media/image35.png"/><Relationship Id="rId9" Type="http://schemas.openxmlformats.org/officeDocument/2006/relationships/image" Target="../media/image40.sv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my.butler.edu/nextup/" TargetMode="Externa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Relationship Id="rId9" Type="http://schemas.openxmlformats.org/officeDocument/2006/relationships/image" Target="../media/image18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20.sv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45091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E6423-8D7B-BF43-C241-0CDC6C96C6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>
                <a:latin typeface="Helvetica"/>
                <a:cs typeface="Helvetica"/>
              </a:rPr>
              <a:t>Key Enhancements – Financial Processes</a:t>
            </a:r>
            <a:endParaRPr lang="en-US">
              <a:cs typeface="Helvetica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C74245E-40A7-DFFE-3EB0-0F14D24322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91440" tIns="45720" rIns="91440" bIns="45720" anchor="t"/>
          <a:lstStyle/>
          <a:p>
            <a:pPr>
              <a:spcBef>
                <a:spcPts val="1800"/>
              </a:spcBef>
            </a:pPr>
            <a:r>
              <a:rPr lang="en-US" b="1">
                <a:solidFill>
                  <a:srgbClr val="13294B"/>
                </a:solidFill>
                <a:latin typeface="Helvetica"/>
                <a:cs typeface="Helvetica"/>
              </a:rPr>
              <a:t>Expense Reporting</a:t>
            </a:r>
            <a:r>
              <a:rPr lang="en-US">
                <a:solidFill>
                  <a:srgbClr val="13294B"/>
                </a:solidFill>
                <a:latin typeface="Helvetica"/>
                <a:cs typeface="Helvetica"/>
              </a:rPr>
              <a:t> – connected applications, streamlined experience</a:t>
            </a:r>
            <a:endParaRPr lang="en-US">
              <a:cs typeface="Helvetica" pitchFamily="2" charset="0"/>
            </a:endParaRPr>
          </a:p>
          <a:p>
            <a:pPr>
              <a:spcBef>
                <a:spcPts val="1800"/>
              </a:spcBef>
            </a:pPr>
            <a:r>
              <a:rPr lang="en-US" b="1">
                <a:solidFill>
                  <a:srgbClr val="13294B"/>
                </a:solidFill>
                <a:latin typeface="Helvetica"/>
                <a:cs typeface="Helvetica"/>
              </a:rPr>
              <a:t>Purchase Flexibility</a:t>
            </a:r>
            <a:r>
              <a:rPr lang="en-US">
                <a:solidFill>
                  <a:srgbClr val="13294B"/>
                </a:solidFill>
                <a:latin typeface="Helvetica"/>
                <a:cs typeface="Helvetica"/>
              </a:rPr>
              <a:t> – no special role needed to requisition</a:t>
            </a:r>
            <a:endParaRPr lang="en-US">
              <a:cs typeface="Helvetica" pitchFamily="2" charset="0"/>
            </a:endParaRPr>
          </a:p>
          <a:p>
            <a:pPr>
              <a:spcBef>
                <a:spcPts val="1800"/>
              </a:spcBef>
            </a:pPr>
            <a:r>
              <a:rPr lang="en-US" b="1">
                <a:solidFill>
                  <a:srgbClr val="13294B"/>
                </a:solidFill>
                <a:latin typeface="Helvetica"/>
                <a:cs typeface="Helvetica"/>
              </a:rPr>
              <a:t>Purchase Visibility</a:t>
            </a:r>
            <a:r>
              <a:rPr lang="en-US">
                <a:solidFill>
                  <a:srgbClr val="13294B"/>
                </a:solidFill>
                <a:latin typeface="Helvetica"/>
                <a:cs typeface="Helvetica"/>
              </a:rPr>
              <a:t> – improved access to view requisition details and workflow; reduces offline trackers</a:t>
            </a:r>
          </a:p>
          <a:p>
            <a:pPr>
              <a:spcBef>
                <a:spcPts val="1800"/>
              </a:spcBef>
            </a:pPr>
            <a:r>
              <a:rPr lang="en-US" b="1">
                <a:solidFill>
                  <a:srgbClr val="13294B"/>
                </a:solidFill>
                <a:latin typeface="Helvetica"/>
                <a:cs typeface="Helvetica"/>
              </a:rPr>
              <a:t>Financial Reporting</a:t>
            </a:r>
            <a:r>
              <a:rPr lang="en-US">
                <a:solidFill>
                  <a:srgbClr val="13294B"/>
                </a:solidFill>
                <a:latin typeface="Helvetica"/>
                <a:cs typeface="Helvetica"/>
              </a:rPr>
              <a:t> – on demand for those with designated analyst role; drill-down capability to transaction detail</a:t>
            </a:r>
            <a:endParaRPr lang="en-US">
              <a:cs typeface="Helvetica" pitchFamily="2" charset="0"/>
            </a:endParaRPr>
          </a:p>
          <a:p>
            <a:endParaRPr lang="en-US">
              <a:solidFill>
                <a:srgbClr val="13294B"/>
              </a:solidFill>
              <a:cs typeface="Helvetica" pitchFamily="2" charset="0"/>
            </a:endParaRPr>
          </a:p>
          <a:p>
            <a:endParaRPr lang="en-US">
              <a:solidFill>
                <a:srgbClr val="13294B"/>
              </a:solidFill>
            </a:endParaRPr>
          </a:p>
          <a:p>
            <a:endParaRPr lang="en-US">
              <a:solidFill>
                <a:srgbClr val="13294B"/>
              </a:solidFill>
            </a:endParaRPr>
          </a:p>
          <a:p>
            <a:endParaRPr lang="en-US">
              <a:solidFill>
                <a:srgbClr val="13294B"/>
              </a:solidFill>
              <a:cs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00948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2EEFC6-4C3C-524D-AF63-825B1FD5E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043" y="163343"/>
            <a:ext cx="10515600" cy="623417"/>
          </a:xfrm>
        </p:spPr>
        <p:txBody>
          <a:bodyPr lIns="91440" tIns="45720" rIns="91440" bIns="45720" anchor="t"/>
          <a:lstStyle/>
          <a:p>
            <a:r>
              <a:rPr lang="en-US">
                <a:solidFill>
                  <a:schemeClr val="bg1"/>
                </a:solidFill>
                <a:latin typeface="Helvetica"/>
                <a:cs typeface="Helvetica"/>
              </a:rPr>
              <a:t>Change Network</a:t>
            </a:r>
            <a:endParaRPr lang="en-US">
              <a:solidFill>
                <a:schemeClr val="bg1"/>
              </a:solidFill>
              <a:cs typeface="Helvetica"/>
            </a:endParaRPr>
          </a:p>
        </p:txBody>
      </p:sp>
      <p:pic>
        <p:nvPicPr>
          <p:cNvPr id="3" name="Picture 2" descr="A diagram of a group of people&#10;&#10;Description automatically generated">
            <a:extLst>
              <a:ext uri="{FF2B5EF4-FFF2-40B4-BE49-F238E27FC236}">
                <a16:creationId xmlns:a16="http://schemas.microsoft.com/office/drawing/2014/main" id="{1A8A10EA-4706-A62D-8ABD-DEF2E556B6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2404" y="1501886"/>
            <a:ext cx="8696197" cy="445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8285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85BF0B-A301-865B-0493-861B27089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 dirty="0">
                <a:latin typeface="Helvetica"/>
                <a:cs typeface="Helvetica"/>
              </a:rPr>
              <a:t>Training – What to Expect</a:t>
            </a:r>
            <a:endParaRPr lang="en-US" dirty="0"/>
          </a:p>
        </p:txBody>
      </p:sp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FB90D415-8F8D-F89E-C551-297ECB32997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7866768"/>
              </p:ext>
            </p:extLst>
          </p:nvPr>
        </p:nvGraphicFramePr>
        <p:xfrm>
          <a:off x="838200" y="1146416"/>
          <a:ext cx="10515600" cy="53767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706006934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1903674918"/>
                    </a:ext>
                  </a:extLst>
                </a:gridCol>
              </a:tblGrid>
              <a:tr h="2504081">
                <a:tc gridSpan="2">
                  <a:txBody>
                    <a:bodyPr/>
                    <a:lstStyle/>
                    <a:p>
                      <a:pPr marL="0" lvl="0" indent="0">
                        <a:spcAft>
                          <a:spcPts val="600"/>
                        </a:spcAft>
                        <a:buNone/>
                      </a:pPr>
                      <a:r>
                        <a:rPr lang="en-US" sz="2400" b="1" i="0" u="none" strike="noStrike" noProof="0">
                          <a:solidFill>
                            <a:srgbClr val="13294B"/>
                          </a:solidFill>
                          <a:latin typeface="Helvetica"/>
                        </a:rPr>
                        <a:t>Progressive training, timing varies by user type </a:t>
                      </a:r>
                      <a:endParaRPr lang="en-US" sz="2400" b="1">
                        <a:solidFill>
                          <a:srgbClr val="13294B"/>
                        </a:solidFill>
                        <a:latin typeface="Helvetica"/>
                      </a:endParaRPr>
                    </a:p>
                    <a:p>
                      <a:pPr marL="342900" lvl="0" indent="-342900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/>
                        <a:buChar char="•"/>
                      </a:pPr>
                      <a:r>
                        <a:rPr lang="en-US" sz="1800" b="1" i="0" u="none" strike="noStrike" noProof="0">
                          <a:solidFill>
                            <a:srgbClr val="13294B"/>
                          </a:solidFill>
                          <a:latin typeface="Helvetica"/>
                        </a:rPr>
                        <a:t>Central Users</a:t>
                      </a:r>
                      <a:endParaRPr lang="en-US" sz="1800" b="1" u="none"/>
                    </a:p>
                    <a:p>
                      <a:pPr marL="800100" lvl="1" indent="-342900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Courier New"/>
                        <a:buChar char="o"/>
                      </a:pPr>
                      <a:r>
                        <a:rPr lang="en-US" sz="1800" b="0" i="0" u="sng" strike="noStrike" noProof="0">
                          <a:solidFill>
                            <a:srgbClr val="13294B"/>
                          </a:solidFill>
                          <a:latin typeface="Helvetica"/>
                        </a:rPr>
                        <a:t>Now – Dec and beyond</a:t>
                      </a:r>
                      <a:r>
                        <a:rPr lang="en-US" sz="1800" b="0" i="0" u="none" strike="noStrike" noProof="0">
                          <a:solidFill>
                            <a:srgbClr val="13294B"/>
                          </a:solidFill>
                          <a:latin typeface="Helvetica"/>
                        </a:rPr>
                        <a:t> for testing &amp; training </a:t>
                      </a:r>
                    </a:p>
                    <a:p>
                      <a:pPr marL="342900" lvl="0" indent="-342900">
                        <a:spcBef>
                          <a:spcPts val="1000"/>
                        </a:spcBef>
                        <a:spcAft>
                          <a:spcPts val="300"/>
                        </a:spcAft>
                        <a:buFont typeface="Arial"/>
                        <a:buChar char="•"/>
                      </a:pPr>
                      <a:r>
                        <a:rPr lang="en-US" sz="1800" b="1" i="0" u="none" strike="noStrike" noProof="0">
                          <a:solidFill>
                            <a:srgbClr val="13294B"/>
                          </a:solidFill>
                          <a:latin typeface="Helvetica"/>
                        </a:rPr>
                        <a:t>End User Community</a:t>
                      </a:r>
                      <a:endParaRPr lang="en-US"/>
                    </a:p>
                    <a:p>
                      <a:pPr marL="800100" lvl="1" indent="-342900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Courier New"/>
                        <a:buChar char="o"/>
                      </a:pPr>
                      <a:r>
                        <a:rPr lang="en-US" sz="1800" b="0" i="0" u="none" strike="noStrike" noProof="0">
                          <a:solidFill>
                            <a:srgbClr val="13294B"/>
                          </a:solidFill>
                          <a:latin typeface="Helvetica"/>
                        </a:rPr>
                        <a:t>Presentations &amp; Demos now through Fall</a:t>
                      </a:r>
                    </a:p>
                    <a:p>
                      <a:pPr marL="800100" lvl="1" indent="-342900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Courier New"/>
                        <a:buChar char="o"/>
                      </a:pPr>
                      <a:r>
                        <a:rPr lang="en-US" sz="1800" b="0" i="0" u="sng" strike="noStrike" noProof="0">
                          <a:solidFill>
                            <a:srgbClr val="13294B"/>
                          </a:solidFill>
                          <a:latin typeface="Helvetica"/>
                        </a:rPr>
                        <a:t>Oct – Dec and beyond</a:t>
                      </a:r>
                      <a:r>
                        <a:rPr lang="en-US" sz="1800" b="0" i="0" u="none" strike="noStrike" noProof="0">
                          <a:solidFill>
                            <a:srgbClr val="13294B"/>
                          </a:solidFill>
                          <a:latin typeface="Helvetica"/>
                        </a:rPr>
                        <a:t> for formal training delivery</a:t>
                      </a:r>
                      <a:endParaRPr lang="en-US" sz="1800"/>
                    </a:p>
                    <a:p>
                      <a:pPr lvl="0" indent="0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2400" b="1" i="0" u="none" strike="noStrike" noProof="0">
                          <a:solidFill>
                            <a:srgbClr val="13294B"/>
                          </a:solidFill>
                          <a:latin typeface="Helvetica"/>
                        </a:rPr>
                        <a:t>  </a:t>
                      </a:r>
                      <a:endParaRPr lang="en-US"/>
                    </a:p>
                  </a:txBody>
                  <a:tcPr>
                    <a:lnB w="12700">
                      <a:solidFill>
                        <a:srgbClr val="13294B"/>
                      </a:solidFill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1074845"/>
                  </a:ext>
                </a:extLst>
              </a:tr>
              <a:tr h="2610643">
                <a:tc>
                  <a:txBody>
                    <a:bodyPr/>
                    <a:lstStyle/>
                    <a:p>
                      <a:pPr lvl="0" indent="0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2400" b="1" i="0" u="none" strike="noStrike" kern="1200" noProof="0">
                          <a:solidFill>
                            <a:srgbClr val="13294B"/>
                          </a:solidFill>
                          <a:latin typeface="Helvetica"/>
                        </a:rPr>
                        <a:t>Many Modalities</a:t>
                      </a:r>
                      <a:endParaRPr lang="en-US" sz="2400" b="1" i="0" u="none" strike="noStrike" kern="1200" noProof="0">
                        <a:solidFill>
                          <a:srgbClr val="FFFFFF"/>
                        </a:solidFill>
                        <a:latin typeface="Helvetica"/>
                      </a:endParaRPr>
                    </a:p>
                    <a:p>
                      <a:pPr marL="571500" lvl="0" indent="-285750">
                        <a:spcBef>
                          <a:spcPts val="200"/>
                        </a:spcBef>
                        <a:spcAft>
                          <a:spcPts val="200"/>
                        </a:spcAft>
                        <a:buClr>
                          <a:srgbClr val="000000"/>
                        </a:buClr>
                        <a:buFont typeface="Arial,Sans-Serif"/>
                        <a:buChar char="•"/>
                      </a:pPr>
                      <a:r>
                        <a:rPr lang="en-US" sz="1800" b="0" i="0" u="none" strike="noStrike" kern="1200" noProof="0">
                          <a:solidFill>
                            <a:srgbClr val="13294B"/>
                          </a:solidFill>
                          <a:latin typeface="Helvetica"/>
                        </a:rPr>
                        <a:t>Instructor-led training</a:t>
                      </a:r>
                      <a:endParaRPr lang="en-US" sz="1800" b="1" i="0" u="none" strike="noStrike" kern="1200" noProof="0">
                        <a:solidFill>
                          <a:srgbClr val="FFFFFF"/>
                        </a:solidFill>
                        <a:latin typeface="Helvetica"/>
                      </a:endParaRPr>
                    </a:p>
                    <a:p>
                      <a:pPr marL="571500" lvl="0" indent="-285750">
                        <a:spcBef>
                          <a:spcPts val="200"/>
                        </a:spcBef>
                        <a:spcAft>
                          <a:spcPts val="200"/>
                        </a:spcAft>
                        <a:buClr>
                          <a:srgbClr val="000000"/>
                        </a:buClr>
                        <a:buFont typeface="Arial,Sans-Serif"/>
                        <a:buChar char="•"/>
                      </a:pPr>
                      <a:r>
                        <a:rPr lang="en-US" sz="1800" b="0" i="0" u="none" strike="noStrike" kern="1200" noProof="0">
                          <a:solidFill>
                            <a:srgbClr val="13294B"/>
                          </a:solidFill>
                          <a:latin typeface="Helvetica"/>
                        </a:rPr>
                        <a:t>Self-paced training</a:t>
                      </a:r>
                      <a:endParaRPr lang="en-US" sz="1800" b="1" i="0" u="none" strike="noStrike" kern="1200" noProof="0">
                        <a:solidFill>
                          <a:srgbClr val="FFFFFF"/>
                        </a:solidFill>
                        <a:latin typeface="Helvetica"/>
                      </a:endParaRPr>
                    </a:p>
                    <a:p>
                      <a:pPr marL="571500" lvl="0" indent="-285750">
                        <a:spcBef>
                          <a:spcPts val="200"/>
                        </a:spcBef>
                        <a:spcAft>
                          <a:spcPts val="200"/>
                        </a:spcAft>
                        <a:buClr>
                          <a:srgbClr val="000000"/>
                        </a:buClr>
                        <a:buFont typeface="Arial,Sans-Serif"/>
                        <a:buChar char="•"/>
                      </a:pPr>
                      <a:r>
                        <a:rPr lang="en-US" sz="1800" b="0" i="0" u="none" strike="noStrike" kern="1200" noProof="0">
                          <a:solidFill>
                            <a:srgbClr val="13294B"/>
                          </a:solidFill>
                          <a:latin typeface="Helvetica"/>
                        </a:rPr>
                        <a:t>Quick Reference Guides</a:t>
                      </a:r>
                      <a:endParaRPr lang="en-US" sz="1800" b="1" i="0" u="none" strike="noStrike" kern="1200" noProof="0">
                        <a:solidFill>
                          <a:srgbClr val="FFFFFF"/>
                        </a:solidFill>
                        <a:latin typeface="Helvetica"/>
                      </a:endParaRPr>
                    </a:p>
                    <a:p>
                      <a:pPr marL="571500" lvl="0" indent="-285750">
                        <a:spcBef>
                          <a:spcPts val="200"/>
                        </a:spcBef>
                        <a:spcAft>
                          <a:spcPts val="200"/>
                        </a:spcAft>
                        <a:buClr>
                          <a:srgbClr val="000000"/>
                        </a:buClr>
                        <a:buFont typeface="Arial,Sans-Serif"/>
                        <a:buChar char="•"/>
                      </a:pPr>
                      <a:r>
                        <a:rPr lang="en-US" sz="1800" b="0" i="0" u="none" strike="noStrike" kern="1200" noProof="0">
                          <a:solidFill>
                            <a:srgbClr val="13294B"/>
                          </a:solidFill>
                          <a:latin typeface="Helvetica"/>
                        </a:rPr>
                        <a:t>Job Aids / Process Guides</a:t>
                      </a:r>
                      <a:endParaRPr lang="en-US" sz="1800" b="1" i="0" u="none" strike="noStrike" kern="1200" noProof="0">
                        <a:solidFill>
                          <a:srgbClr val="FFFFFF"/>
                        </a:solidFill>
                        <a:latin typeface="Helvetica"/>
                      </a:endParaRPr>
                    </a:p>
                    <a:p>
                      <a:pPr marL="571500" lvl="0" indent="-285750">
                        <a:spcBef>
                          <a:spcPts val="200"/>
                        </a:spcBef>
                        <a:spcAft>
                          <a:spcPts val="200"/>
                        </a:spcAft>
                        <a:buClr>
                          <a:srgbClr val="000000"/>
                        </a:buClr>
                        <a:buFont typeface="Arial,Sans-Serif"/>
                        <a:buChar char="•"/>
                      </a:pPr>
                      <a:r>
                        <a:rPr lang="en-US" sz="1800" b="0" i="0" u="none" strike="noStrike" kern="1200" noProof="0">
                          <a:solidFill>
                            <a:srgbClr val="13294B"/>
                          </a:solidFill>
                          <a:latin typeface="Helvetica"/>
                        </a:rPr>
                        <a:t>In-application Guided Learning </a:t>
                      </a:r>
                      <a:endParaRPr lang="en-US" sz="1800" b="1" i="0" u="none" strike="noStrike" kern="1200" noProof="0">
                        <a:solidFill>
                          <a:srgbClr val="FFFFFF"/>
                        </a:solidFill>
                        <a:latin typeface="Helvetica"/>
                      </a:endParaRPr>
                    </a:p>
                    <a:p>
                      <a:pPr marL="571500" lvl="0" indent="-285750">
                        <a:spcBef>
                          <a:spcPts val="200"/>
                        </a:spcBef>
                        <a:spcAft>
                          <a:spcPts val="200"/>
                        </a:spcAft>
                        <a:buClr>
                          <a:srgbClr val="000000"/>
                        </a:buClr>
                        <a:buFont typeface="Arial,Sans-Serif"/>
                        <a:buChar char="•"/>
                      </a:pPr>
                      <a:r>
                        <a:rPr lang="en-US" sz="1800" b="0" i="0" u="none" strike="noStrike" kern="1200" noProof="0">
                          <a:solidFill>
                            <a:srgbClr val="13294B"/>
                          </a:solidFill>
                          <a:latin typeface="Helvetica"/>
                        </a:rPr>
                        <a:t>Open Labs</a:t>
                      </a:r>
                      <a:endParaRPr lang="en-US" sz="1800" b="1" i="0" u="none" strike="noStrike" kern="1200" noProof="0">
                        <a:solidFill>
                          <a:srgbClr val="FFFFFF"/>
                        </a:solidFill>
                        <a:latin typeface="Helvetica"/>
                      </a:endParaRPr>
                    </a:p>
                  </a:txBody>
                  <a:tcPr>
                    <a:lnR w="12700">
                      <a:solidFill>
                        <a:srgbClr val="13294B"/>
                      </a:solidFill>
                    </a:lnR>
                    <a:lnT w="12700">
                      <a:solidFill>
                        <a:srgbClr val="13294B"/>
                      </a:solidFill>
                    </a:lnT>
                    <a:lnB w="12700" cap="flat" cmpd="sng" algn="ctr">
                      <a:solidFill>
                        <a:srgbClr val="132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i="0" u="none" strike="noStrike" noProof="0">
                          <a:solidFill>
                            <a:srgbClr val="13294B"/>
                          </a:solidFill>
                          <a:latin typeface="Helvetica"/>
                        </a:rPr>
                        <a:t> Review and Update Cycle</a:t>
                      </a:r>
                      <a:endParaRPr lang="en-US" sz="2400" b="0" i="0" u="none" strike="noStrike" noProof="0">
                        <a:solidFill>
                          <a:srgbClr val="000000"/>
                        </a:solidFill>
                        <a:latin typeface="Helvetica"/>
                      </a:endParaRPr>
                    </a:p>
                    <a:p>
                      <a:pPr marL="285750" lvl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/>
                        <a:buChar char="•"/>
                      </a:pPr>
                      <a:r>
                        <a:rPr lang="en-US" sz="1800" b="0" i="0" u="none" strike="noStrike" noProof="0">
                          <a:solidFill>
                            <a:srgbClr val="13294B"/>
                          </a:solidFill>
                          <a:latin typeface="Helvetica"/>
                        </a:rPr>
                        <a:t>Informed by training efficacy, evaluations and future system changes</a:t>
                      </a:r>
                      <a:endParaRPr lang="en-US" sz="1800" b="0" i="0" u="none" strike="noStrike" noProof="0">
                        <a:solidFill>
                          <a:srgbClr val="000000"/>
                        </a:solidFill>
                        <a:latin typeface="Helvetica"/>
                      </a:endParaRPr>
                    </a:p>
                    <a:p>
                      <a:pPr lvl="0">
                        <a:buNone/>
                      </a:pPr>
                      <a:endParaRPr lang="en-US" b="0">
                        <a:solidFill>
                          <a:srgbClr val="13294B"/>
                        </a:solidFill>
                        <a:latin typeface="Helvetica"/>
                      </a:endParaRPr>
                    </a:p>
                  </a:txBody>
                  <a:tcPr>
                    <a:lnL w="12700">
                      <a:solidFill>
                        <a:srgbClr val="13294B"/>
                      </a:solidFill>
                    </a:lnL>
                    <a:lnT w="12700">
                      <a:solidFill>
                        <a:srgbClr val="13294B"/>
                      </a:solidFill>
                    </a:lnT>
                    <a:lnB w="12700" cap="flat" cmpd="sng" algn="ctr">
                      <a:solidFill>
                        <a:srgbClr val="132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1824437"/>
                  </a:ext>
                </a:extLst>
              </a:tr>
            </a:tbl>
          </a:graphicData>
        </a:graphic>
      </p:graphicFrame>
      <p:pic>
        <p:nvPicPr>
          <p:cNvPr id="4" name="Graphic 3" descr="Daily calendar with solid fill">
            <a:extLst>
              <a:ext uri="{FF2B5EF4-FFF2-40B4-BE49-F238E27FC236}">
                <a16:creationId xmlns:a16="http://schemas.microsoft.com/office/drawing/2014/main" id="{BC996224-7F7F-6CE7-194C-6A1BA6A9C1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00564" y="1578367"/>
            <a:ext cx="1498140" cy="1511055"/>
          </a:xfrm>
          <a:prstGeom prst="rect">
            <a:avLst/>
          </a:prstGeom>
        </p:spPr>
      </p:pic>
      <p:pic>
        <p:nvPicPr>
          <p:cNvPr id="6" name="Graphic 5" descr="Remote learning language outline">
            <a:extLst>
              <a:ext uri="{FF2B5EF4-FFF2-40B4-BE49-F238E27FC236}">
                <a16:creationId xmlns:a16="http://schemas.microsoft.com/office/drawing/2014/main" id="{E9C27E37-CAC0-CB98-A7FA-3EFDD07938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126363" y="4262147"/>
            <a:ext cx="1170992" cy="1170992"/>
          </a:xfrm>
          <a:prstGeom prst="rect">
            <a:avLst/>
          </a:prstGeom>
        </p:spPr>
      </p:pic>
      <p:pic>
        <p:nvPicPr>
          <p:cNvPr id="7" name="Graphic 6" descr="Classroom outline">
            <a:extLst>
              <a:ext uri="{FF2B5EF4-FFF2-40B4-BE49-F238E27FC236}">
                <a16:creationId xmlns:a16="http://schemas.microsoft.com/office/drawing/2014/main" id="{D90D8DA8-B351-DFAA-EBE9-17B7AA4C5B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931369" y="5130125"/>
            <a:ext cx="1069910" cy="1069910"/>
          </a:xfrm>
          <a:prstGeom prst="rect">
            <a:avLst/>
          </a:prstGeom>
        </p:spPr>
      </p:pic>
      <p:pic>
        <p:nvPicPr>
          <p:cNvPr id="8" name="Graphic 7" descr="Arrow circle outline">
            <a:extLst>
              <a:ext uri="{FF2B5EF4-FFF2-40B4-BE49-F238E27FC236}">
                <a16:creationId xmlns:a16="http://schemas.microsoft.com/office/drawing/2014/main" id="{2A31A520-87F3-05ED-CC0C-2A9C494E785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328906" y="4658119"/>
            <a:ext cx="1546380" cy="1546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236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85BF0B-A301-865B-0493-861B27089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>
                <a:latin typeface="Helvetica"/>
                <a:cs typeface="Helvetica"/>
              </a:rPr>
              <a:t>Key Takeaways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F0F2BC-CCE0-C447-018F-1E9B0A6D4F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0949"/>
            <a:ext cx="10515600" cy="4995087"/>
          </a:xfrm>
        </p:spPr>
        <p:txBody>
          <a:bodyPr lIns="91440" tIns="45720" rIns="91440" bIns="45720" anchor="t"/>
          <a:lstStyle/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700"/>
              </a:spcAft>
            </a:pPr>
            <a:r>
              <a:rPr lang="en-US" sz="2200" dirty="0">
                <a:latin typeface="Helvetica"/>
                <a:cs typeface="Helvetica"/>
              </a:rPr>
              <a:t>This is a unique and exciting opportunity for Butler!</a:t>
            </a:r>
          </a:p>
          <a:p>
            <a:pPr marL="342900" indent="-342900">
              <a:buFont typeface="Arial"/>
              <a:buChar char="•"/>
            </a:pPr>
            <a:r>
              <a:rPr lang="en-US" sz="2200" err="1">
                <a:latin typeface="Helvetica"/>
                <a:cs typeface="Helvetica"/>
              </a:rPr>
              <a:t>NextUp</a:t>
            </a:r>
            <a:r>
              <a:rPr lang="en-US" sz="2200" dirty="0">
                <a:latin typeface="Helvetica"/>
                <a:cs typeface="Helvetica"/>
              </a:rPr>
              <a:t> builds a foundation for operational excellence, critical for achieving our Butler Beyond aspirations.</a:t>
            </a:r>
          </a:p>
          <a:p>
            <a:pPr marL="342900" indent="-342900">
              <a:buFont typeface="Arial"/>
              <a:buChar char="•"/>
            </a:pPr>
            <a:r>
              <a:rPr lang="en-US" sz="2200" dirty="0">
                <a:latin typeface="Helvetica"/>
                <a:cs typeface="Helvetica"/>
              </a:rPr>
              <a:t>You can expect many enhancements to Employee and Finance processes, beginning with improved access and visibility of data, as well as an elevated experience.</a:t>
            </a:r>
            <a:endParaRPr lang="en-US" sz="2200">
              <a:cs typeface="Helvetica" pitchFamily="2" charset="0"/>
            </a:endParaRPr>
          </a:p>
          <a:p>
            <a:pPr marL="342900" indent="-342900">
              <a:buFont typeface="Arial"/>
              <a:buChar char="•"/>
            </a:pPr>
            <a:r>
              <a:rPr lang="en-US" sz="2200" dirty="0">
                <a:latin typeface="Helvetica"/>
                <a:cs typeface="Helvetica"/>
              </a:rPr>
              <a:t>A campus-wide Change Network will support communication and adoption efforts. </a:t>
            </a:r>
          </a:p>
          <a:p>
            <a:pPr marL="342900" indent="-342900">
              <a:buFont typeface="Arial"/>
              <a:buChar char="•"/>
            </a:pPr>
            <a:r>
              <a:rPr lang="en-US" sz="2200" dirty="0">
                <a:latin typeface="Helvetica"/>
                <a:cs typeface="Helvetica"/>
              </a:rPr>
              <a:t>Presentations, communications and demos will ramp up this Spring-Summer. Formal training will be delivered Oct – Dec and beyond go-live. </a:t>
            </a:r>
            <a:endParaRPr lang="en-US" sz="2200">
              <a:cs typeface="Helvetica" pitchFamily="2" charset="0"/>
            </a:endParaRPr>
          </a:p>
          <a:p>
            <a:pPr marL="342900" indent="-342900">
              <a:buFont typeface="Arial"/>
              <a:buChar char="•"/>
            </a:pPr>
            <a:r>
              <a:rPr lang="en-US" sz="2200" dirty="0">
                <a:latin typeface="Helvetica"/>
                <a:cs typeface="Helvetica"/>
              </a:rPr>
              <a:t>Our go-live date (when everyone begins working in the new system) is January 1, 2025.</a:t>
            </a:r>
          </a:p>
          <a:p>
            <a:pPr marL="342900" indent="-342900">
              <a:buFont typeface="Arial"/>
              <a:buChar char="•"/>
            </a:pPr>
            <a:r>
              <a:rPr lang="en-US" sz="2200" dirty="0">
                <a:latin typeface="Helvetica"/>
                <a:cs typeface="Helvetica"/>
              </a:rPr>
              <a:t>Visit the </a:t>
            </a:r>
            <a:r>
              <a:rPr lang="en-US" sz="2200" dirty="0" err="1">
                <a:latin typeface="Helvetica"/>
                <a:cs typeface="Helvetica"/>
              </a:rPr>
              <a:t>NextUp</a:t>
            </a:r>
            <a:r>
              <a:rPr lang="en-US" sz="2200" dirty="0">
                <a:latin typeface="Helvetica"/>
                <a:cs typeface="Helvetica"/>
              </a:rPr>
              <a:t> website (</a:t>
            </a:r>
            <a:r>
              <a:rPr lang="en-US" sz="2200" dirty="0">
                <a:solidFill>
                  <a:srgbClr val="0563C1"/>
                </a:solidFill>
                <a:latin typeface="Helvetica"/>
                <a:cs typeface="Helvetica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my.butler.edu/nextup</a:t>
            </a:r>
            <a:r>
              <a:rPr lang="en-US" sz="2200" dirty="0">
                <a:solidFill>
                  <a:srgbClr val="0563C1"/>
                </a:solidFill>
                <a:latin typeface="Helvetica"/>
                <a:cs typeface="Helvetica"/>
              </a:rPr>
              <a:t>)</a:t>
            </a:r>
            <a:r>
              <a:rPr lang="en-US" sz="2200" dirty="0">
                <a:latin typeface="Helvetica"/>
                <a:cs typeface="Helvetica"/>
              </a:rPr>
              <a:t> for more information and to provide feedback. </a:t>
            </a:r>
            <a:endParaRPr lang="en-US" sz="2200" dirty="0"/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700"/>
              </a:spcAft>
            </a:pPr>
            <a:endParaRPr lang="en-US" sz="2200">
              <a:cs typeface="Helvetica" pitchFamily="2" charset="0"/>
            </a:endParaRP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700"/>
              </a:spcAft>
            </a:pPr>
            <a:endParaRPr lang="en-US" sz="2200">
              <a:cs typeface="Helvetica" pitchFamily="2" charset="0"/>
            </a:endParaRPr>
          </a:p>
          <a:p>
            <a:pPr lvl="1" indent="0">
              <a:lnSpc>
                <a:spcPct val="100000"/>
              </a:lnSpc>
              <a:spcBef>
                <a:spcPts val="0"/>
              </a:spcBef>
              <a:spcAft>
                <a:spcPts val="700"/>
              </a:spcAft>
              <a:buNone/>
            </a:pPr>
            <a:endParaRPr lang="en-US" sz="2200">
              <a:cs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15783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3B76B5D6-3066-4B01-5D8B-ACD9C15C43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838" y="1145863"/>
            <a:ext cx="10519775" cy="459758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F362888-856E-A3F3-0991-CB43E4FF5D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NextUp</a:t>
            </a:r>
            <a:r>
              <a:rPr lang="en-US"/>
              <a:t> Website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15035E-FC0E-15B0-BD2B-8229FFA11B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74721" y="5786666"/>
            <a:ext cx="7853820" cy="509779"/>
          </a:xfrm>
        </p:spPr>
        <p:txBody>
          <a:bodyPr lIns="91440" tIns="45720" rIns="91440" bIns="45720" anchor="t"/>
          <a:lstStyle/>
          <a:p>
            <a:pPr marL="0" indent="0" algn="r">
              <a:buNone/>
            </a:pPr>
            <a:r>
              <a:rPr lang="en-US" sz="2000" u="sng">
                <a:latin typeface="Helvetica"/>
                <a:cs typeface="Helvetica"/>
              </a:rPr>
              <a:t>my.butler.edu/</a:t>
            </a:r>
            <a:r>
              <a:rPr lang="en-US" sz="2000" u="sng" err="1">
                <a:latin typeface="Helvetica"/>
                <a:cs typeface="Helvetica"/>
              </a:rPr>
              <a:t>nextup</a:t>
            </a:r>
            <a:endParaRPr lang="en-US" sz="2000" u="sng">
              <a:cs typeface="Helvetica"/>
            </a:endParaRPr>
          </a:p>
          <a:p>
            <a:pPr marL="0" indent="0" algn="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765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BF5D73-8492-A555-26C7-03579AE3C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>
                <a:latin typeface="Helvetica"/>
                <a:cs typeface="Arial"/>
              </a:rPr>
              <a:t>Staff Assembly</a:t>
            </a:r>
            <a:br>
              <a:rPr lang="en-US">
                <a:latin typeface="Helvetica"/>
                <a:cs typeface="Arial"/>
              </a:rPr>
            </a:br>
            <a:r>
              <a:rPr lang="en-US">
                <a:latin typeface="Helvetica"/>
                <a:cs typeface="Arial"/>
              </a:rPr>
              <a:t>March 20, 2024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3134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75D5FC-0077-84A0-DB5D-041DABB0A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>
                <a:latin typeface="Helvetica"/>
                <a:cs typeface="Helvetica"/>
              </a:rPr>
              <a:t>Objectives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4F48B6-6757-D54F-CEB8-DBB594D5D6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91440" tIns="45720" rIns="91440" bIns="45720" anchor="t"/>
          <a:lstStyle/>
          <a:p>
            <a:r>
              <a:rPr lang="en-US" dirty="0">
                <a:latin typeface="Helvetica"/>
                <a:cs typeface="Helvetica"/>
              </a:rPr>
              <a:t>Continue to build awareness of </a:t>
            </a:r>
            <a:r>
              <a:rPr lang="en-US" dirty="0" err="1">
                <a:latin typeface="Helvetica"/>
                <a:cs typeface="Helvetica"/>
              </a:rPr>
              <a:t>NextUp</a:t>
            </a:r>
            <a:endParaRPr lang="en-US" dirty="0">
              <a:cs typeface="Helvetica"/>
            </a:endParaRPr>
          </a:p>
          <a:p>
            <a:r>
              <a:rPr lang="en-US" dirty="0">
                <a:latin typeface="Helvetica"/>
                <a:cs typeface="Helvetica"/>
              </a:rPr>
              <a:t>Provide a project update</a:t>
            </a:r>
          </a:p>
          <a:p>
            <a:r>
              <a:rPr lang="en-US" dirty="0">
                <a:latin typeface="Helvetica"/>
                <a:cs typeface="Helvetica"/>
              </a:rPr>
              <a:t>Highlight key HR and Financial process enhancements</a:t>
            </a:r>
          </a:p>
          <a:p>
            <a:r>
              <a:rPr lang="en-US" dirty="0">
                <a:latin typeface="Helvetica"/>
                <a:cs typeface="Helvetica"/>
              </a:rPr>
              <a:t>Inform you of the Change Network and Training Plan</a:t>
            </a:r>
            <a:endParaRPr lang="en-US" dirty="0">
              <a:cs typeface="Helvetica"/>
            </a:endParaRPr>
          </a:p>
          <a:p>
            <a:endParaRPr lang="en-US"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7646733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BAACB1-06A1-C6C3-A961-257D7C22BD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>
                <a:latin typeface="Helvetica"/>
                <a:cs typeface="Helvetica"/>
              </a:rPr>
              <a:t>Why Change? Why Now?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C677F91-A075-C10D-DE3C-08C6135292A3}"/>
              </a:ext>
            </a:extLst>
          </p:cNvPr>
          <p:cNvGrpSpPr/>
          <p:nvPr/>
        </p:nvGrpSpPr>
        <p:grpSpPr>
          <a:xfrm>
            <a:off x="1675272" y="2580178"/>
            <a:ext cx="8841455" cy="2142479"/>
            <a:chOff x="1761280" y="2592053"/>
            <a:chExt cx="8841455" cy="2142479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56964067-B049-57CF-F1DA-9C07B00ABBEF}"/>
                </a:ext>
              </a:extLst>
            </p:cNvPr>
            <p:cNvSpPr txBox="1"/>
            <p:nvPr/>
          </p:nvSpPr>
          <p:spPr>
            <a:xfrm>
              <a:off x="1761280" y="3903535"/>
              <a:ext cx="347947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>
                  <a:solidFill>
                    <a:srgbClr val="13294B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Current Operating Reality</a:t>
              </a: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6AFC67C6-8DC3-E988-1AF3-7A9C28FFB7B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449960" y="2592053"/>
              <a:ext cx="3152775" cy="1533525"/>
            </a:xfrm>
            <a:prstGeom prst="rect">
              <a:avLst/>
            </a:prstGeom>
          </p:spPr>
        </p:pic>
      </p:grpSp>
      <p:pic>
        <p:nvPicPr>
          <p:cNvPr id="6" name="Picture 5" descr="A blue gears on a black background&#10;&#10;Description automatically generated">
            <a:extLst>
              <a:ext uri="{FF2B5EF4-FFF2-40B4-BE49-F238E27FC236}">
                <a16:creationId xmlns:a16="http://schemas.microsoft.com/office/drawing/2014/main" id="{09F3FBBA-5876-0089-BD44-6FB4064D4E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7125" y="2069616"/>
            <a:ext cx="1876687" cy="1886213"/>
          </a:xfrm>
          <a:prstGeom prst="rect">
            <a:avLst/>
          </a:prstGeom>
        </p:spPr>
      </p:pic>
      <p:pic>
        <p:nvPicPr>
          <p:cNvPr id="8" name="Picture 7" descr="A blue symbol with a white background&#10;&#10;Description automatically generated">
            <a:extLst>
              <a:ext uri="{FF2B5EF4-FFF2-40B4-BE49-F238E27FC236}">
                <a16:creationId xmlns:a16="http://schemas.microsoft.com/office/drawing/2014/main" id="{87F82684-AB1B-AD25-6BC1-413DED8B7B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14920" y="2733578"/>
            <a:ext cx="962159" cy="1390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9018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8679BAD0-3BF9-DC8F-467F-108E8B937BAB}"/>
              </a:ext>
            </a:extLst>
          </p:cNvPr>
          <p:cNvSpPr>
            <a:spLocks noGrp="1"/>
          </p:cNvSpPr>
          <p:nvPr/>
        </p:nvSpPr>
        <p:spPr>
          <a:xfrm>
            <a:off x="1991960" y="1639129"/>
            <a:ext cx="7811260" cy="1866610"/>
          </a:xfrm>
          <a:prstGeom prst="roundRect">
            <a:avLst/>
          </a:prstGeom>
          <a:noFill/>
          <a:ln>
            <a:solidFill>
              <a:srgbClr val="00A3E0"/>
            </a:solidFill>
          </a:ln>
        </p:spPr>
        <p:txBody>
          <a:bodyPr lIns="274320" tIns="45720" rIns="274320" bIns="4572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13294B"/>
                </a:solidFill>
                <a:latin typeface="Helvetic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3294B"/>
                </a:solidFill>
                <a:latin typeface="Helvetica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3294B"/>
                </a:solidFill>
                <a:latin typeface="Helvetica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3294B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3294B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sz="2400">
                <a:latin typeface="Helvetica"/>
                <a:cs typeface="Arial"/>
              </a:rPr>
              <a:t>To build a </a:t>
            </a:r>
            <a:r>
              <a:rPr lang="en-US" sz="2400" b="1">
                <a:latin typeface="Helvetica"/>
                <a:cs typeface="Arial"/>
              </a:rPr>
              <a:t>foundation for operational excellence</a:t>
            </a:r>
            <a:r>
              <a:rPr lang="en-US" sz="2400">
                <a:latin typeface="Helvetica"/>
                <a:cs typeface="Arial"/>
              </a:rPr>
              <a:t> upon which Butler will realize its future learning and growth objectives​</a:t>
            </a: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165B760B-FD04-824F-5D5A-F1CCD2EBDD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3637" y="1065855"/>
            <a:ext cx="2472071" cy="824023"/>
          </a:xfrm>
          <a:prstGeom prst="rect">
            <a:avLst/>
          </a:prstGeom>
          <a:solidFill>
            <a:schemeClr val="bg1"/>
          </a:solidFill>
          <a:ln w="50800">
            <a:solidFill>
              <a:schemeClr val="bg1"/>
            </a:solidFill>
          </a:ln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7DDEEFA3-78BC-DD52-7091-2F6130B58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>
                <a:cs typeface="Helvetica"/>
              </a:rPr>
              <a:t>The Vision</a:t>
            </a:r>
            <a:endParaRPr lang="en-US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38463D6-7AB9-9957-8157-D4FDC9E04FA8}"/>
              </a:ext>
            </a:extLst>
          </p:cNvPr>
          <p:cNvGrpSpPr/>
          <p:nvPr/>
        </p:nvGrpSpPr>
        <p:grpSpPr>
          <a:xfrm>
            <a:off x="1538315" y="3975099"/>
            <a:ext cx="8718550" cy="2142074"/>
            <a:chOff x="1911351" y="3949699"/>
            <a:chExt cx="8718550" cy="2142074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B26C4355-F0D4-DFF9-82AC-F664A35F3B51}"/>
                </a:ext>
              </a:extLst>
            </p:cNvPr>
            <p:cNvGrpSpPr/>
            <p:nvPr/>
          </p:nvGrpSpPr>
          <p:grpSpPr>
            <a:xfrm>
              <a:off x="1911351" y="3949699"/>
              <a:ext cx="2400300" cy="2142074"/>
              <a:chOff x="1562100" y="3949699"/>
              <a:chExt cx="2400300" cy="2142074"/>
            </a:xfrm>
          </p:grpSpPr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CCA0AE8-5A3E-27B4-C794-51B186F4692D}"/>
                  </a:ext>
                </a:extLst>
              </p:cNvPr>
              <p:cNvSpPr txBox="1"/>
              <p:nvPr/>
            </p:nvSpPr>
            <p:spPr>
              <a:xfrm>
                <a:off x="1562100" y="4953000"/>
                <a:ext cx="2400300" cy="11387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200" b="1">
                    <a:solidFill>
                      <a:srgbClr val="13294B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Streamlined Processes</a:t>
                </a:r>
              </a:p>
              <a:p>
                <a:endParaRPr lang="en-US" sz="2400" b="1">
                  <a:solidFill>
                    <a:srgbClr val="13294B"/>
                  </a:solidFill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pic>
            <p:nvPicPr>
              <p:cNvPr id="13" name="Graphic 12" descr="Workflow outline">
                <a:extLst>
                  <a:ext uri="{FF2B5EF4-FFF2-40B4-BE49-F238E27FC236}">
                    <a16:creationId xmlns:a16="http://schemas.microsoft.com/office/drawing/2014/main" id="{BCE19044-F23F-5106-1078-186633D7454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2305050" y="3949699"/>
                <a:ext cx="914400" cy="914400"/>
              </a:xfrm>
              <a:prstGeom prst="rect">
                <a:avLst/>
              </a:prstGeom>
            </p:spPr>
          </p:pic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4C31C1CF-CA42-2BE8-E0AA-7CA74168DA5D}"/>
                </a:ext>
              </a:extLst>
            </p:cNvPr>
            <p:cNvGrpSpPr/>
            <p:nvPr/>
          </p:nvGrpSpPr>
          <p:grpSpPr>
            <a:xfrm>
              <a:off x="5070476" y="3949699"/>
              <a:ext cx="2400300" cy="1772742"/>
              <a:chOff x="5070476" y="3949699"/>
              <a:chExt cx="2400300" cy="1772742"/>
            </a:xfrm>
          </p:grpSpPr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ACD0B6B-821F-22F4-585C-9A56A9EE903A}"/>
                  </a:ext>
                </a:extLst>
              </p:cNvPr>
              <p:cNvSpPr txBox="1"/>
              <p:nvPr/>
            </p:nvSpPr>
            <p:spPr>
              <a:xfrm>
                <a:off x="5070476" y="4953000"/>
                <a:ext cx="240030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200" b="1">
                    <a:solidFill>
                      <a:srgbClr val="13294B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Better Access, Better Data</a:t>
                </a:r>
              </a:p>
            </p:txBody>
          </p:sp>
          <p:pic>
            <p:nvPicPr>
              <p:cNvPr id="17" name="Graphic 16" descr="Folder Search outline">
                <a:extLst>
                  <a:ext uri="{FF2B5EF4-FFF2-40B4-BE49-F238E27FC236}">
                    <a16:creationId xmlns:a16="http://schemas.microsoft.com/office/drawing/2014/main" id="{59F216E4-F81D-54D2-13A3-E3269D8D35F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5813426" y="3949699"/>
                <a:ext cx="914400" cy="914400"/>
              </a:xfrm>
              <a:prstGeom prst="rect">
                <a:avLst/>
              </a:prstGeom>
            </p:spPr>
          </p:pic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4A1D6AEA-6E27-8FFF-F66E-CA8BC9BE5931}"/>
                </a:ext>
              </a:extLst>
            </p:cNvPr>
            <p:cNvGrpSpPr/>
            <p:nvPr/>
          </p:nvGrpSpPr>
          <p:grpSpPr>
            <a:xfrm>
              <a:off x="8229601" y="4063999"/>
              <a:ext cx="2400300" cy="2027774"/>
              <a:chOff x="8229601" y="3975099"/>
              <a:chExt cx="2400300" cy="2027774"/>
            </a:xfrm>
          </p:grpSpPr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7F5A52E-DFBE-A97B-EF99-6C0854787124}"/>
                  </a:ext>
                </a:extLst>
              </p:cNvPr>
              <p:cNvSpPr txBox="1"/>
              <p:nvPr/>
            </p:nvSpPr>
            <p:spPr>
              <a:xfrm>
                <a:off x="8229601" y="4864100"/>
                <a:ext cx="2400300" cy="11387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200" b="1">
                    <a:solidFill>
                      <a:srgbClr val="13294B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Continuous Improvement</a:t>
                </a:r>
              </a:p>
              <a:p>
                <a:endParaRPr lang="en-US" sz="2400" b="1">
                  <a:solidFill>
                    <a:srgbClr val="13294B"/>
                  </a:solidFill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pic>
            <p:nvPicPr>
              <p:cNvPr id="21" name="Graphic 20" descr="Continuous Improvement outline">
                <a:extLst>
                  <a:ext uri="{FF2B5EF4-FFF2-40B4-BE49-F238E27FC236}">
                    <a16:creationId xmlns:a16="http://schemas.microsoft.com/office/drawing/2014/main" id="{B47C657F-D522-6D46-4754-5CEB027CBA3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8972551" y="3975099"/>
                <a:ext cx="914400" cy="9144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6543627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D89185-3DF0-C387-005D-7B3346E8D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What’s Included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CF97D54-0877-895D-1596-4249F593F3BD}"/>
              </a:ext>
            </a:extLst>
          </p:cNvPr>
          <p:cNvSpPr txBox="1"/>
          <p:nvPr/>
        </p:nvSpPr>
        <p:spPr>
          <a:xfrm>
            <a:off x="990240" y="1400444"/>
            <a:ext cx="10205085" cy="830997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err="1">
                <a:solidFill>
                  <a:srgbClr val="13284B"/>
                </a:solidFill>
                <a:latin typeface="Arial"/>
                <a:cs typeface="Arial"/>
              </a:rPr>
              <a:t>NextUp</a:t>
            </a:r>
            <a:r>
              <a:rPr lang="en-US" sz="2400" b="1">
                <a:solidFill>
                  <a:srgbClr val="13284B"/>
                </a:solidFill>
                <a:latin typeface="Arial"/>
                <a:cs typeface="Arial"/>
              </a:rPr>
              <a:t> is Butler University’s HR and Financial systems implementation and operational transformation.</a:t>
            </a:r>
            <a:endParaRPr lang="en-US" sz="2400" b="1">
              <a:cs typeface="Arial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AA20215-CBE8-C969-C4E7-E4882D585016}"/>
              </a:ext>
            </a:extLst>
          </p:cNvPr>
          <p:cNvGrpSpPr/>
          <p:nvPr/>
        </p:nvGrpSpPr>
        <p:grpSpPr>
          <a:xfrm>
            <a:off x="2299443" y="2783003"/>
            <a:ext cx="7767103" cy="2118763"/>
            <a:chOff x="2618992" y="2876951"/>
            <a:chExt cx="7779393" cy="2118763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D748CAD2-5B4F-B3B9-F3AE-FB81FBE04DEE}"/>
                </a:ext>
              </a:extLst>
            </p:cNvPr>
            <p:cNvGrpSpPr/>
            <p:nvPr/>
          </p:nvGrpSpPr>
          <p:grpSpPr>
            <a:xfrm>
              <a:off x="2618992" y="2876951"/>
              <a:ext cx="2074546" cy="2110655"/>
              <a:chOff x="3298279" y="3005217"/>
              <a:chExt cx="2074546" cy="2110655"/>
            </a:xfrm>
          </p:grpSpPr>
          <p:pic>
            <p:nvPicPr>
              <p:cNvPr id="11" name="Graphic 10" descr="Group with solid fill">
                <a:extLst>
                  <a:ext uri="{FF2B5EF4-FFF2-40B4-BE49-F238E27FC236}">
                    <a16:creationId xmlns:a16="http://schemas.microsoft.com/office/drawing/2014/main" id="{31465EE2-7215-6367-988E-DEB1534E4B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3539613" y="3005217"/>
                <a:ext cx="1617583" cy="1617583"/>
              </a:xfrm>
              <a:prstGeom prst="rect">
                <a:avLst/>
              </a:prstGeom>
            </p:spPr>
          </p:pic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007218B-1BC2-C42E-9A3F-1E05E970795E}"/>
                  </a:ext>
                </a:extLst>
              </p:cNvPr>
              <p:cNvSpPr txBox="1"/>
              <p:nvPr/>
            </p:nvSpPr>
            <p:spPr>
              <a:xfrm>
                <a:off x="3298279" y="4407986"/>
                <a:ext cx="2074546" cy="707886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2000">
                    <a:solidFill>
                      <a:srgbClr val="13294B"/>
                    </a:solidFill>
                    <a:latin typeface="Helvetica"/>
                    <a:cs typeface="Helvetica"/>
                  </a:rPr>
                  <a:t>Employee Tools &amp; Information</a:t>
                </a:r>
                <a:endParaRPr lang="en-US">
                  <a:latin typeface="Helvetica"/>
                  <a:cs typeface="Helvetica"/>
                </a:endParaRP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95ECD7BA-DA34-3541-6C06-A379609B083C}"/>
                </a:ext>
              </a:extLst>
            </p:cNvPr>
            <p:cNvGrpSpPr/>
            <p:nvPr/>
          </p:nvGrpSpPr>
          <p:grpSpPr>
            <a:xfrm>
              <a:off x="4806151" y="3148585"/>
              <a:ext cx="2753088" cy="1847129"/>
              <a:chOff x="5672406" y="3355967"/>
              <a:chExt cx="2753088" cy="1847129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9275991C-FC78-6532-BC8C-E77070F4F56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506028" y="3355967"/>
                <a:ext cx="1041400" cy="1028700"/>
              </a:xfrm>
              <a:prstGeom prst="rect">
                <a:avLst/>
              </a:prstGeom>
            </p:spPr>
          </p:pic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2EC77D8-69B8-D8D3-E952-8616729DB4D2}"/>
                  </a:ext>
                </a:extLst>
              </p:cNvPr>
              <p:cNvSpPr txBox="1"/>
              <p:nvPr/>
            </p:nvSpPr>
            <p:spPr>
              <a:xfrm>
                <a:off x="5672406" y="4495210"/>
                <a:ext cx="2753088" cy="707886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2000">
                    <a:solidFill>
                      <a:srgbClr val="13294B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Financial Tools &amp; </a:t>
                </a:r>
              </a:p>
              <a:p>
                <a:pPr algn="ctr"/>
                <a:r>
                  <a:rPr lang="en-US" sz="2000">
                    <a:solidFill>
                      <a:srgbClr val="13294B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Information</a:t>
                </a:r>
                <a:endParaRPr lang="en-US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3C463841-8EE0-650F-8872-4B4D3876D350}"/>
                </a:ext>
              </a:extLst>
            </p:cNvPr>
            <p:cNvGrpSpPr/>
            <p:nvPr/>
          </p:nvGrpSpPr>
          <p:grpSpPr>
            <a:xfrm>
              <a:off x="7645297" y="3031968"/>
              <a:ext cx="2753088" cy="1960151"/>
              <a:chOff x="7245429" y="3036469"/>
              <a:chExt cx="2753088" cy="1960151"/>
            </a:xfrm>
          </p:grpSpPr>
          <p:pic>
            <p:nvPicPr>
              <p:cNvPr id="3" name="Graphic 2" descr="Syncing cloud with solid fill">
                <a:extLst>
                  <a:ext uri="{FF2B5EF4-FFF2-40B4-BE49-F238E27FC236}">
                    <a16:creationId xmlns:a16="http://schemas.microsoft.com/office/drawing/2014/main" id="{034403C1-1F66-EB00-2EC0-D8C95A9060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7957035" y="3036469"/>
                <a:ext cx="1240971" cy="1240971"/>
              </a:xfrm>
              <a:prstGeom prst="rect">
                <a:avLst/>
              </a:prstGeom>
            </p:spPr>
          </p:pic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A20175B-9B95-7090-1610-8FFDE49341E3}"/>
                  </a:ext>
                </a:extLst>
              </p:cNvPr>
              <p:cNvSpPr txBox="1"/>
              <p:nvPr/>
            </p:nvSpPr>
            <p:spPr>
              <a:xfrm>
                <a:off x="7245429" y="4288734"/>
                <a:ext cx="2753088" cy="707886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2000">
                    <a:solidFill>
                      <a:srgbClr val="13294B"/>
                    </a:solidFill>
                    <a:latin typeface="Helvetica"/>
                    <a:cs typeface="Helvetica"/>
                  </a:rPr>
                  <a:t>Oracle Cloud </a:t>
                </a:r>
              </a:p>
              <a:p>
                <a:pPr algn="ctr"/>
                <a:r>
                  <a:rPr lang="en-US" sz="2000">
                    <a:solidFill>
                      <a:srgbClr val="13294B"/>
                    </a:solidFill>
                    <a:latin typeface="Helvetica"/>
                    <a:cs typeface="Helvetica"/>
                  </a:rPr>
                  <a:t>HR/FIN Applications</a:t>
                </a:r>
                <a:endParaRPr lang="en-US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</p:grpSp>
        <p:pic>
          <p:nvPicPr>
            <p:cNvPr id="18" name="Graphic 17" descr="Arrow Right with solid fill">
              <a:extLst>
                <a:ext uri="{FF2B5EF4-FFF2-40B4-BE49-F238E27FC236}">
                  <a16:creationId xmlns:a16="http://schemas.microsoft.com/office/drawing/2014/main" id="{730FFDF9-9CAA-1E65-B0FF-E17E8675151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7237926" y="3368898"/>
              <a:ext cx="588967" cy="774879"/>
            </a:xfrm>
            <a:prstGeom prst="rect">
              <a:avLst/>
            </a:prstGeom>
          </p:spPr>
        </p:pic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2D3ABFBF-0211-9E42-CEE5-994016A73377}"/>
              </a:ext>
            </a:extLst>
          </p:cNvPr>
          <p:cNvSpPr txBox="1"/>
          <p:nvPr/>
        </p:nvSpPr>
        <p:spPr>
          <a:xfrm>
            <a:off x="2024208" y="5128361"/>
            <a:ext cx="4914215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>
                <a:solidFill>
                  <a:srgbClr val="13294B"/>
                </a:solidFill>
                <a:latin typeface="Helvetica"/>
                <a:ea typeface="Calibri"/>
                <a:cs typeface="Calibri"/>
              </a:rPr>
              <a:t> </a:t>
            </a:r>
            <a:r>
              <a:rPr lang="en-US" sz="2000" i="1">
                <a:solidFill>
                  <a:srgbClr val="13294B"/>
                </a:solidFill>
                <a:latin typeface="Helvetica"/>
                <a:ea typeface="Calibri"/>
                <a:cs typeface="Calibri"/>
              </a:rPr>
              <a:t>+ Process Redesign</a:t>
            </a:r>
            <a:endParaRPr lang="en-US" sz="2000" i="1">
              <a:solidFill>
                <a:srgbClr val="13294B"/>
              </a:solidFill>
              <a:latin typeface="Helvetica"/>
              <a:cs typeface="Helvetica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0183AAB6-BD0B-738A-BAC3-07B6F22920D1}"/>
              </a:ext>
            </a:extLst>
          </p:cNvPr>
          <p:cNvSpPr/>
          <p:nvPr/>
        </p:nvSpPr>
        <p:spPr>
          <a:xfrm>
            <a:off x="1918360" y="2588692"/>
            <a:ext cx="8249357" cy="3266675"/>
          </a:xfrm>
          <a:prstGeom prst="roundRect">
            <a:avLst/>
          </a:prstGeom>
          <a:noFill/>
          <a:ln>
            <a:solidFill>
              <a:srgbClr val="00A2E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9524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>
            <a:extLst>
              <a:ext uri="{FF2B5EF4-FFF2-40B4-BE49-F238E27FC236}">
                <a16:creationId xmlns:a16="http://schemas.microsoft.com/office/drawing/2014/main" id="{F5701A48-EC53-5A38-3AA5-17DAC63B09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12025" y="2493913"/>
            <a:ext cx="45719" cy="645646"/>
          </a:xfrm>
          <a:custGeom>
            <a:avLst/>
            <a:gdLst>
              <a:gd name="T0" fmla="*/ 51 w 52"/>
              <a:gd name="T1" fmla="*/ 1704 h 1705"/>
              <a:gd name="T2" fmla="*/ 0 w 52"/>
              <a:gd name="T3" fmla="*/ 1704 h 1705"/>
              <a:gd name="T4" fmla="*/ 0 w 52"/>
              <a:gd name="T5" fmla="*/ 0 h 1705"/>
              <a:gd name="T6" fmla="*/ 51 w 52"/>
              <a:gd name="T7" fmla="*/ 0 h 1705"/>
              <a:gd name="T8" fmla="*/ 51 w 52"/>
              <a:gd name="T9" fmla="*/ 1704 h 17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2" h="1705">
                <a:moveTo>
                  <a:pt x="51" y="1704"/>
                </a:moveTo>
                <a:lnTo>
                  <a:pt x="0" y="1704"/>
                </a:lnTo>
                <a:lnTo>
                  <a:pt x="0" y="0"/>
                </a:lnTo>
                <a:lnTo>
                  <a:pt x="51" y="0"/>
                </a:lnTo>
                <a:lnTo>
                  <a:pt x="51" y="1704"/>
                </a:lnTo>
              </a:path>
            </a:pathLst>
          </a:custGeom>
          <a:solidFill>
            <a:srgbClr val="EAAA00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65" b="0" i="0" u="none" strike="noStrike" kern="1200" cap="none" spc="0" normalizeH="0" baseline="0" noProof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57826B43-C3F2-6450-ABB5-591171940CC1}"/>
              </a:ext>
            </a:extLst>
          </p:cNvPr>
          <p:cNvSpPr/>
          <p:nvPr/>
        </p:nvSpPr>
        <p:spPr>
          <a:xfrm>
            <a:off x="7663432" y="1989466"/>
            <a:ext cx="542907" cy="546014"/>
          </a:xfrm>
          <a:prstGeom prst="ellipse">
            <a:avLst/>
          </a:prstGeom>
          <a:solidFill>
            <a:srgbClr val="EAA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95564916-12E7-9ABF-3276-CBF42FA59AC2}"/>
              </a:ext>
            </a:extLst>
          </p:cNvPr>
          <p:cNvGrpSpPr/>
          <p:nvPr/>
        </p:nvGrpSpPr>
        <p:grpSpPr>
          <a:xfrm>
            <a:off x="5888249" y="3598679"/>
            <a:ext cx="542907" cy="1380639"/>
            <a:chOff x="1966194" y="3126971"/>
            <a:chExt cx="542907" cy="1380639"/>
          </a:xfrm>
        </p:grpSpPr>
        <p:sp>
          <p:nvSpPr>
            <p:cNvPr id="15" name="Freeform 2">
              <a:extLst>
                <a:ext uri="{FF2B5EF4-FFF2-40B4-BE49-F238E27FC236}">
                  <a16:creationId xmlns:a16="http://schemas.microsoft.com/office/drawing/2014/main" id="{01B8EB4F-757D-2C25-D169-EF277C6ECE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4789" y="3655988"/>
              <a:ext cx="45719" cy="851622"/>
            </a:xfrm>
            <a:custGeom>
              <a:avLst/>
              <a:gdLst>
                <a:gd name="T0" fmla="*/ 51 w 52"/>
                <a:gd name="T1" fmla="*/ 1705 h 1706"/>
                <a:gd name="T2" fmla="*/ 0 w 52"/>
                <a:gd name="T3" fmla="*/ 1705 h 1706"/>
                <a:gd name="T4" fmla="*/ 0 w 52"/>
                <a:gd name="T5" fmla="*/ 0 h 1706"/>
                <a:gd name="T6" fmla="*/ 51 w 52"/>
                <a:gd name="T7" fmla="*/ 0 h 1706"/>
                <a:gd name="T8" fmla="*/ 51 w 52"/>
                <a:gd name="T9" fmla="*/ 1705 h 1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1706">
                  <a:moveTo>
                    <a:pt x="51" y="1705"/>
                  </a:moveTo>
                  <a:lnTo>
                    <a:pt x="0" y="1705"/>
                  </a:lnTo>
                  <a:lnTo>
                    <a:pt x="0" y="0"/>
                  </a:lnTo>
                  <a:lnTo>
                    <a:pt x="51" y="0"/>
                  </a:lnTo>
                  <a:lnTo>
                    <a:pt x="51" y="1705"/>
                  </a:lnTo>
                </a:path>
              </a:pathLst>
            </a:custGeom>
            <a:solidFill>
              <a:srgbClr val="E31C79"/>
            </a:solidFill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65" b="0" i="0" u="none" strike="noStrike" kern="1200" cap="none" spc="0" normalizeH="0" baseline="0" noProof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ABB5E00E-AA75-6404-263B-3B59B543ADBD}"/>
                </a:ext>
              </a:extLst>
            </p:cNvPr>
            <p:cNvSpPr/>
            <p:nvPr/>
          </p:nvSpPr>
          <p:spPr>
            <a:xfrm>
              <a:off x="1966194" y="3126971"/>
              <a:ext cx="542907" cy="546014"/>
            </a:xfrm>
            <a:prstGeom prst="ellipse">
              <a:avLst/>
            </a:prstGeom>
            <a:solidFill>
              <a:srgbClr val="E31C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E4454B7D-CFF0-5905-8EB0-5261F5ABF3B1}"/>
              </a:ext>
            </a:extLst>
          </p:cNvPr>
          <p:cNvGrpSpPr/>
          <p:nvPr/>
        </p:nvGrpSpPr>
        <p:grpSpPr>
          <a:xfrm>
            <a:off x="3122547" y="4895122"/>
            <a:ext cx="542907" cy="1499356"/>
            <a:chOff x="2778126" y="2684335"/>
            <a:chExt cx="542907" cy="1499356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CE2BEE5F-135D-85A7-4853-F9A0D73633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9445" y="3234025"/>
              <a:ext cx="30716" cy="949666"/>
            </a:xfrm>
            <a:custGeom>
              <a:avLst/>
              <a:gdLst>
                <a:gd name="T0" fmla="*/ 51 w 52"/>
                <a:gd name="T1" fmla="*/ 1704 h 1705"/>
                <a:gd name="T2" fmla="*/ 0 w 52"/>
                <a:gd name="T3" fmla="*/ 1704 h 1705"/>
                <a:gd name="T4" fmla="*/ 0 w 52"/>
                <a:gd name="T5" fmla="*/ 0 h 1705"/>
                <a:gd name="T6" fmla="*/ 51 w 52"/>
                <a:gd name="T7" fmla="*/ 0 h 1705"/>
                <a:gd name="T8" fmla="*/ 51 w 52"/>
                <a:gd name="T9" fmla="*/ 1704 h 17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1705">
                  <a:moveTo>
                    <a:pt x="51" y="1704"/>
                  </a:moveTo>
                  <a:lnTo>
                    <a:pt x="0" y="1704"/>
                  </a:lnTo>
                  <a:lnTo>
                    <a:pt x="0" y="0"/>
                  </a:lnTo>
                  <a:lnTo>
                    <a:pt x="51" y="0"/>
                  </a:lnTo>
                  <a:lnTo>
                    <a:pt x="51" y="1704"/>
                  </a:lnTo>
                </a:path>
              </a:pathLst>
            </a:custGeom>
            <a:solidFill>
              <a:srgbClr val="00A3E0"/>
            </a:solidFill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65" b="0" i="0" u="none" strike="noStrike" kern="1200" cap="none" spc="0" normalizeH="0" baseline="0" noProof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CD509A46-94FF-2802-0054-38094FA4A3B2}"/>
                </a:ext>
              </a:extLst>
            </p:cNvPr>
            <p:cNvSpPr/>
            <p:nvPr/>
          </p:nvSpPr>
          <p:spPr>
            <a:xfrm>
              <a:off x="2778126" y="2684335"/>
              <a:ext cx="542907" cy="546014"/>
            </a:xfrm>
            <a:prstGeom prst="ellipse">
              <a:avLst/>
            </a:prstGeom>
            <a:solidFill>
              <a:srgbClr val="00A3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5E531094-556C-9474-D44C-94E090DA258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biLevel thresh="75000"/>
            </a:blip>
            <a:stretch>
              <a:fillRect/>
            </a:stretch>
          </p:blipFill>
          <p:spPr>
            <a:xfrm>
              <a:off x="2894177" y="2811347"/>
              <a:ext cx="320040" cy="32004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20" name="Freeform 19">
            <a:extLst>
              <a:ext uri="{FF2B5EF4-FFF2-40B4-BE49-F238E27FC236}">
                <a16:creationId xmlns:a16="http://schemas.microsoft.com/office/drawing/2014/main" id="{BA01E455-672D-6356-F23B-B10ADEFC15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5950" y="2245884"/>
            <a:ext cx="7664017" cy="4217724"/>
          </a:xfrm>
          <a:custGeom>
            <a:avLst/>
            <a:gdLst>
              <a:gd name="connsiteX0" fmla="*/ 11346695 w 16448871"/>
              <a:gd name="connsiteY0" fmla="*/ 0 h 9442284"/>
              <a:gd name="connsiteX1" fmla="*/ 12148899 w 16448871"/>
              <a:gd name="connsiteY1" fmla="*/ 0 h 9442284"/>
              <a:gd name="connsiteX2" fmla="*/ 12114019 w 16448871"/>
              <a:gd name="connsiteY2" fmla="*/ 9968 h 9442284"/>
              <a:gd name="connsiteX3" fmla="*/ 12001911 w 16448871"/>
              <a:gd name="connsiteY3" fmla="*/ 49841 h 9442284"/>
              <a:gd name="connsiteX4" fmla="*/ 11944611 w 16448871"/>
              <a:gd name="connsiteY4" fmla="*/ 79745 h 9442284"/>
              <a:gd name="connsiteX5" fmla="*/ 11925925 w 16448871"/>
              <a:gd name="connsiteY5" fmla="*/ 98435 h 9442284"/>
              <a:gd name="connsiteX6" fmla="*/ 11925925 w 16448871"/>
              <a:gd name="connsiteY6" fmla="*/ 107157 h 9442284"/>
              <a:gd name="connsiteX7" fmla="*/ 12052983 w 16448871"/>
              <a:gd name="connsiteY7" fmla="*/ 148276 h 9442284"/>
              <a:gd name="connsiteX8" fmla="*/ 12191251 w 16448871"/>
              <a:gd name="connsiteY8" fmla="*/ 198116 h 9442284"/>
              <a:gd name="connsiteX9" fmla="*/ 12328273 w 16448871"/>
              <a:gd name="connsiteY9" fmla="*/ 255433 h 9442284"/>
              <a:gd name="connsiteX10" fmla="*/ 12442873 w 16448871"/>
              <a:gd name="connsiteY10" fmla="*/ 321471 h 9442284"/>
              <a:gd name="connsiteX11" fmla="*/ 12526331 w 16448871"/>
              <a:gd name="connsiteY11" fmla="*/ 417414 h 9442284"/>
              <a:gd name="connsiteX12" fmla="*/ 12501419 w 16448871"/>
              <a:gd name="connsiteY12" fmla="*/ 512111 h 9442284"/>
              <a:gd name="connsiteX13" fmla="*/ 12353187 w 16448871"/>
              <a:gd name="connsiteY13" fmla="*/ 603070 h 9442284"/>
              <a:gd name="connsiteX14" fmla="*/ 12067931 w 16448871"/>
              <a:gd name="connsiteY14" fmla="*/ 687799 h 9442284"/>
              <a:gd name="connsiteX15" fmla="*/ 11757761 w 16448871"/>
              <a:gd name="connsiteY15" fmla="*/ 765052 h 9442284"/>
              <a:gd name="connsiteX16" fmla="*/ 11532297 w 16448871"/>
              <a:gd name="connsiteY16" fmla="*/ 842305 h 9442284"/>
              <a:gd name="connsiteX17" fmla="*/ 11395275 w 16448871"/>
              <a:gd name="connsiteY17" fmla="*/ 923295 h 9442284"/>
              <a:gd name="connsiteX18" fmla="*/ 11350431 w 16448871"/>
              <a:gd name="connsiteY18" fmla="*/ 1009270 h 9442284"/>
              <a:gd name="connsiteX19" fmla="*/ 11412715 w 16448871"/>
              <a:gd name="connsiteY19" fmla="*/ 1122657 h 9442284"/>
              <a:gd name="connsiteX20" fmla="*/ 11670565 w 16448871"/>
              <a:gd name="connsiteY20" fmla="*/ 1293361 h 9442284"/>
              <a:gd name="connsiteX21" fmla="*/ 12258515 w 16448871"/>
              <a:gd name="connsiteY21" fmla="*/ 1545056 h 9442284"/>
              <a:gd name="connsiteX22" fmla="*/ 13408259 w 16448871"/>
              <a:gd name="connsiteY22" fmla="*/ 1923843 h 9442284"/>
              <a:gd name="connsiteX23" fmla="*/ 13813095 w 16448871"/>
              <a:gd name="connsiteY23" fmla="*/ 2053429 h 9442284"/>
              <a:gd name="connsiteX24" fmla="*/ 14204233 w 16448871"/>
              <a:gd name="connsiteY24" fmla="*/ 2197966 h 9442284"/>
              <a:gd name="connsiteX25" fmla="*/ 14576683 w 16448871"/>
              <a:gd name="connsiteY25" fmla="*/ 2359948 h 9442284"/>
              <a:gd name="connsiteX26" fmla="*/ 14929207 w 16448871"/>
              <a:gd name="connsiteY26" fmla="*/ 2539373 h 9442284"/>
              <a:gd name="connsiteX27" fmla="*/ 15274253 w 16448871"/>
              <a:gd name="connsiteY27" fmla="*/ 2748703 h 9442284"/>
              <a:gd name="connsiteX28" fmla="*/ 15590651 w 16448871"/>
              <a:gd name="connsiteY28" fmla="*/ 2985446 h 9442284"/>
              <a:gd name="connsiteX29" fmla="*/ 15873415 w 16448871"/>
              <a:gd name="connsiteY29" fmla="*/ 3252092 h 9442284"/>
              <a:gd name="connsiteX30" fmla="*/ 16112579 w 16448871"/>
              <a:gd name="connsiteY30" fmla="*/ 3554874 h 9442284"/>
              <a:gd name="connsiteX31" fmla="*/ 16369187 w 16448871"/>
              <a:gd name="connsiteY31" fmla="*/ 4088167 h 9442284"/>
              <a:gd name="connsiteX32" fmla="*/ 16446415 w 16448871"/>
              <a:gd name="connsiteY32" fmla="*/ 4731109 h 9442284"/>
              <a:gd name="connsiteX33" fmla="*/ 16277007 w 16448871"/>
              <a:gd name="connsiteY33" fmla="*/ 5518589 h 9442284"/>
              <a:gd name="connsiteX34" fmla="*/ 15757567 w 16448871"/>
              <a:gd name="connsiteY34" fmla="*/ 6499200 h 9442284"/>
              <a:gd name="connsiteX35" fmla="*/ 15087403 w 16448871"/>
              <a:gd name="connsiteY35" fmla="*/ 7360196 h 9442284"/>
              <a:gd name="connsiteX36" fmla="*/ 14067211 w 16448871"/>
              <a:gd name="connsiteY36" fmla="*/ 8414322 h 9442284"/>
              <a:gd name="connsiteX37" fmla="*/ 12909995 w 16448871"/>
              <a:gd name="connsiteY37" fmla="*/ 9442282 h 9442284"/>
              <a:gd name="connsiteX38" fmla="*/ 8875767 w 16448871"/>
              <a:gd name="connsiteY38" fmla="*/ 9442282 h 9442284"/>
              <a:gd name="connsiteX39" fmla="*/ 8875767 w 16448871"/>
              <a:gd name="connsiteY39" fmla="*/ 9442284 h 9442284"/>
              <a:gd name="connsiteX40" fmla="*/ 5773792 w 16448871"/>
              <a:gd name="connsiteY40" fmla="*/ 9442284 h 9442284"/>
              <a:gd name="connsiteX41" fmla="*/ 5773792 w 16448871"/>
              <a:gd name="connsiteY41" fmla="*/ 9442282 h 9442284"/>
              <a:gd name="connsiteX42" fmla="*/ 0 w 16448871"/>
              <a:gd name="connsiteY42" fmla="*/ 9442282 h 9442284"/>
              <a:gd name="connsiteX43" fmla="*/ 790993 w 16448871"/>
              <a:gd name="connsiteY43" fmla="*/ 9206786 h 9442284"/>
              <a:gd name="connsiteX44" fmla="*/ 3355801 w 16448871"/>
              <a:gd name="connsiteY44" fmla="*/ 8401862 h 9442284"/>
              <a:gd name="connsiteX45" fmla="*/ 6427593 w 16448871"/>
              <a:gd name="connsiteY45" fmla="*/ 7350227 h 9442284"/>
              <a:gd name="connsiteX46" fmla="*/ 9277657 w 16448871"/>
              <a:gd name="connsiteY46" fmla="*/ 6256228 h 9442284"/>
              <a:gd name="connsiteX47" fmla="*/ 10586843 w 16448871"/>
              <a:gd name="connsiteY47" fmla="*/ 5686800 h 9442284"/>
              <a:gd name="connsiteX48" fmla="*/ 11604547 w 16448871"/>
              <a:gd name="connsiteY48" fmla="*/ 5193380 h 9442284"/>
              <a:gd name="connsiteX49" fmla="*/ 12385573 w 16448871"/>
              <a:gd name="connsiteY49" fmla="*/ 4761014 h 9442284"/>
              <a:gd name="connsiteX50" fmla="*/ 12967295 w 16448871"/>
              <a:gd name="connsiteY50" fmla="*/ 4380980 h 9442284"/>
              <a:gd name="connsiteX51" fmla="*/ 13314833 w 16448871"/>
              <a:gd name="connsiteY51" fmla="*/ 4104365 h 9442284"/>
              <a:gd name="connsiteX52" fmla="*/ 13600089 w 16448871"/>
              <a:gd name="connsiteY52" fmla="*/ 3812798 h 9442284"/>
              <a:gd name="connsiteX53" fmla="*/ 13771991 w 16448871"/>
              <a:gd name="connsiteY53" fmla="*/ 3527461 h 9442284"/>
              <a:gd name="connsiteX54" fmla="*/ 13796903 w 16448871"/>
              <a:gd name="connsiteY54" fmla="*/ 3262061 h 9442284"/>
              <a:gd name="connsiteX55" fmla="*/ 13607563 w 16448871"/>
              <a:gd name="connsiteY55" fmla="*/ 2991676 h 9442284"/>
              <a:gd name="connsiteX56" fmla="*/ 13279955 w 16448871"/>
              <a:gd name="connsiteY56" fmla="*/ 2774870 h 9442284"/>
              <a:gd name="connsiteX57" fmla="*/ 12942383 w 16448871"/>
              <a:gd name="connsiteY57" fmla="*/ 2615380 h 9442284"/>
              <a:gd name="connsiteX58" fmla="*/ 12694495 w 16448871"/>
              <a:gd name="connsiteY58" fmla="*/ 2519437 h 9442284"/>
              <a:gd name="connsiteX59" fmla="*/ 11334239 w 16448871"/>
              <a:gd name="connsiteY59" fmla="*/ 1958732 h 9442284"/>
              <a:gd name="connsiteX60" fmla="*/ 10601791 w 16448871"/>
              <a:gd name="connsiteY60" fmla="*/ 1550040 h 9442284"/>
              <a:gd name="connsiteX61" fmla="*/ 10282903 w 16448871"/>
              <a:gd name="connsiteY61" fmla="*/ 1238537 h 9442284"/>
              <a:gd name="connsiteX62" fmla="*/ 10257990 w 16448871"/>
              <a:gd name="connsiteY62" fmla="*/ 991826 h 9442284"/>
              <a:gd name="connsiteX63" fmla="*/ 10326501 w 16448871"/>
              <a:gd name="connsiteY63" fmla="*/ 892145 h 9442284"/>
              <a:gd name="connsiteX64" fmla="*/ 10441101 w 16448871"/>
              <a:gd name="connsiteY64" fmla="*/ 802432 h 9442284"/>
              <a:gd name="connsiteX65" fmla="*/ 10594317 w 16448871"/>
              <a:gd name="connsiteY65" fmla="*/ 721441 h 9442284"/>
              <a:gd name="connsiteX66" fmla="*/ 10783657 w 16448871"/>
              <a:gd name="connsiteY66" fmla="*/ 649173 h 9442284"/>
              <a:gd name="connsiteX67" fmla="*/ 10963031 w 16448871"/>
              <a:gd name="connsiteY67" fmla="*/ 595594 h 9442284"/>
              <a:gd name="connsiteX68" fmla="*/ 11142407 w 16448871"/>
              <a:gd name="connsiteY68" fmla="*/ 549492 h 9442284"/>
              <a:gd name="connsiteX69" fmla="*/ 11314307 w 16448871"/>
              <a:gd name="connsiteY69" fmla="*/ 513357 h 9442284"/>
              <a:gd name="connsiteX70" fmla="*/ 11468769 w 16448871"/>
              <a:gd name="connsiteY70" fmla="*/ 482207 h 9442284"/>
              <a:gd name="connsiteX71" fmla="*/ 11589599 w 16448871"/>
              <a:gd name="connsiteY71" fmla="*/ 453549 h 9442284"/>
              <a:gd name="connsiteX72" fmla="*/ 11658109 w 16448871"/>
              <a:gd name="connsiteY72" fmla="*/ 422398 h 9442284"/>
              <a:gd name="connsiteX73" fmla="*/ 11680531 w 16448871"/>
              <a:gd name="connsiteY73" fmla="*/ 390002 h 9442284"/>
              <a:gd name="connsiteX74" fmla="*/ 11660599 w 16448871"/>
              <a:gd name="connsiteY74" fmla="*/ 350130 h 9442284"/>
              <a:gd name="connsiteX75" fmla="*/ 11597071 w 16448871"/>
              <a:gd name="connsiteY75" fmla="*/ 304027 h 9442284"/>
              <a:gd name="connsiteX76" fmla="*/ 11508631 w 16448871"/>
              <a:gd name="connsiteY76" fmla="*/ 259171 h 9442284"/>
              <a:gd name="connsiteX77" fmla="*/ 11408977 w 16448871"/>
              <a:gd name="connsiteY77" fmla="*/ 218052 h 9442284"/>
              <a:gd name="connsiteX78" fmla="*/ 11311815 w 16448871"/>
              <a:gd name="connsiteY78" fmla="*/ 180672 h 9442284"/>
              <a:gd name="connsiteX79" fmla="*/ 11255761 w 16448871"/>
              <a:gd name="connsiteY79" fmla="*/ 153260 h 9442284"/>
              <a:gd name="connsiteX80" fmla="*/ 11220883 w 16448871"/>
              <a:gd name="connsiteY80" fmla="*/ 119617 h 9442284"/>
              <a:gd name="connsiteX81" fmla="*/ 11223375 w 16448871"/>
              <a:gd name="connsiteY81" fmla="*/ 79745 h 9442284"/>
              <a:gd name="connsiteX82" fmla="*/ 11273201 w 16448871"/>
              <a:gd name="connsiteY82" fmla="*/ 34889 h 9442284"/>
              <a:gd name="connsiteX83" fmla="*/ 11318043 w 16448871"/>
              <a:gd name="connsiteY83" fmla="*/ 11214 h 9442284"/>
              <a:gd name="connsiteX84" fmla="*/ 11346695 w 16448871"/>
              <a:gd name="connsiteY84" fmla="*/ 0 h 9442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16448871" h="9442284">
                <a:moveTo>
                  <a:pt x="11346695" y="0"/>
                </a:moveTo>
                <a:lnTo>
                  <a:pt x="12148899" y="0"/>
                </a:lnTo>
                <a:cubicBezTo>
                  <a:pt x="12137687" y="3738"/>
                  <a:pt x="12126475" y="6230"/>
                  <a:pt x="12114019" y="9968"/>
                </a:cubicBezTo>
                <a:cubicBezTo>
                  <a:pt x="12065439" y="24920"/>
                  <a:pt x="12029315" y="38627"/>
                  <a:pt x="12001911" y="49841"/>
                </a:cubicBezTo>
                <a:cubicBezTo>
                  <a:pt x="11974507" y="62301"/>
                  <a:pt x="11955821" y="71023"/>
                  <a:pt x="11944611" y="79745"/>
                </a:cubicBezTo>
                <a:cubicBezTo>
                  <a:pt x="11932155" y="87221"/>
                  <a:pt x="11927171" y="93451"/>
                  <a:pt x="11925925" y="98435"/>
                </a:cubicBezTo>
                <a:cubicBezTo>
                  <a:pt x="11923435" y="103419"/>
                  <a:pt x="11924679" y="105911"/>
                  <a:pt x="11925925" y="107157"/>
                </a:cubicBezTo>
                <a:cubicBezTo>
                  <a:pt x="11964541" y="119617"/>
                  <a:pt x="12008139" y="133324"/>
                  <a:pt x="12052983" y="148276"/>
                </a:cubicBezTo>
                <a:cubicBezTo>
                  <a:pt x="12097827" y="163228"/>
                  <a:pt x="12145161" y="180672"/>
                  <a:pt x="12191251" y="198116"/>
                </a:cubicBezTo>
                <a:cubicBezTo>
                  <a:pt x="12238585" y="216806"/>
                  <a:pt x="12285919" y="235497"/>
                  <a:pt x="12328273" y="255433"/>
                </a:cubicBezTo>
                <a:cubicBezTo>
                  <a:pt x="12371871" y="276615"/>
                  <a:pt x="12410487" y="299043"/>
                  <a:pt x="12442873" y="321471"/>
                </a:cubicBezTo>
                <a:cubicBezTo>
                  <a:pt x="12487717" y="353868"/>
                  <a:pt x="12516367" y="385018"/>
                  <a:pt x="12526331" y="417414"/>
                </a:cubicBezTo>
                <a:cubicBezTo>
                  <a:pt x="12537543" y="448565"/>
                  <a:pt x="12530069" y="480961"/>
                  <a:pt x="12501419" y="512111"/>
                </a:cubicBezTo>
                <a:cubicBezTo>
                  <a:pt x="12474015" y="543262"/>
                  <a:pt x="12424187" y="573166"/>
                  <a:pt x="12353187" y="603070"/>
                </a:cubicBezTo>
                <a:cubicBezTo>
                  <a:pt x="12280939" y="632975"/>
                  <a:pt x="12186267" y="661633"/>
                  <a:pt x="12067931" y="687799"/>
                </a:cubicBezTo>
                <a:cubicBezTo>
                  <a:pt x="11949593" y="713965"/>
                  <a:pt x="11846203" y="740132"/>
                  <a:pt x="11757761" y="765052"/>
                </a:cubicBezTo>
                <a:cubicBezTo>
                  <a:pt x="11666827" y="791218"/>
                  <a:pt x="11590843" y="817384"/>
                  <a:pt x="11532297" y="842305"/>
                </a:cubicBezTo>
                <a:cubicBezTo>
                  <a:pt x="11471259" y="869717"/>
                  <a:pt x="11425171" y="895883"/>
                  <a:pt x="11395275" y="923295"/>
                </a:cubicBezTo>
                <a:cubicBezTo>
                  <a:pt x="11364135" y="950708"/>
                  <a:pt x="11350431" y="979366"/>
                  <a:pt x="11350431" y="1009270"/>
                </a:cubicBezTo>
                <a:cubicBezTo>
                  <a:pt x="11350431" y="1040421"/>
                  <a:pt x="11366625" y="1077801"/>
                  <a:pt x="11412715" y="1122657"/>
                </a:cubicBezTo>
                <a:cubicBezTo>
                  <a:pt x="11461295" y="1170006"/>
                  <a:pt x="11542263" y="1227322"/>
                  <a:pt x="11670565" y="1293361"/>
                </a:cubicBezTo>
                <a:cubicBezTo>
                  <a:pt x="11805095" y="1364384"/>
                  <a:pt x="11994435" y="1446621"/>
                  <a:pt x="12258515" y="1545056"/>
                </a:cubicBezTo>
                <a:cubicBezTo>
                  <a:pt x="12540035" y="1650967"/>
                  <a:pt x="12913731" y="1774322"/>
                  <a:pt x="13408259" y="1923843"/>
                </a:cubicBezTo>
                <a:cubicBezTo>
                  <a:pt x="13547771" y="1964962"/>
                  <a:pt x="13682303" y="2008572"/>
                  <a:pt x="13813095" y="2053429"/>
                </a:cubicBezTo>
                <a:cubicBezTo>
                  <a:pt x="13948873" y="2100777"/>
                  <a:pt x="14078421" y="2148126"/>
                  <a:pt x="14204233" y="2197966"/>
                </a:cubicBezTo>
                <a:cubicBezTo>
                  <a:pt x="14333781" y="2250299"/>
                  <a:pt x="14457101" y="2303877"/>
                  <a:pt x="14576683" y="2359948"/>
                </a:cubicBezTo>
                <a:cubicBezTo>
                  <a:pt x="14698759" y="2417264"/>
                  <a:pt x="14817095" y="2477073"/>
                  <a:pt x="14929207" y="2539373"/>
                </a:cubicBezTo>
                <a:cubicBezTo>
                  <a:pt x="15050035" y="2605412"/>
                  <a:pt x="15164635" y="2675189"/>
                  <a:pt x="15274253" y="2748703"/>
                </a:cubicBezTo>
                <a:cubicBezTo>
                  <a:pt x="15386363" y="2824710"/>
                  <a:pt x="15492243" y="2903209"/>
                  <a:pt x="15590651" y="2985446"/>
                </a:cubicBezTo>
                <a:cubicBezTo>
                  <a:pt x="15692795" y="3071421"/>
                  <a:pt x="15786219" y="3159888"/>
                  <a:pt x="15873415" y="3252092"/>
                </a:cubicBezTo>
                <a:cubicBezTo>
                  <a:pt x="15961855" y="3349281"/>
                  <a:pt x="16041579" y="3450208"/>
                  <a:pt x="16112579" y="3554874"/>
                </a:cubicBezTo>
                <a:cubicBezTo>
                  <a:pt x="16225935" y="3723085"/>
                  <a:pt x="16311885" y="3900019"/>
                  <a:pt x="16369187" y="4088167"/>
                </a:cubicBezTo>
                <a:cubicBezTo>
                  <a:pt x="16430223" y="4290020"/>
                  <a:pt x="16457627" y="4504335"/>
                  <a:pt x="16446415" y="4731109"/>
                </a:cubicBezTo>
                <a:cubicBezTo>
                  <a:pt x="16436451" y="4976574"/>
                  <a:pt x="16380397" y="5239482"/>
                  <a:pt x="16277007" y="5518589"/>
                </a:cubicBezTo>
                <a:cubicBezTo>
                  <a:pt x="16164899" y="5822616"/>
                  <a:pt x="15994243" y="6149071"/>
                  <a:pt x="15757567" y="6499200"/>
                </a:cubicBezTo>
                <a:cubicBezTo>
                  <a:pt x="15575703" y="6768340"/>
                  <a:pt x="15353975" y="7054922"/>
                  <a:pt x="15087403" y="7360196"/>
                </a:cubicBezTo>
                <a:cubicBezTo>
                  <a:pt x="14800903" y="7687896"/>
                  <a:pt x="14463331" y="8038026"/>
                  <a:pt x="14067211" y="8414322"/>
                </a:cubicBezTo>
                <a:cubicBezTo>
                  <a:pt x="13727147" y="8735793"/>
                  <a:pt x="13342239" y="9078446"/>
                  <a:pt x="12909995" y="9442282"/>
                </a:cubicBezTo>
                <a:lnTo>
                  <a:pt x="8875767" y="9442282"/>
                </a:lnTo>
                <a:lnTo>
                  <a:pt x="8875767" y="9442284"/>
                </a:lnTo>
                <a:lnTo>
                  <a:pt x="5773792" y="9442284"/>
                </a:lnTo>
                <a:lnTo>
                  <a:pt x="5773792" y="9442282"/>
                </a:lnTo>
                <a:lnTo>
                  <a:pt x="0" y="9442282"/>
                </a:lnTo>
                <a:cubicBezTo>
                  <a:pt x="188095" y="9387457"/>
                  <a:pt x="454666" y="9308959"/>
                  <a:pt x="790993" y="9206786"/>
                </a:cubicBezTo>
                <a:cubicBezTo>
                  <a:pt x="1443717" y="9009916"/>
                  <a:pt x="2333117" y="8734547"/>
                  <a:pt x="3355801" y="8401862"/>
                </a:cubicBezTo>
                <a:cubicBezTo>
                  <a:pt x="4314957" y="8089112"/>
                  <a:pt x="5367539" y="7732753"/>
                  <a:pt x="6427593" y="7350227"/>
                </a:cubicBezTo>
                <a:cubicBezTo>
                  <a:pt x="7406679" y="6998852"/>
                  <a:pt x="8375801" y="6630032"/>
                  <a:pt x="9277657" y="6256228"/>
                </a:cubicBezTo>
                <a:cubicBezTo>
                  <a:pt x="9757235" y="6058112"/>
                  <a:pt x="10193216" y="5868718"/>
                  <a:pt x="10586843" y="5686800"/>
                </a:cubicBezTo>
                <a:cubicBezTo>
                  <a:pt x="10961787" y="5514851"/>
                  <a:pt x="11301851" y="5350378"/>
                  <a:pt x="11604547" y="5193380"/>
                </a:cubicBezTo>
                <a:cubicBezTo>
                  <a:pt x="11896029" y="5042612"/>
                  <a:pt x="12155127" y="4898075"/>
                  <a:pt x="12385573" y="4761014"/>
                </a:cubicBezTo>
                <a:cubicBezTo>
                  <a:pt x="12604809" y="4628936"/>
                  <a:pt x="12799131" y="4501843"/>
                  <a:pt x="12967295" y="4380980"/>
                </a:cubicBezTo>
                <a:cubicBezTo>
                  <a:pt x="13084387" y="4296251"/>
                  <a:pt x="13203971" y="4201554"/>
                  <a:pt x="13314833" y="4104365"/>
                </a:cubicBezTo>
                <a:cubicBezTo>
                  <a:pt x="13421959" y="4009668"/>
                  <a:pt x="13520367" y="3912479"/>
                  <a:pt x="13600089" y="3812798"/>
                </a:cubicBezTo>
                <a:cubicBezTo>
                  <a:pt x="13677319" y="3718101"/>
                  <a:pt x="13737111" y="3622158"/>
                  <a:pt x="13771991" y="3527461"/>
                </a:cubicBezTo>
                <a:cubicBezTo>
                  <a:pt x="13805623" y="3436502"/>
                  <a:pt x="13815587" y="3348035"/>
                  <a:pt x="13796903" y="3262061"/>
                </a:cubicBezTo>
                <a:cubicBezTo>
                  <a:pt x="13774481" y="3166118"/>
                  <a:pt x="13703479" y="3075159"/>
                  <a:pt x="13607563" y="2991676"/>
                </a:cubicBezTo>
                <a:cubicBezTo>
                  <a:pt x="13515383" y="2911931"/>
                  <a:pt x="13399539" y="2838416"/>
                  <a:pt x="13279955" y="2774870"/>
                </a:cubicBezTo>
                <a:cubicBezTo>
                  <a:pt x="13165355" y="2712569"/>
                  <a:pt x="13047017" y="2658991"/>
                  <a:pt x="12942383" y="2615380"/>
                </a:cubicBezTo>
                <a:cubicBezTo>
                  <a:pt x="12840239" y="2574262"/>
                  <a:pt x="12753043" y="2540619"/>
                  <a:pt x="12694495" y="2519437"/>
                </a:cubicBezTo>
                <a:cubicBezTo>
                  <a:pt x="12131459" y="2308861"/>
                  <a:pt x="11684267" y="2123205"/>
                  <a:pt x="11334239" y="1958732"/>
                </a:cubicBezTo>
                <a:cubicBezTo>
                  <a:pt x="11015351" y="1807964"/>
                  <a:pt x="10774939" y="1672149"/>
                  <a:pt x="10601791" y="1550040"/>
                </a:cubicBezTo>
                <a:cubicBezTo>
                  <a:pt x="10439855" y="1436652"/>
                  <a:pt x="10336466" y="1333233"/>
                  <a:pt x="10282903" y="1238537"/>
                </a:cubicBezTo>
                <a:cubicBezTo>
                  <a:pt x="10231831" y="1150070"/>
                  <a:pt x="10224357" y="1067833"/>
                  <a:pt x="10257990" y="991826"/>
                </a:cubicBezTo>
                <a:cubicBezTo>
                  <a:pt x="10272938" y="958184"/>
                  <a:pt x="10295360" y="924541"/>
                  <a:pt x="10326501" y="892145"/>
                </a:cubicBezTo>
                <a:cubicBezTo>
                  <a:pt x="10357642" y="860995"/>
                  <a:pt x="10395011" y="831090"/>
                  <a:pt x="10441101" y="802432"/>
                </a:cubicBezTo>
                <a:cubicBezTo>
                  <a:pt x="10485945" y="773774"/>
                  <a:pt x="10537017" y="747608"/>
                  <a:pt x="10594317" y="721441"/>
                </a:cubicBezTo>
                <a:cubicBezTo>
                  <a:pt x="10650371" y="696521"/>
                  <a:pt x="10713899" y="672847"/>
                  <a:pt x="10783657" y="649173"/>
                </a:cubicBezTo>
                <a:cubicBezTo>
                  <a:pt x="10842203" y="630482"/>
                  <a:pt x="10901995" y="611792"/>
                  <a:pt x="10963031" y="595594"/>
                </a:cubicBezTo>
                <a:cubicBezTo>
                  <a:pt x="11022823" y="579396"/>
                  <a:pt x="11083861" y="564444"/>
                  <a:pt x="11142407" y="549492"/>
                </a:cubicBezTo>
                <a:cubicBezTo>
                  <a:pt x="11202199" y="537032"/>
                  <a:pt x="11258253" y="524571"/>
                  <a:pt x="11314307" y="513357"/>
                </a:cubicBezTo>
                <a:cubicBezTo>
                  <a:pt x="11367871" y="502143"/>
                  <a:pt x="11421435" y="492175"/>
                  <a:pt x="11468769" y="482207"/>
                </a:cubicBezTo>
                <a:cubicBezTo>
                  <a:pt x="11517351" y="473485"/>
                  <a:pt x="11558455" y="463517"/>
                  <a:pt x="11589599" y="453549"/>
                </a:cubicBezTo>
                <a:cubicBezTo>
                  <a:pt x="11620739" y="443581"/>
                  <a:pt x="11643161" y="433613"/>
                  <a:pt x="11658109" y="422398"/>
                </a:cubicBezTo>
                <a:cubicBezTo>
                  <a:pt x="11674303" y="412430"/>
                  <a:pt x="11680531" y="401216"/>
                  <a:pt x="11680531" y="390002"/>
                </a:cubicBezTo>
                <a:cubicBezTo>
                  <a:pt x="11681775" y="377542"/>
                  <a:pt x="11674303" y="363836"/>
                  <a:pt x="11660599" y="350130"/>
                </a:cubicBezTo>
                <a:cubicBezTo>
                  <a:pt x="11645651" y="335178"/>
                  <a:pt x="11623231" y="320225"/>
                  <a:pt x="11597071" y="304027"/>
                </a:cubicBezTo>
                <a:cubicBezTo>
                  <a:pt x="11570913" y="289075"/>
                  <a:pt x="11539771" y="274123"/>
                  <a:pt x="11508631" y="259171"/>
                </a:cubicBezTo>
                <a:cubicBezTo>
                  <a:pt x="11476243" y="245465"/>
                  <a:pt x="11442611" y="230513"/>
                  <a:pt x="11408977" y="218052"/>
                </a:cubicBezTo>
                <a:cubicBezTo>
                  <a:pt x="11375345" y="204346"/>
                  <a:pt x="11342959" y="191886"/>
                  <a:pt x="11311815" y="180672"/>
                </a:cubicBezTo>
                <a:cubicBezTo>
                  <a:pt x="11291887" y="171950"/>
                  <a:pt x="11271955" y="163228"/>
                  <a:pt x="11255761" y="153260"/>
                </a:cubicBezTo>
                <a:cubicBezTo>
                  <a:pt x="11239567" y="143292"/>
                  <a:pt x="11227111" y="132078"/>
                  <a:pt x="11220883" y="119617"/>
                </a:cubicBezTo>
                <a:cubicBezTo>
                  <a:pt x="11214655" y="107157"/>
                  <a:pt x="11214655" y="93451"/>
                  <a:pt x="11223375" y="79745"/>
                </a:cubicBezTo>
                <a:cubicBezTo>
                  <a:pt x="11230847" y="66039"/>
                  <a:pt x="11245795" y="51087"/>
                  <a:pt x="11273201" y="34889"/>
                </a:cubicBezTo>
                <a:cubicBezTo>
                  <a:pt x="11285657" y="27413"/>
                  <a:pt x="11301851" y="19936"/>
                  <a:pt x="11318043" y="11214"/>
                </a:cubicBezTo>
                <a:cubicBezTo>
                  <a:pt x="11326763" y="7476"/>
                  <a:pt x="11336729" y="3738"/>
                  <a:pt x="11346695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65" b="0" i="0" u="none" strike="noStrike" kern="1200" cap="none" spc="0" normalizeH="0" baseline="0" noProof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FE6423-8D7B-BF43-C241-0CDC6C96C6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>
                <a:latin typeface="Helvetica"/>
                <a:cs typeface="Helvetica"/>
              </a:rPr>
              <a:t>Project Timeline</a:t>
            </a:r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id="{B7E9AB4B-EED2-BE7F-6520-D595C4FDC0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4236" y="2259256"/>
            <a:ext cx="3838880" cy="4212820"/>
          </a:xfrm>
          <a:custGeom>
            <a:avLst/>
            <a:gdLst>
              <a:gd name="connsiteX0" fmla="*/ 634944 w 4542389"/>
              <a:gd name="connsiteY0" fmla="*/ 4900464 h 5199624"/>
              <a:gd name="connsiteX1" fmla="*/ 638372 w 4542389"/>
              <a:gd name="connsiteY1" fmla="*/ 5076400 h 5199624"/>
              <a:gd name="connsiteX2" fmla="*/ 400440 w 4542389"/>
              <a:gd name="connsiteY2" fmla="*/ 5194147 h 5199624"/>
              <a:gd name="connsiteX3" fmla="*/ 388097 w 4542389"/>
              <a:gd name="connsiteY3" fmla="*/ 5199624 h 5199624"/>
              <a:gd name="connsiteX4" fmla="*/ 0 w 4542389"/>
              <a:gd name="connsiteY4" fmla="*/ 5199624 h 5199624"/>
              <a:gd name="connsiteX5" fmla="*/ 167992 w 4542389"/>
              <a:gd name="connsiteY5" fmla="*/ 5121582 h 5199624"/>
              <a:gd name="connsiteX6" fmla="*/ 404554 w 4542389"/>
              <a:gd name="connsiteY6" fmla="*/ 5010681 h 5199624"/>
              <a:gd name="connsiteX7" fmla="*/ 634944 w 4542389"/>
              <a:gd name="connsiteY7" fmla="*/ 4900464 h 5199624"/>
              <a:gd name="connsiteX8" fmla="*/ 2163147 w 4542389"/>
              <a:gd name="connsiteY8" fmla="*/ 4112998 h 5199624"/>
              <a:gd name="connsiteX9" fmla="*/ 2213305 w 4542389"/>
              <a:gd name="connsiteY9" fmla="*/ 4240630 h 5199624"/>
              <a:gd name="connsiteX10" fmla="*/ 2042218 w 4542389"/>
              <a:gd name="connsiteY10" fmla="*/ 4337384 h 5199624"/>
              <a:gd name="connsiteX11" fmla="*/ 1863573 w 4542389"/>
              <a:gd name="connsiteY11" fmla="*/ 4436196 h 5199624"/>
              <a:gd name="connsiteX12" fmla="*/ 1678745 w 4542389"/>
              <a:gd name="connsiteY12" fmla="*/ 4537066 h 5199624"/>
              <a:gd name="connsiteX13" fmla="*/ 1487732 w 4542389"/>
              <a:gd name="connsiteY13" fmla="*/ 4639309 h 5199624"/>
              <a:gd name="connsiteX14" fmla="*/ 1456813 w 4542389"/>
              <a:gd name="connsiteY14" fmla="*/ 4489719 h 5199624"/>
              <a:gd name="connsiteX15" fmla="*/ 1643016 w 4542389"/>
              <a:gd name="connsiteY15" fmla="*/ 4392965 h 5199624"/>
              <a:gd name="connsiteX16" fmla="*/ 1823035 w 4542389"/>
              <a:gd name="connsiteY16" fmla="*/ 4297584 h 5199624"/>
              <a:gd name="connsiteX17" fmla="*/ 1996183 w 4542389"/>
              <a:gd name="connsiteY17" fmla="*/ 4204262 h 5199624"/>
              <a:gd name="connsiteX18" fmla="*/ 2163147 w 4542389"/>
              <a:gd name="connsiteY18" fmla="*/ 4112998 h 5199624"/>
              <a:gd name="connsiteX19" fmla="*/ 3268994 w 4542389"/>
              <a:gd name="connsiteY19" fmla="*/ 3440623 h 5199624"/>
              <a:gd name="connsiteX20" fmla="*/ 3343019 w 4542389"/>
              <a:gd name="connsiteY20" fmla="*/ 3532056 h 5199624"/>
              <a:gd name="connsiteX21" fmla="*/ 3224443 w 4542389"/>
              <a:gd name="connsiteY21" fmla="*/ 3613866 h 5199624"/>
              <a:gd name="connsiteX22" fmla="*/ 3099013 w 4542389"/>
              <a:gd name="connsiteY22" fmla="*/ 3698425 h 5199624"/>
              <a:gd name="connsiteX23" fmla="*/ 2967414 w 4542389"/>
              <a:gd name="connsiteY23" fmla="*/ 3785046 h 5199624"/>
              <a:gd name="connsiteX24" fmla="*/ 2829647 w 4542389"/>
              <a:gd name="connsiteY24" fmla="*/ 3873042 h 5199624"/>
              <a:gd name="connsiteX25" fmla="*/ 2765218 w 4542389"/>
              <a:gd name="connsiteY25" fmla="*/ 3765109 h 5199624"/>
              <a:gd name="connsiteX26" fmla="*/ 2900929 w 4542389"/>
              <a:gd name="connsiteY26" fmla="*/ 3681238 h 5199624"/>
              <a:gd name="connsiteX27" fmla="*/ 3029101 w 4542389"/>
              <a:gd name="connsiteY27" fmla="*/ 3599429 h 5199624"/>
              <a:gd name="connsiteX28" fmla="*/ 3152475 w 4542389"/>
              <a:gd name="connsiteY28" fmla="*/ 3518994 h 5199624"/>
              <a:gd name="connsiteX29" fmla="*/ 3268994 w 4542389"/>
              <a:gd name="connsiteY29" fmla="*/ 3440623 h 5199624"/>
              <a:gd name="connsiteX30" fmla="*/ 4015835 w 4542389"/>
              <a:gd name="connsiteY30" fmla="*/ 2850023 h 5199624"/>
              <a:gd name="connsiteX31" fmla="*/ 4100194 w 4542389"/>
              <a:gd name="connsiteY31" fmla="*/ 2911740 h 5199624"/>
              <a:gd name="connsiteX32" fmla="*/ 4026123 w 4542389"/>
              <a:gd name="connsiteY32" fmla="*/ 2984429 h 5199624"/>
              <a:gd name="connsiteX33" fmla="*/ 3945879 w 4542389"/>
              <a:gd name="connsiteY33" fmla="*/ 3058490 h 5199624"/>
              <a:gd name="connsiteX34" fmla="*/ 3859463 w 4542389"/>
              <a:gd name="connsiteY34" fmla="*/ 3134608 h 5199624"/>
              <a:gd name="connsiteX35" fmla="*/ 3766189 w 4542389"/>
              <a:gd name="connsiteY35" fmla="*/ 3212783 h 5199624"/>
              <a:gd name="connsiteX36" fmla="*/ 3685945 w 4542389"/>
              <a:gd name="connsiteY36" fmla="*/ 3136665 h 5199624"/>
              <a:gd name="connsiteX37" fmla="*/ 3777848 w 4542389"/>
              <a:gd name="connsiteY37" fmla="*/ 3062604 h 5199624"/>
              <a:gd name="connsiteX38" fmla="*/ 3863578 w 4542389"/>
              <a:gd name="connsiteY38" fmla="*/ 2989915 h 5199624"/>
              <a:gd name="connsiteX39" fmla="*/ 3943136 w 4542389"/>
              <a:gd name="connsiteY39" fmla="*/ 2919283 h 5199624"/>
              <a:gd name="connsiteX40" fmla="*/ 4015835 w 4542389"/>
              <a:gd name="connsiteY40" fmla="*/ 2850023 h 5199624"/>
              <a:gd name="connsiteX41" fmla="*/ 4415170 w 4542389"/>
              <a:gd name="connsiteY41" fmla="*/ 2310911 h 5199624"/>
              <a:gd name="connsiteX42" fmla="*/ 4499982 w 4542389"/>
              <a:gd name="connsiteY42" fmla="*/ 2345801 h 5199624"/>
              <a:gd name="connsiteX43" fmla="*/ 4471711 w 4542389"/>
              <a:gd name="connsiteY43" fmla="*/ 2412160 h 5199624"/>
              <a:gd name="connsiteX44" fmla="*/ 4437235 w 4542389"/>
              <a:gd name="connsiteY44" fmla="*/ 2479887 h 5199624"/>
              <a:gd name="connsiteX45" fmla="*/ 4395863 w 4542389"/>
              <a:gd name="connsiteY45" fmla="*/ 2549667 h 5199624"/>
              <a:gd name="connsiteX46" fmla="*/ 4346905 w 4542389"/>
              <a:gd name="connsiteY46" fmla="*/ 2622184 h 5199624"/>
              <a:gd name="connsiteX47" fmla="*/ 4261403 w 4542389"/>
              <a:gd name="connsiteY47" fmla="*/ 2573611 h 5199624"/>
              <a:gd name="connsiteX48" fmla="*/ 4310360 w 4542389"/>
              <a:gd name="connsiteY48" fmla="*/ 2505200 h 5199624"/>
              <a:gd name="connsiteX49" fmla="*/ 4352422 w 4542389"/>
              <a:gd name="connsiteY49" fmla="*/ 2438156 h 5199624"/>
              <a:gd name="connsiteX50" fmla="*/ 4386899 w 4542389"/>
              <a:gd name="connsiteY50" fmla="*/ 2373165 h 5199624"/>
              <a:gd name="connsiteX51" fmla="*/ 4415170 w 4542389"/>
              <a:gd name="connsiteY51" fmla="*/ 2310911 h 5199624"/>
              <a:gd name="connsiteX52" fmla="*/ 4394665 w 4542389"/>
              <a:gd name="connsiteY52" fmla="*/ 1814202 h 5199624"/>
              <a:gd name="connsiteX53" fmla="*/ 4462372 w 4542389"/>
              <a:gd name="connsiteY53" fmla="*/ 1819720 h 5199624"/>
              <a:gd name="connsiteX54" fmla="*/ 4493832 w 4542389"/>
              <a:gd name="connsiteY54" fmla="*/ 1881111 h 5199624"/>
              <a:gd name="connsiteX55" fmla="*/ 4517768 w 4542389"/>
              <a:gd name="connsiteY55" fmla="*/ 1943881 h 5199624"/>
              <a:gd name="connsiteX56" fmla="*/ 4534182 w 4542389"/>
              <a:gd name="connsiteY56" fmla="*/ 2009410 h 5199624"/>
              <a:gd name="connsiteX57" fmla="*/ 4542389 w 4542389"/>
              <a:gd name="connsiteY57" fmla="*/ 2077009 h 5199624"/>
              <a:gd name="connsiteX58" fmla="*/ 4463740 w 4542389"/>
              <a:gd name="connsiteY58" fmla="*/ 2056315 h 5199624"/>
              <a:gd name="connsiteX59" fmla="*/ 4457585 w 4542389"/>
              <a:gd name="connsiteY59" fmla="*/ 1992166 h 5199624"/>
              <a:gd name="connsiteX60" fmla="*/ 4443906 w 4542389"/>
              <a:gd name="connsiteY60" fmla="*/ 1930775 h 5199624"/>
              <a:gd name="connsiteX61" fmla="*/ 4423389 w 4542389"/>
              <a:gd name="connsiteY61" fmla="*/ 1871454 h 5199624"/>
              <a:gd name="connsiteX62" fmla="*/ 4394665 w 4542389"/>
              <a:gd name="connsiteY62" fmla="*/ 1814202 h 5199624"/>
              <a:gd name="connsiteX63" fmla="*/ 3991362 w 4542389"/>
              <a:gd name="connsiteY63" fmla="*/ 1420471 h 5199624"/>
              <a:gd name="connsiteX64" fmla="*/ 4067215 w 4542389"/>
              <a:gd name="connsiteY64" fmla="*/ 1461833 h 5199624"/>
              <a:gd name="connsiteX65" fmla="*/ 4137551 w 4542389"/>
              <a:gd name="connsiteY65" fmla="*/ 1505953 h 5199624"/>
              <a:gd name="connsiteX66" fmla="*/ 4203061 w 4542389"/>
              <a:gd name="connsiteY66" fmla="*/ 1550072 h 5199624"/>
              <a:gd name="connsiteX67" fmla="*/ 4263743 w 4542389"/>
              <a:gd name="connsiteY67" fmla="*/ 1596949 h 5199624"/>
              <a:gd name="connsiteX68" fmla="*/ 4212715 w 4542389"/>
              <a:gd name="connsiteY68" fmla="*/ 1604532 h 5199624"/>
              <a:gd name="connsiteX69" fmla="*/ 4156170 w 4542389"/>
              <a:gd name="connsiteY69" fmla="*/ 1560413 h 5199624"/>
              <a:gd name="connsiteX70" fmla="*/ 4094798 w 4542389"/>
              <a:gd name="connsiteY70" fmla="*/ 1517672 h 5199624"/>
              <a:gd name="connsiteX71" fmla="*/ 4027909 w 4542389"/>
              <a:gd name="connsiteY71" fmla="*/ 1475620 h 5199624"/>
              <a:gd name="connsiteX72" fmla="*/ 3955504 w 4542389"/>
              <a:gd name="connsiteY72" fmla="*/ 1434948 h 5199624"/>
              <a:gd name="connsiteX73" fmla="*/ 3420217 w 4542389"/>
              <a:gd name="connsiteY73" fmla="*/ 1187259 h 5199624"/>
              <a:gd name="connsiteX74" fmla="*/ 3429154 w 4542389"/>
              <a:gd name="connsiteY74" fmla="*/ 1189974 h 5199624"/>
              <a:gd name="connsiteX75" fmla="*/ 3437403 w 4542389"/>
              <a:gd name="connsiteY75" fmla="*/ 1192690 h 5199624"/>
              <a:gd name="connsiteX76" fmla="*/ 3446339 w 4542389"/>
              <a:gd name="connsiteY76" fmla="*/ 1195405 h 5199624"/>
              <a:gd name="connsiteX77" fmla="*/ 3454588 w 4542389"/>
              <a:gd name="connsiteY77" fmla="*/ 1198799 h 5199624"/>
              <a:gd name="connsiteX78" fmla="*/ 3519205 w 4542389"/>
              <a:gd name="connsiteY78" fmla="*/ 1220523 h 5199624"/>
              <a:gd name="connsiteX79" fmla="*/ 3582447 w 4542389"/>
              <a:gd name="connsiteY79" fmla="*/ 1242246 h 5199624"/>
              <a:gd name="connsiteX80" fmla="*/ 3643627 w 4542389"/>
              <a:gd name="connsiteY80" fmla="*/ 1264648 h 5199624"/>
              <a:gd name="connsiteX81" fmla="*/ 3703432 w 4542389"/>
              <a:gd name="connsiteY81" fmla="*/ 1287730 h 5199624"/>
              <a:gd name="connsiteX82" fmla="*/ 3676622 w 4542389"/>
              <a:gd name="connsiteY82" fmla="*/ 1304701 h 5199624"/>
              <a:gd name="connsiteX83" fmla="*/ 3618880 w 4542389"/>
              <a:gd name="connsiteY83" fmla="*/ 1282299 h 5199624"/>
              <a:gd name="connsiteX84" fmla="*/ 3559075 w 4542389"/>
              <a:gd name="connsiteY84" fmla="*/ 1260575 h 5199624"/>
              <a:gd name="connsiteX85" fmla="*/ 3496520 w 4542389"/>
              <a:gd name="connsiteY85" fmla="*/ 1238173 h 5199624"/>
              <a:gd name="connsiteX86" fmla="*/ 3433278 w 4542389"/>
              <a:gd name="connsiteY86" fmla="*/ 1216450 h 5199624"/>
              <a:gd name="connsiteX87" fmla="*/ 3424342 w 4542389"/>
              <a:gd name="connsiteY87" fmla="*/ 1213734 h 5199624"/>
              <a:gd name="connsiteX88" fmla="*/ 3415405 w 4542389"/>
              <a:gd name="connsiteY88" fmla="*/ 1211019 h 5199624"/>
              <a:gd name="connsiteX89" fmla="*/ 3407156 w 4542389"/>
              <a:gd name="connsiteY89" fmla="*/ 1207625 h 5199624"/>
              <a:gd name="connsiteX90" fmla="*/ 3398220 w 4542389"/>
              <a:gd name="connsiteY90" fmla="*/ 1204909 h 5199624"/>
              <a:gd name="connsiteX91" fmla="*/ 2931924 w 4542389"/>
              <a:gd name="connsiteY91" fmla="*/ 1011593 h 5199624"/>
              <a:gd name="connsiteX92" fmla="*/ 2984645 w 4542389"/>
              <a:gd name="connsiteY92" fmla="*/ 1031771 h 5199624"/>
              <a:gd name="connsiteX93" fmla="*/ 3040790 w 4542389"/>
              <a:gd name="connsiteY93" fmla="*/ 1053340 h 5199624"/>
              <a:gd name="connsiteX94" fmla="*/ 3099673 w 4542389"/>
              <a:gd name="connsiteY94" fmla="*/ 1074909 h 5199624"/>
              <a:gd name="connsiteX95" fmla="*/ 3161294 w 4542389"/>
              <a:gd name="connsiteY95" fmla="*/ 1097174 h 5199624"/>
              <a:gd name="connsiteX96" fmla="*/ 3136646 w 4542389"/>
              <a:gd name="connsiteY96" fmla="*/ 1113873 h 5199624"/>
              <a:gd name="connsiteX97" fmla="*/ 3074339 w 4542389"/>
              <a:gd name="connsiteY97" fmla="*/ 1090912 h 5199624"/>
              <a:gd name="connsiteX98" fmla="*/ 3014771 w 4542389"/>
              <a:gd name="connsiteY98" fmla="*/ 1067951 h 5199624"/>
              <a:gd name="connsiteX99" fmla="*/ 2957943 w 4542389"/>
              <a:gd name="connsiteY99" fmla="*/ 1047078 h 5199624"/>
              <a:gd name="connsiteX100" fmla="*/ 2904537 w 4542389"/>
              <a:gd name="connsiteY100" fmla="*/ 1026204 h 5199624"/>
              <a:gd name="connsiteX101" fmla="*/ 2553709 w 4542389"/>
              <a:gd name="connsiteY101" fmla="*/ 854100 h 5199624"/>
              <a:gd name="connsiteX102" fmla="*/ 2592710 w 4542389"/>
              <a:gd name="connsiteY102" fmla="*/ 871997 h 5199624"/>
              <a:gd name="connsiteX103" fmla="*/ 2635133 w 4542389"/>
              <a:gd name="connsiteY103" fmla="*/ 891270 h 5199624"/>
              <a:gd name="connsiteX104" fmla="*/ 2679608 w 4542389"/>
              <a:gd name="connsiteY104" fmla="*/ 911921 h 5199624"/>
              <a:gd name="connsiteX105" fmla="*/ 2728188 w 4542389"/>
              <a:gd name="connsiteY105" fmla="*/ 932571 h 5199624"/>
              <a:gd name="connsiteX106" fmla="*/ 2698766 w 4542389"/>
              <a:gd name="connsiteY106" fmla="*/ 944273 h 5199624"/>
              <a:gd name="connsiteX107" fmla="*/ 2650186 w 4542389"/>
              <a:gd name="connsiteY107" fmla="*/ 922934 h 5199624"/>
              <a:gd name="connsiteX108" fmla="*/ 2605027 w 4542389"/>
              <a:gd name="connsiteY108" fmla="*/ 902284 h 5199624"/>
              <a:gd name="connsiteX109" fmla="*/ 2561920 w 4542389"/>
              <a:gd name="connsiteY109" fmla="*/ 883010 h 5199624"/>
              <a:gd name="connsiteX110" fmla="*/ 2522919 w 4542389"/>
              <a:gd name="connsiteY110" fmla="*/ 863737 h 5199624"/>
              <a:gd name="connsiteX111" fmla="*/ 2296051 w 4542389"/>
              <a:gd name="connsiteY111" fmla="*/ 702664 h 5199624"/>
              <a:gd name="connsiteX112" fmla="*/ 2319366 w 4542389"/>
              <a:gd name="connsiteY112" fmla="*/ 719701 h 5199624"/>
              <a:gd name="connsiteX113" fmla="*/ 2345424 w 4542389"/>
              <a:gd name="connsiteY113" fmla="*/ 738100 h 5199624"/>
              <a:gd name="connsiteX114" fmla="*/ 2374225 w 4542389"/>
              <a:gd name="connsiteY114" fmla="*/ 756500 h 5199624"/>
              <a:gd name="connsiteX115" fmla="*/ 2407141 w 4542389"/>
              <a:gd name="connsiteY115" fmla="*/ 776262 h 5199624"/>
              <a:gd name="connsiteX116" fmla="*/ 2374225 w 4542389"/>
              <a:gd name="connsiteY116" fmla="*/ 783758 h 5199624"/>
              <a:gd name="connsiteX117" fmla="*/ 2341995 w 4542389"/>
              <a:gd name="connsiteY117" fmla="*/ 763314 h 5199624"/>
              <a:gd name="connsiteX118" fmla="*/ 2311823 w 4542389"/>
              <a:gd name="connsiteY118" fmla="*/ 744233 h 5199624"/>
              <a:gd name="connsiteX119" fmla="*/ 2285764 w 4542389"/>
              <a:gd name="connsiteY119" fmla="*/ 725834 h 5199624"/>
              <a:gd name="connsiteX120" fmla="*/ 2262449 w 4542389"/>
              <a:gd name="connsiteY120" fmla="*/ 708116 h 5199624"/>
              <a:gd name="connsiteX121" fmla="*/ 2203777 w 4542389"/>
              <a:gd name="connsiteY121" fmla="*/ 563342 h 5199624"/>
              <a:gd name="connsiteX122" fmla="*/ 2205186 w 4542389"/>
              <a:gd name="connsiteY122" fmla="*/ 579264 h 5199624"/>
              <a:gd name="connsiteX123" fmla="*/ 2209412 w 4542389"/>
              <a:gd name="connsiteY123" fmla="*/ 596571 h 5199624"/>
              <a:gd name="connsiteX124" fmla="*/ 2217160 w 4542389"/>
              <a:gd name="connsiteY124" fmla="*/ 613878 h 5199624"/>
              <a:gd name="connsiteX125" fmla="*/ 2228430 w 4542389"/>
              <a:gd name="connsiteY125" fmla="*/ 632569 h 5199624"/>
              <a:gd name="connsiteX126" fmla="*/ 2193212 w 4542389"/>
              <a:gd name="connsiteY126" fmla="*/ 635339 h 5199624"/>
              <a:gd name="connsiteX127" fmla="*/ 2181943 w 4542389"/>
              <a:gd name="connsiteY127" fmla="*/ 616647 h 5199624"/>
              <a:gd name="connsiteX128" fmla="*/ 2174195 w 4542389"/>
              <a:gd name="connsiteY128" fmla="*/ 597956 h 5199624"/>
              <a:gd name="connsiteX129" fmla="*/ 2169969 w 4542389"/>
              <a:gd name="connsiteY129" fmla="*/ 580649 h 5199624"/>
              <a:gd name="connsiteX130" fmla="*/ 2168560 w 4542389"/>
              <a:gd name="connsiteY130" fmla="*/ 564034 h 5199624"/>
              <a:gd name="connsiteX131" fmla="*/ 2270964 w 4542389"/>
              <a:gd name="connsiteY131" fmla="*/ 442193 h 5199624"/>
              <a:gd name="connsiteX132" fmla="*/ 2298099 w 4542389"/>
              <a:gd name="connsiteY132" fmla="*/ 447123 h 5199624"/>
              <a:gd name="connsiteX133" fmla="*/ 2277226 w 4542389"/>
              <a:gd name="connsiteY133" fmla="*/ 459802 h 5199624"/>
              <a:gd name="connsiteX134" fmla="*/ 2258440 w 4542389"/>
              <a:gd name="connsiteY134" fmla="*/ 473184 h 5199624"/>
              <a:gd name="connsiteX135" fmla="*/ 2241741 w 4542389"/>
              <a:gd name="connsiteY135" fmla="*/ 486567 h 5199624"/>
              <a:gd name="connsiteX136" fmla="*/ 2227129 w 4542389"/>
              <a:gd name="connsiteY136" fmla="*/ 502063 h 5199624"/>
              <a:gd name="connsiteX137" fmla="*/ 2195819 w 4542389"/>
              <a:gd name="connsiteY137" fmla="*/ 499245 h 5199624"/>
              <a:gd name="connsiteX138" fmla="*/ 2210430 w 4542389"/>
              <a:gd name="connsiteY138" fmla="*/ 483749 h 5199624"/>
              <a:gd name="connsiteX139" fmla="*/ 2228521 w 4542389"/>
              <a:gd name="connsiteY139" fmla="*/ 468958 h 5199624"/>
              <a:gd name="connsiteX140" fmla="*/ 2248699 w 4542389"/>
              <a:gd name="connsiteY140" fmla="*/ 455576 h 5199624"/>
              <a:gd name="connsiteX141" fmla="*/ 2270964 w 4542389"/>
              <a:gd name="connsiteY141" fmla="*/ 442193 h 5199624"/>
              <a:gd name="connsiteX142" fmla="*/ 2495440 w 4542389"/>
              <a:gd name="connsiteY142" fmla="*/ 360421 h 5199624"/>
              <a:gd name="connsiteX143" fmla="*/ 2516170 w 4542389"/>
              <a:gd name="connsiteY143" fmla="*/ 366478 h 5199624"/>
              <a:gd name="connsiteX144" fmla="*/ 2485765 w 4542389"/>
              <a:gd name="connsiteY144" fmla="*/ 374555 h 5199624"/>
              <a:gd name="connsiteX145" fmla="*/ 2456052 w 4542389"/>
              <a:gd name="connsiteY145" fmla="*/ 383304 h 5199624"/>
              <a:gd name="connsiteX146" fmla="*/ 2427029 w 4542389"/>
              <a:gd name="connsiteY146" fmla="*/ 392727 h 5199624"/>
              <a:gd name="connsiteX147" fmla="*/ 2398698 w 4542389"/>
              <a:gd name="connsiteY147" fmla="*/ 402150 h 5199624"/>
              <a:gd name="connsiteX148" fmla="*/ 2374512 w 4542389"/>
              <a:gd name="connsiteY148" fmla="*/ 396765 h 5199624"/>
              <a:gd name="connsiteX149" fmla="*/ 2404226 w 4542389"/>
              <a:gd name="connsiteY149" fmla="*/ 387343 h 5199624"/>
              <a:gd name="connsiteX150" fmla="*/ 2433939 w 4542389"/>
              <a:gd name="connsiteY150" fmla="*/ 377247 h 5199624"/>
              <a:gd name="connsiteX151" fmla="*/ 2464344 w 4542389"/>
              <a:gd name="connsiteY151" fmla="*/ 369170 h 5199624"/>
              <a:gd name="connsiteX152" fmla="*/ 2495440 w 4542389"/>
              <a:gd name="connsiteY152" fmla="*/ 360421 h 5199624"/>
              <a:gd name="connsiteX153" fmla="*/ 2748358 w 4542389"/>
              <a:gd name="connsiteY153" fmla="*/ 302874 h 5199624"/>
              <a:gd name="connsiteX154" fmla="*/ 2767559 w 4542389"/>
              <a:gd name="connsiteY154" fmla="*/ 308871 h 5199624"/>
              <a:gd name="connsiteX155" fmla="*/ 2757273 w 4542389"/>
              <a:gd name="connsiteY155" fmla="*/ 311536 h 5199624"/>
              <a:gd name="connsiteX156" fmla="*/ 2746301 w 4542389"/>
              <a:gd name="connsiteY156" fmla="*/ 313535 h 5199624"/>
              <a:gd name="connsiteX157" fmla="*/ 2733958 w 4542389"/>
              <a:gd name="connsiteY157" fmla="*/ 316867 h 5199624"/>
              <a:gd name="connsiteX158" fmla="*/ 2721614 w 4542389"/>
              <a:gd name="connsiteY158" fmla="*/ 318866 h 5199624"/>
              <a:gd name="connsiteX159" fmla="*/ 2701728 w 4542389"/>
              <a:gd name="connsiteY159" fmla="*/ 322864 h 5199624"/>
              <a:gd name="connsiteX160" fmla="*/ 2682527 w 4542389"/>
              <a:gd name="connsiteY160" fmla="*/ 326862 h 5199624"/>
              <a:gd name="connsiteX161" fmla="*/ 2661954 w 4542389"/>
              <a:gd name="connsiteY161" fmla="*/ 331526 h 5199624"/>
              <a:gd name="connsiteX162" fmla="*/ 2641382 w 4542389"/>
              <a:gd name="connsiteY162" fmla="*/ 335525 h 5199624"/>
              <a:gd name="connsiteX163" fmla="*/ 2622867 w 4542389"/>
              <a:gd name="connsiteY163" fmla="*/ 329527 h 5199624"/>
              <a:gd name="connsiteX164" fmla="*/ 2643439 w 4542389"/>
              <a:gd name="connsiteY164" fmla="*/ 325529 h 5199624"/>
              <a:gd name="connsiteX165" fmla="*/ 2663326 w 4542389"/>
              <a:gd name="connsiteY165" fmla="*/ 320865 h 5199624"/>
              <a:gd name="connsiteX166" fmla="*/ 2683898 w 4542389"/>
              <a:gd name="connsiteY166" fmla="*/ 316867 h 5199624"/>
              <a:gd name="connsiteX167" fmla="*/ 2703785 w 4542389"/>
              <a:gd name="connsiteY167" fmla="*/ 312869 h 5199624"/>
              <a:gd name="connsiteX168" fmla="*/ 2715443 w 4542389"/>
              <a:gd name="connsiteY168" fmla="*/ 310870 h 5199624"/>
              <a:gd name="connsiteX169" fmla="*/ 2727100 w 4542389"/>
              <a:gd name="connsiteY169" fmla="*/ 308205 h 5199624"/>
              <a:gd name="connsiteX170" fmla="*/ 2737386 w 4542389"/>
              <a:gd name="connsiteY170" fmla="*/ 305539 h 5199624"/>
              <a:gd name="connsiteX171" fmla="*/ 2748358 w 4542389"/>
              <a:gd name="connsiteY171" fmla="*/ 302874 h 5199624"/>
              <a:gd name="connsiteX172" fmla="*/ 2887318 w 4542389"/>
              <a:gd name="connsiteY172" fmla="*/ 236240 h 5199624"/>
              <a:gd name="connsiteX173" fmla="*/ 2912932 w 4542389"/>
              <a:gd name="connsiteY173" fmla="*/ 237575 h 5199624"/>
              <a:gd name="connsiteX174" fmla="*/ 2906701 w 4542389"/>
              <a:gd name="connsiteY174" fmla="*/ 246918 h 5199624"/>
              <a:gd name="connsiteX175" fmla="*/ 2897009 w 4542389"/>
              <a:gd name="connsiteY175" fmla="*/ 256261 h 5199624"/>
              <a:gd name="connsiteX176" fmla="*/ 2883856 w 4542389"/>
              <a:gd name="connsiteY176" fmla="*/ 265604 h 5199624"/>
              <a:gd name="connsiteX177" fmla="*/ 2865165 w 4542389"/>
              <a:gd name="connsiteY177" fmla="*/ 274947 h 5199624"/>
              <a:gd name="connsiteX178" fmla="*/ 2840935 w 4542389"/>
              <a:gd name="connsiteY178" fmla="*/ 270942 h 5199624"/>
              <a:gd name="connsiteX179" fmla="*/ 2858242 w 4542389"/>
              <a:gd name="connsiteY179" fmla="*/ 262267 h 5199624"/>
              <a:gd name="connsiteX180" fmla="*/ 2871395 w 4542389"/>
              <a:gd name="connsiteY180" fmla="*/ 253591 h 5199624"/>
              <a:gd name="connsiteX181" fmla="*/ 2880395 w 4542389"/>
              <a:gd name="connsiteY181" fmla="*/ 244248 h 5199624"/>
              <a:gd name="connsiteX182" fmla="*/ 2887318 w 4542389"/>
              <a:gd name="connsiteY182" fmla="*/ 236240 h 5199624"/>
              <a:gd name="connsiteX183" fmla="*/ 2864054 w 4542389"/>
              <a:gd name="connsiteY183" fmla="*/ 160523 h 5199624"/>
              <a:gd name="connsiteX184" fmla="*/ 2876973 w 4542389"/>
              <a:gd name="connsiteY184" fmla="*/ 169114 h 5199624"/>
              <a:gd name="connsiteX185" fmla="*/ 2888531 w 4542389"/>
              <a:gd name="connsiteY185" fmla="*/ 177704 h 5199624"/>
              <a:gd name="connsiteX186" fmla="*/ 2898730 w 4542389"/>
              <a:gd name="connsiteY186" fmla="*/ 186956 h 5199624"/>
              <a:gd name="connsiteX187" fmla="*/ 2906889 w 4542389"/>
              <a:gd name="connsiteY187" fmla="*/ 195546 h 5199624"/>
              <a:gd name="connsiteX188" fmla="*/ 2881732 w 4542389"/>
              <a:gd name="connsiteY188" fmla="*/ 196207 h 5199624"/>
              <a:gd name="connsiteX189" fmla="*/ 2874253 w 4542389"/>
              <a:gd name="connsiteY189" fmla="*/ 186956 h 5199624"/>
              <a:gd name="connsiteX190" fmla="*/ 2865414 w 4542389"/>
              <a:gd name="connsiteY190" fmla="*/ 179026 h 5199624"/>
              <a:gd name="connsiteX191" fmla="*/ 2853855 w 4542389"/>
              <a:gd name="connsiteY191" fmla="*/ 170435 h 5199624"/>
              <a:gd name="connsiteX192" fmla="*/ 2840937 w 4542389"/>
              <a:gd name="connsiteY192" fmla="*/ 162505 h 5199624"/>
              <a:gd name="connsiteX193" fmla="*/ 2726659 w 4542389"/>
              <a:gd name="connsiteY193" fmla="*/ 99951 h 5199624"/>
              <a:gd name="connsiteX194" fmla="*/ 2744967 w 4542389"/>
              <a:gd name="connsiteY194" fmla="*/ 106535 h 5199624"/>
              <a:gd name="connsiteX195" fmla="*/ 2762596 w 4542389"/>
              <a:gd name="connsiteY195" fmla="*/ 113119 h 5199624"/>
              <a:gd name="connsiteX196" fmla="*/ 2780904 w 4542389"/>
              <a:gd name="connsiteY196" fmla="*/ 120362 h 5199624"/>
              <a:gd name="connsiteX197" fmla="*/ 2797856 w 4542389"/>
              <a:gd name="connsiteY197" fmla="*/ 127604 h 5199624"/>
              <a:gd name="connsiteX198" fmla="*/ 2777514 w 4542389"/>
              <a:gd name="connsiteY198" fmla="*/ 129579 h 5199624"/>
              <a:gd name="connsiteX199" fmla="*/ 2760562 w 4542389"/>
              <a:gd name="connsiteY199" fmla="*/ 122337 h 5199624"/>
              <a:gd name="connsiteX200" fmla="*/ 2742932 w 4542389"/>
              <a:gd name="connsiteY200" fmla="*/ 115753 h 5199624"/>
              <a:gd name="connsiteX201" fmla="*/ 2725303 w 4542389"/>
              <a:gd name="connsiteY201" fmla="*/ 108510 h 5199624"/>
              <a:gd name="connsiteX202" fmla="*/ 2707673 w 4542389"/>
              <a:gd name="connsiteY202" fmla="*/ 102585 h 5199624"/>
              <a:gd name="connsiteX203" fmla="*/ 2598639 w 4542389"/>
              <a:gd name="connsiteY203" fmla="*/ 48462 h 5199624"/>
              <a:gd name="connsiteX204" fmla="*/ 2620446 w 4542389"/>
              <a:gd name="connsiteY204" fmla="*/ 48462 h 5199624"/>
              <a:gd name="connsiteX205" fmla="*/ 2620446 w 4542389"/>
              <a:gd name="connsiteY205" fmla="*/ 49904 h 5199624"/>
              <a:gd name="connsiteX206" fmla="*/ 2620446 w 4542389"/>
              <a:gd name="connsiteY206" fmla="*/ 51346 h 5199624"/>
              <a:gd name="connsiteX207" fmla="*/ 2620446 w 4542389"/>
              <a:gd name="connsiteY207" fmla="*/ 52789 h 5199624"/>
              <a:gd name="connsiteX208" fmla="*/ 2620446 w 4542389"/>
              <a:gd name="connsiteY208" fmla="*/ 54952 h 5199624"/>
              <a:gd name="connsiteX209" fmla="*/ 2623853 w 4542389"/>
              <a:gd name="connsiteY209" fmla="*/ 59279 h 5199624"/>
              <a:gd name="connsiteX210" fmla="*/ 2629305 w 4542389"/>
              <a:gd name="connsiteY210" fmla="*/ 64326 h 5199624"/>
              <a:gd name="connsiteX211" fmla="*/ 2637482 w 4542389"/>
              <a:gd name="connsiteY211" fmla="*/ 69374 h 5199624"/>
              <a:gd name="connsiteX212" fmla="*/ 2648386 w 4542389"/>
              <a:gd name="connsiteY212" fmla="*/ 74422 h 5199624"/>
              <a:gd name="connsiteX213" fmla="*/ 2649749 w 4542389"/>
              <a:gd name="connsiteY213" fmla="*/ 74422 h 5199624"/>
              <a:gd name="connsiteX214" fmla="*/ 2650430 w 4542389"/>
              <a:gd name="connsiteY214" fmla="*/ 75143 h 5199624"/>
              <a:gd name="connsiteX215" fmla="*/ 2651793 w 4542389"/>
              <a:gd name="connsiteY215" fmla="*/ 75143 h 5199624"/>
              <a:gd name="connsiteX216" fmla="*/ 2652475 w 4542389"/>
              <a:gd name="connsiteY216" fmla="*/ 75143 h 5199624"/>
              <a:gd name="connsiteX217" fmla="*/ 2634075 w 4542389"/>
              <a:gd name="connsiteY217" fmla="*/ 78028 h 5199624"/>
              <a:gd name="connsiteX218" fmla="*/ 2632712 w 4542389"/>
              <a:gd name="connsiteY218" fmla="*/ 78028 h 5199624"/>
              <a:gd name="connsiteX219" fmla="*/ 2632031 w 4542389"/>
              <a:gd name="connsiteY219" fmla="*/ 77307 h 5199624"/>
              <a:gd name="connsiteX220" fmla="*/ 2630668 w 4542389"/>
              <a:gd name="connsiteY220" fmla="*/ 76586 h 5199624"/>
              <a:gd name="connsiteX221" fmla="*/ 2629986 w 4542389"/>
              <a:gd name="connsiteY221" fmla="*/ 76586 h 5199624"/>
              <a:gd name="connsiteX222" fmla="*/ 2617038 w 4542389"/>
              <a:gd name="connsiteY222" fmla="*/ 70817 h 5199624"/>
              <a:gd name="connsiteX223" fmla="*/ 2608861 w 4542389"/>
              <a:gd name="connsiteY223" fmla="*/ 65769 h 5199624"/>
              <a:gd name="connsiteX224" fmla="*/ 2602046 w 4542389"/>
              <a:gd name="connsiteY224" fmla="*/ 60000 h 5199624"/>
              <a:gd name="connsiteX225" fmla="*/ 2599320 w 4542389"/>
              <a:gd name="connsiteY225" fmla="*/ 54952 h 5199624"/>
              <a:gd name="connsiteX226" fmla="*/ 2599320 w 4542389"/>
              <a:gd name="connsiteY226" fmla="*/ 52789 h 5199624"/>
              <a:gd name="connsiteX227" fmla="*/ 2598639 w 4542389"/>
              <a:gd name="connsiteY227" fmla="*/ 51346 h 5199624"/>
              <a:gd name="connsiteX228" fmla="*/ 2598639 w 4542389"/>
              <a:gd name="connsiteY228" fmla="*/ 49904 h 5199624"/>
              <a:gd name="connsiteX229" fmla="*/ 2598639 w 4542389"/>
              <a:gd name="connsiteY229" fmla="*/ 48462 h 5199624"/>
              <a:gd name="connsiteX230" fmla="*/ 2676246 w 4542389"/>
              <a:gd name="connsiteY230" fmla="*/ 0 h 5199624"/>
              <a:gd name="connsiteX231" fmla="*/ 2694868 w 4542389"/>
              <a:gd name="connsiteY231" fmla="*/ 2019 h 5199624"/>
              <a:gd name="connsiteX232" fmla="*/ 2681074 w 4542389"/>
              <a:gd name="connsiteY232" fmla="*/ 7403 h 5199624"/>
              <a:gd name="connsiteX233" fmla="*/ 2667969 w 4542389"/>
              <a:gd name="connsiteY233" fmla="*/ 12788 h 5199624"/>
              <a:gd name="connsiteX234" fmla="*/ 2656244 w 4542389"/>
              <a:gd name="connsiteY234" fmla="*/ 18172 h 5199624"/>
              <a:gd name="connsiteX235" fmla="*/ 2645899 w 4542389"/>
              <a:gd name="connsiteY235" fmla="*/ 23557 h 5199624"/>
              <a:gd name="connsiteX236" fmla="*/ 2625897 w 4542389"/>
              <a:gd name="connsiteY236" fmla="*/ 22211 h 5199624"/>
              <a:gd name="connsiteX237" fmla="*/ 2636932 w 4542389"/>
              <a:gd name="connsiteY237" fmla="*/ 16153 h 5199624"/>
              <a:gd name="connsiteX238" fmla="*/ 2649347 w 4542389"/>
              <a:gd name="connsiteY238" fmla="*/ 10769 h 5199624"/>
              <a:gd name="connsiteX239" fmla="*/ 2662452 w 4542389"/>
              <a:gd name="connsiteY239" fmla="*/ 5384 h 5199624"/>
              <a:gd name="connsiteX240" fmla="*/ 2676246 w 4542389"/>
              <a:gd name="connsiteY240" fmla="*/ 0 h 5199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</a:cxnLst>
            <a:rect l="l" t="t" r="r" b="b"/>
            <a:pathLst>
              <a:path w="4542389" h="5199624">
                <a:moveTo>
                  <a:pt x="634944" y="4900464"/>
                </a:moveTo>
                <a:lnTo>
                  <a:pt x="638372" y="5076400"/>
                </a:lnTo>
                <a:cubicBezTo>
                  <a:pt x="559518" y="5115421"/>
                  <a:pt x="479979" y="5155126"/>
                  <a:pt x="400440" y="5194147"/>
                </a:cubicBezTo>
                <a:cubicBezTo>
                  <a:pt x="395640" y="5196201"/>
                  <a:pt x="392211" y="5197570"/>
                  <a:pt x="388097" y="5199624"/>
                </a:cubicBezTo>
                <a:lnTo>
                  <a:pt x="0" y="5199624"/>
                </a:lnTo>
                <a:cubicBezTo>
                  <a:pt x="56226" y="5173610"/>
                  <a:pt x="112452" y="5147596"/>
                  <a:pt x="167992" y="5121582"/>
                </a:cubicBezTo>
                <a:cubicBezTo>
                  <a:pt x="247532" y="5084615"/>
                  <a:pt x="325700" y="5047648"/>
                  <a:pt x="404554" y="5010681"/>
                </a:cubicBezTo>
                <a:cubicBezTo>
                  <a:pt x="481350" y="4973714"/>
                  <a:pt x="558147" y="4937431"/>
                  <a:pt x="634944" y="4900464"/>
                </a:cubicBezTo>
                <a:close/>
                <a:moveTo>
                  <a:pt x="2163147" y="4112998"/>
                </a:moveTo>
                <a:lnTo>
                  <a:pt x="2213305" y="4240630"/>
                </a:lnTo>
                <a:cubicBezTo>
                  <a:pt x="2156963" y="4272881"/>
                  <a:pt x="2099934" y="4305133"/>
                  <a:pt x="2042218" y="4337384"/>
                </a:cubicBezTo>
                <a:cubicBezTo>
                  <a:pt x="1983128" y="4370321"/>
                  <a:pt x="1924038" y="4403258"/>
                  <a:pt x="1863573" y="4436196"/>
                </a:cubicBezTo>
                <a:cubicBezTo>
                  <a:pt x="1803109" y="4469819"/>
                  <a:pt x="1741270" y="4503443"/>
                  <a:pt x="1678745" y="4537066"/>
                </a:cubicBezTo>
                <a:cubicBezTo>
                  <a:pt x="1616219" y="4571376"/>
                  <a:pt x="1552319" y="4604999"/>
                  <a:pt x="1487732" y="4639309"/>
                </a:cubicBezTo>
                <a:lnTo>
                  <a:pt x="1456813" y="4489719"/>
                </a:lnTo>
                <a:cubicBezTo>
                  <a:pt x="1520026" y="4456781"/>
                  <a:pt x="1581864" y="4424530"/>
                  <a:pt x="1643016" y="4392965"/>
                </a:cubicBezTo>
                <a:cubicBezTo>
                  <a:pt x="1704167" y="4360714"/>
                  <a:pt x="1763945" y="4329836"/>
                  <a:pt x="1823035" y="4297584"/>
                </a:cubicBezTo>
                <a:cubicBezTo>
                  <a:pt x="1881438" y="4266706"/>
                  <a:pt x="1939154" y="4235827"/>
                  <a:pt x="1996183" y="4204262"/>
                </a:cubicBezTo>
                <a:cubicBezTo>
                  <a:pt x="2052525" y="4174070"/>
                  <a:pt x="2108179" y="4143191"/>
                  <a:pt x="2163147" y="4112998"/>
                </a:cubicBezTo>
                <a:close/>
                <a:moveTo>
                  <a:pt x="3268994" y="3440623"/>
                </a:moveTo>
                <a:lnTo>
                  <a:pt x="3343019" y="3532056"/>
                </a:lnTo>
                <a:cubicBezTo>
                  <a:pt x="3304636" y="3558868"/>
                  <a:pt x="3264882" y="3587054"/>
                  <a:pt x="3224443" y="3613866"/>
                </a:cubicBezTo>
                <a:cubicBezTo>
                  <a:pt x="3183318" y="3642739"/>
                  <a:pt x="3141508" y="3670238"/>
                  <a:pt x="3099013" y="3698425"/>
                </a:cubicBezTo>
                <a:cubicBezTo>
                  <a:pt x="3056517" y="3727298"/>
                  <a:pt x="3011966" y="3756172"/>
                  <a:pt x="2967414" y="3785046"/>
                </a:cubicBezTo>
                <a:cubicBezTo>
                  <a:pt x="2922177" y="3813920"/>
                  <a:pt x="2876254" y="3843481"/>
                  <a:pt x="2829647" y="3873042"/>
                </a:cubicBezTo>
                <a:lnTo>
                  <a:pt x="2765218" y="3765109"/>
                </a:lnTo>
                <a:cubicBezTo>
                  <a:pt x="2811140" y="3736923"/>
                  <a:pt x="2856378" y="3708737"/>
                  <a:pt x="2900929" y="3681238"/>
                </a:cubicBezTo>
                <a:cubicBezTo>
                  <a:pt x="2944110" y="3653739"/>
                  <a:pt x="2987291" y="3626240"/>
                  <a:pt x="3029101" y="3599429"/>
                </a:cubicBezTo>
                <a:cubicBezTo>
                  <a:pt x="3071596" y="3572617"/>
                  <a:pt x="3112721" y="3545806"/>
                  <a:pt x="3152475" y="3518994"/>
                </a:cubicBezTo>
                <a:cubicBezTo>
                  <a:pt x="3192228" y="3492871"/>
                  <a:pt x="3231297" y="3466747"/>
                  <a:pt x="3268994" y="3440623"/>
                </a:cubicBezTo>
                <a:close/>
                <a:moveTo>
                  <a:pt x="4015835" y="2850023"/>
                </a:moveTo>
                <a:lnTo>
                  <a:pt x="4100194" y="2911740"/>
                </a:lnTo>
                <a:cubicBezTo>
                  <a:pt x="4076876" y="2935741"/>
                  <a:pt x="4051499" y="2959742"/>
                  <a:pt x="4026123" y="2984429"/>
                </a:cubicBezTo>
                <a:cubicBezTo>
                  <a:pt x="4000061" y="3009116"/>
                  <a:pt x="3973999" y="3033803"/>
                  <a:pt x="3945879" y="3058490"/>
                </a:cubicBezTo>
                <a:cubicBezTo>
                  <a:pt x="3917760" y="3083177"/>
                  <a:pt x="3888955" y="3109235"/>
                  <a:pt x="3859463" y="3134608"/>
                </a:cubicBezTo>
                <a:cubicBezTo>
                  <a:pt x="3829286" y="3159980"/>
                  <a:pt x="3798423" y="3186039"/>
                  <a:pt x="3766189" y="3212783"/>
                </a:cubicBezTo>
                <a:lnTo>
                  <a:pt x="3685945" y="3136665"/>
                </a:lnTo>
                <a:cubicBezTo>
                  <a:pt x="3717494" y="3111978"/>
                  <a:pt x="3748357" y="3087291"/>
                  <a:pt x="3777848" y="3062604"/>
                </a:cubicBezTo>
                <a:cubicBezTo>
                  <a:pt x="3807339" y="3037917"/>
                  <a:pt x="3835459" y="3013916"/>
                  <a:pt x="3863578" y="2989915"/>
                </a:cubicBezTo>
                <a:cubicBezTo>
                  <a:pt x="3891012" y="2965914"/>
                  <a:pt x="3917074" y="2942599"/>
                  <a:pt x="3943136" y="2919283"/>
                </a:cubicBezTo>
                <a:cubicBezTo>
                  <a:pt x="3968512" y="2895282"/>
                  <a:pt x="3992517" y="2873338"/>
                  <a:pt x="4015835" y="2850023"/>
                </a:cubicBezTo>
                <a:close/>
                <a:moveTo>
                  <a:pt x="4415170" y="2310911"/>
                </a:moveTo>
                <a:lnTo>
                  <a:pt x="4499982" y="2345801"/>
                </a:lnTo>
                <a:cubicBezTo>
                  <a:pt x="4491018" y="2367692"/>
                  <a:pt x="4482055" y="2389584"/>
                  <a:pt x="4471711" y="2412160"/>
                </a:cubicBezTo>
                <a:cubicBezTo>
                  <a:pt x="4461368" y="2434736"/>
                  <a:pt x="4450336" y="2457312"/>
                  <a:pt x="4437235" y="2479887"/>
                </a:cubicBezTo>
                <a:cubicBezTo>
                  <a:pt x="4424134" y="2503147"/>
                  <a:pt x="4411032" y="2526407"/>
                  <a:pt x="4395863" y="2549667"/>
                </a:cubicBezTo>
                <a:cubicBezTo>
                  <a:pt x="4380003" y="2573611"/>
                  <a:pt x="4364144" y="2598240"/>
                  <a:pt x="4346905" y="2622184"/>
                </a:cubicBezTo>
                <a:lnTo>
                  <a:pt x="4261403" y="2573611"/>
                </a:lnTo>
                <a:cubicBezTo>
                  <a:pt x="4278641" y="2550351"/>
                  <a:pt x="4295190" y="2527776"/>
                  <a:pt x="4310360" y="2505200"/>
                </a:cubicBezTo>
                <a:cubicBezTo>
                  <a:pt x="4324840" y="2482624"/>
                  <a:pt x="4339321" y="2460732"/>
                  <a:pt x="4352422" y="2438156"/>
                </a:cubicBezTo>
                <a:cubicBezTo>
                  <a:pt x="4364833" y="2416265"/>
                  <a:pt x="4376556" y="2395057"/>
                  <a:pt x="4386899" y="2373165"/>
                </a:cubicBezTo>
                <a:cubicBezTo>
                  <a:pt x="4397931" y="2351958"/>
                  <a:pt x="4406895" y="2331434"/>
                  <a:pt x="4415170" y="2310911"/>
                </a:cubicBezTo>
                <a:close/>
                <a:moveTo>
                  <a:pt x="4394665" y="1814202"/>
                </a:moveTo>
                <a:lnTo>
                  <a:pt x="4462372" y="1819720"/>
                </a:lnTo>
                <a:cubicBezTo>
                  <a:pt x="4473998" y="1839724"/>
                  <a:pt x="4484941" y="1860417"/>
                  <a:pt x="4493832" y="1881111"/>
                </a:cubicBezTo>
                <a:cubicBezTo>
                  <a:pt x="4503406" y="1901804"/>
                  <a:pt x="4511613" y="1922498"/>
                  <a:pt x="4517768" y="1943881"/>
                </a:cubicBezTo>
                <a:cubicBezTo>
                  <a:pt x="4524607" y="1965954"/>
                  <a:pt x="4530079" y="1987337"/>
                  <a:pt x="4534182" y="2009410"/>
                </a:cubicBezTo>
                <a:cubicBezTo>
                  <a:pt x="4538286" y="2032173"/>
                  <a:pt x="4541021" y="2054246"/>
                  <a:pt x="4542389" y="2077009"/>
                </a:cubicBezTo>
                <a:lnTo>
                  <a:pt x="4463740" y="2056315"/>
                </a:lnTo>
                <a:cubicBezTo>
                  <a:pt x="4463056" y="2034242"/>
                  <a:pt x="4461004" y="2013549"/>
                  <a:pt x="4457585" y="1992166"/>
                </a:cubicBezTo>
                <a:cubicBezTo>
                  <a:pt x="4454849" y="1971472"/>
                  <a:pt x="4450062" y="1950779"/>
                  <a:pt x="4443906" y="1930775"/>
                </a:cubicBezTo>
                <a:cubicBezTo>
                  <a:pt x="4438435" y="1910771"/>
                  <a:pt x="4430912" y="1890768"/>
                  <a:pt x="4423389" y="1871454"/>
                </a:cubicBezTo>
                <a:cubicBezTo>
                  <a:pt x="4414498" y="1852140"/>
                  <a:pt x="4405608" y="1833516"/>
                  <a:pt x="4394665" y="1814202"/>
                </a:cubicBezTo>
                <a:close/>
                <a:moveTo>
                  <a:pt x="3991362" y="1420471"/>
                </a:moveTo>
                <a:cubicBezTo>
                  <a:pt x="4017566" y="1434258"/>
                  <a:pt x="4043080" y="1448046"/>
                  <a:pt x="4067215" y="1461833"/>
                </a:cubicBezTo>
                <a:cubicBezTo>
                  <a:pt x="4091350" y="1476310"/>
                  <a:pt x="4114796" y="1490787"/>
                  <a:pt x="4137551" y="1505953"/>
                </a:cubicBezTo>
                <a:cubicBezTo>
                  <a:pt x="4160307" y="1520429"/>
                  <a:pt x="4182374" y="1534906"/>
                  <a:pt x="4203061" y="1550072"/>
                </a:cubicBezTo>
                <a:cubicBezTo>
                  <a:pt x="4224438" y="1565928"/>
                  <a:pt x="4245125" y="1581094"/>
                  <a:pt x="4263743" y="1596949"/>
                </a:cubicBezTo>
                <a:lnTo>
                  <a:pt x="4212715" y="1604532"/>
                </a:lnTo>
                <a:cubicBezTo>
                  <a:pt x="4194786" y="1590056"/>
                  <a:pt x="4176168" y="1574890"/>
                  <a:pt x="4156170" y="1560413"/>
                </a:cubicBezTo>
                <a:cubicBezTo>
                  <a:pt x="4136862" y="1545936"/>
                  <a:pt x="4116175" y="1532149"/>
                  <a:pt x="4094798" y="1517672"/>
                </a:cubicBezTo>
                <a:cubicBezTo>
                  <a:pt x="4073421" y="1503195"/>
                  <a:pt x="4050665" y="1489408"/>
                  <a:pt x="4027909" y="1475620"/>
                </a:cubicBezTo>
                <a:cubicBezTo>
                  <a:pt x="4004464" y="1462522"/>
                  <a:pt x="3980329" y="1448046"/>
                  <a:pt x="3955504" y="1434948"/>
                </a:cubicBezTo>
                <a:close/>
                <a:moveTo>
                  <a:pt x="3420217" y="1187259"/>
                </a:moveTo>
                <a:cubicBezTo>
                  <a:pt x="3422967" y="1188617"/>
                  <a:pt x="3425717" y="1189295"/>
                  <a:pt x="3429154" y="1189974"/>
                </a:cubicBezTo>
                <a:cubicBezTo>
                  <a:pt x="3431903" y="1191332"/>
                  <a:pt x="3434653" y="1192011"/>
                  <a:pt x="3437403" y="1192690"/>
                </a:cubicBezTo>
                <a:cubicBezTo>
                  <a:pt x="3440152" y="1194047"/>
                  <a:pt x="3442902" y="1194726"/>
                  <a:pt x="3446339" y="1195405"/>
                </a:cubicBezTo>
                <a:cubicBezTo>
                  <a:pt x="3449089" y="1196763"/>
                  <a:pt x="3451838" y="1197442"/>
                  <a:pt x="3454588" y="1198799"/>
                </a:cubicBezTo>
                <a:cubicBezTo>
                  <a:pt x="3476585" y="1205588"/>
                  <a:pt x="3497895" y="1213055"/>
                  <a:pt x="3519205" y="1220523"/>
                </a:cubicBezTo>
                <a:cubicBezTo>
                  <a:pt x="3540515" y="1227311"/>
                  <a:pt x="3561824" y="1234779"/>
                  <a:pt x="3582447" y="1242246"/>
                </a:cubicBezTo>
                <a:cubicBezTo>
                  <a:pt x="3603069" y="1249714"/>
                  <a:pt x="3623692" y="1257181"/>
                  <a:pt x="3643627" y="1264648"/>
                </a:cubicBezTo>
                <a:cubicBezTo>
                  <a:pt x="3663562" y="1272116"/>
                  <a:pt x="3684184" y="1280262"/>
                  <a:pt x="3703432" y="1287730"/>
                </a:cubicBezTo>
                <a:lnTo>
                  <a:pt x="3676622" y="1304701"/>
                </a:lnTo>
                <a:cubicBezTo>
                  <a:pt x="3658062" y="1297234"/>
                  <a:pt x="3638815" y="1289766"/>
                  <a:pt x="3618880" y="1282299"/>
                </a:cubicBezTo>
                <a:cubicBezTo>
                  <a:pt x="3598945" y="1274831"/>
                  <a:pt x="3579010" y="1267364"/>
                  <a:pt x="3559075" y="1260575"/>
                </a:cubicBezTo>
                <a:cubicBezTo>
                  <a:pt x="3537765" y="1252429"/>
                  <a:pt x="3517143" y="1244962"/>
                  <a:pt x="3496520" y="1238173"/>
                </a:cubicBezTo>
                <a:cubicBezTo>
                  <a:pt x="3475898" y="1230706"/>
                  <a:pt x="3454588" y="1223917"/>
                  <a:pt x="3433278" y="1216450"/>
                </a:cubicBezTo>
                <a:cubicBezTo>
                  <a:pt x="3429841" y="1215092"/>
                  <a:pt x="3427091" y="1214413"/>
                  <a:pt x="3424342" y="1213734"/>
                </a:cubicBezTo>
                <a:cubicBezTo>
                  <a:pt x="3421592" y="1213055"/>
                  <a:pt x="3418155" y="1211698"/>
                  <a:pt x="3415405" y="1211019"/>
                </a:cubicBezTo>
                <a:cubicBezTo>
                  <a:pt x="3412656" y="1209661"/>
                  <a:pt x="3409906" y="1208982"/>
                  <a:pt x="3407156" y="1207625"/>
                </a:cubicBezTo>
                <a:cubicBezTo>
                  <a:pt x="3403719" y="1206946"/>
                  <a:pt x="3400970" y="1205588"/>
                  <a:pt x="3398220" y="1204909"/>
                </a:cubicBezTo>
                <a:close/>
                <a:moveTo>
                  <a:pt x="2931924" y="1011593"/>
                </a:moveTo>
                <a:cubicBezTo>
                  <a:pt x="2949042" y="1018551"/>
                  <a:pt x="2966843" y="1024813"/>
                  <a:pt x="2984645" y="1031771"/>
                </a:cubicBezTo>
                <a:cubicBezTo>
                  <a:pt x="3003132" y="1039424"/>
                  <a:pt x="3021618" y="1045686"/>
                  <a:pt x="3040790" y="1053340"/>
                </a:cubicBezTo>
                <a:cubicBezTo>
                  <a:pt x="3059961" y="1060298"/>
                  <a:pt x="3079132" y="1067256"/>
                  <a:pt x="3099673" y="1074909"/>
                </a:cubicBezTo>
                <a:cubicBezTo>
                  <a:pt x="3119528" y="1081867"/>
                  <a:pt x="3140754" y="1089521"/>
                  <a:pt x="3161294" y="1097174"/>
                </a:cubicBezTo>
                <a:lnTo>
                  <a:pt x="3136646" y="1113873"/>
                </a:lnTo>
                <a:cubicBezTo>
                  <a:pt x="3115420" y="1105524"/>
                  <a:pt x="3094195" y="1097870"/>
                  <a:pt x="3074339" y="1090912"/>
                </a:cubicBezTo>
                <a:cubicBezTo>
                  <a:pt x="3053799" y="1083259"/>
                  <a:pt x="3033943" y="1074909"/>
                  <a:pt x="3014771" y="1067951"/>
                </a:cubicBezTo>
                <a:cubicBezTo>
                  <a:pt x="2995600" y="1060994"/>
                  <a:pt x="2976429" y="1054036"/>
                  <a:pt x="2957943" y="1047078"/>
                </a:cubicBezTo>
                <a:cubicBezTo>
                  <a:pt x="2940141" y="1039424"/>
                  <a:pt x="2922339" y="1032466"/>
                  <a:pt x="2904537" y="1026204"/>
                </a:cubicBezTo>
                <a:close/>
                <a:moveTo>
                  <a:pt x="2553709" y="854100"/>
                </a:moveTo>
                <a:cubicBezTo>
                  <a:pt x="2566710" y="860295"/>
                  <a:pt x="2579026" y="866490"/>
                  <a:pt x="2592710" y="871997"/>
                </a:cubicBezTo>
                <a:cubicBezTo>
                  <a:pt x="2606395" y="878880"/>
                  <a:pt x="2620764" y="885075"/>
                  <a:pt x="2635133" y="891270"/>
                </a:cubicBezTo>
                <a:cubicBezTo>
                  <a:pt x="2649501" y="898154"/>
                  <a:pt x="2664554" y="905037"/>
                  <a:pt x="2679608" y="911921"/>
                </a:cubicBezTo>
                <a:cubicBezTo>
                  <a:pt x="2695345" y="918804"/>
                  <a:pt x="2711082" y="924999"/>
                  <a:pt x="2728188" y="932571"/>
                </a:cubicBezTo>
                <a:lnTo>
                  <a:pt x="2698766" y="944273"/>
                </a:lnTo>
                <a:cubicBezTo>
                  <a:pt x="2681660" y="937389"/>
                  <a:pt x="2665923" y="930506"/>
                  <a:pt x="2650186" y="922934"/>
                </a:cubicBezTo>
                <a:cubicBezTo>
                  <a:pt x="2634448" y="916739"/>
                  <a:pt x="2619395" y="909167"/>
                  <a:pt x="2605027" y="902284"/>
                </a:cubicBezTo>
                <a:cubicBezTo>
                  <a:pt x="2589973" y="896089"/>
                  <a:pt x="2576289" y="889894"/>
                  <a:pt x="2561920" y="883010"/>
                </a:cubicBezTo>
                <a:cubicBezTo>
                  <a:pt x="2548920" y="876127"/>
                  <a:pt x="2535235" y="869932"/>
                  <a:pt x="2522919" y="863737"/>
                </a:cubicBezTo>
                <a:close/>
                <a:moveTo>
                  <a:pt x="2296051" y="702664"/>
                </a:moveTo>
                <a:cubicBezTo>
                  <a:pt x="2303594" y="708116"/>
                  <a:pt x="2311137" y="714249"/>
                  <a:pt x="2319366" y="719701"/>
                </a:cubicBezTo>
                <a:cubicBezTo>
                  <a:pt x="2327595" y="725834"/>
                  <a:pt x="2335824" y="731285"/>
                  <a:pt x="2345424" y="738100"/>
                </a:cubicBezTo>
                <a:cubicBezTo>
                  <a:pt x="2354339" y="744233"/>
                  <a:pt x="2363939" y="750367"/>
                  <a:pt x="2374225" y="756500"/>
                </a:cubicBezTo>
                <a:cubicBezTo>
                  <a:pt x="2385197" y="762633"/>
                  <a:pt x="2395484" y="769448"/>
                  <a:pt x="2407141" y="776262"/>
                </a:cubicBezTo>
                <a:lnTo>
                  <a:pt x="2374225" y="783758"/>
                </a:lnTo>
                <a:cubicBezTo>
                  <a:pt x="2363254" y="776944"/>
                  <a:pt x="2352282" y="770129"/>
                  <a:pt x="2341995" y="763314"/>
                </a:cubicBezTo>
                <a:cubicBezTo>
                  <a:pt x="2331024" y="757181"/>
                  <a:pt x="2320737" y="750367"/>
                  <a:pt x="2311823" y="744233"/>
                </a:cubicBezTo>
                <a:cubicBezTo>
                  <a:pt x="2302908" y="738100"/>
                  <a:pt x="2293993" y="731967"/>
                  <a:pt x="2285764" y="725834"/>
                </a:cubicBezTo>
                <a:cubicBezTo>
                  <a:pt x="2277535" y="719701"/>
                  <a:pt x="2269992" y="714249"/>
                  <a:pt x="2262449" y="708116"/>
                </a:cubicBezTo>
                <a:close/>
                <a:moveTo>
                  <a:pt x="2203777" y="563342"/>
                </a:moveTo>
                <a:cubicBezTo>
                  <a:pt x="2203777" y="568880"/>
                  <a:pt x="2204482" y="574418"/>
                  <a:pt x="2205186" y="579264"/>
                </a:cubicBezTo>
                <a:cubicBezTo>
                  <a:pt x="2205890" y="584802"/>
                  <a:pt x="2208004" y="590341"/>
                  <a:pt x="2209412" y="596571"/>
                </a:cubicBezTo>
                <a:cubicBezTo>
                  <a:pt x="2211525" y="602109"/>
                  <a:pt x="2214343" y="607648"/>
                  <a:pt x="2217160" y="613878"/>
                </a:cubicBezTo>
                <a:cubicBezTo>
                  <a:pt x="2220682" y="620109"/>
                  <a:pt x="2224204" y="626339"/>
                  <a:pt x="2228430" y="632569"/>
                </a:cubicBezTo>
                <a:lnTo>
                  <a:pt x="2193212" y="635339"/>
                </a:lnTo>
                <a:cubicBezTo>
                  <a:pt x="2188986" y="629108"/>
                  <a:pt x="2185464" y="622878"/>
                  <a:pt x="2181943" y="616647"/>
                </a:cubicBezTo>
                <a:cubicBezTo>
                  <a:pt x="2179125" y="610417"/>
                  <a:pt x="2176308" y="604186"/>
                  <a:pt x="2174195" y="597956"/>
                </a:cubicBezTo>
                <a:cubicBezTo>
                  <a:pt x="2172082" y="591725"/>
                  <a:pt x="2170673" y="586187"/>
                  <a:pt x="2169969" y="580649"/>
                </a:cubicBezTo>
                <a:cubicBezTo>
                  <a:pt x="2168560" y="575111"/>
                  <a:pt x="2168560" y="569572"/>
                  <a:pt x="2168560" y="564034"/>
                </a:cubicBezTo>
                <a:close/>
                <a:moveTo>
                  <a:pt x="2270964" y="442193"/>
                </a:moveTo>
                <a:lnTo>
                  <a:pt x="2298099" y="447123"/>
                </a:lnTo>
                <a:cubicBezTo>
                  <a:pt x="2291141" y="451349"/>
                  <a:pt x="2284184" y="455576"/>
                  <a:pt x="2277226" y="459802"/>
                </a:cubicBezTo>
                <a:cubicBezTo>
                  <a:pt x="2270964" y="464028"/>
                  <a:pt x="2264702" y="468254"/>
                  <a:pt x="2258440" y="473184"/>
                </a:cubicBezTo>
                <a:cubicBezTo>
                  <a:pt x="2252177" y="477410"/>
                  <a:pt x="2246611" y="482341"/>
                  <a:pt x="2241741" y="486567"/>
                </a:cubicBezTo>
                <a:cubicBezTo>
                  <a:pt x="2236174" y="492202"/>
                  <a:pt x="2231304" y="496428"/>
                  <a:pt x="2227129" y="502063"/>
                </a:cubicBezTo>
                <a:lnTo>
                  <a:pt x="2195819" y="499245"/>
                </a:lnTo>
                <a:cubicBezTo>
                  <a:pt x="2199994" y="494315"/>
                  <a:pt x="2205560" y="488680"/>
                  <a:pt x="2210430" y="483749"/>
                </a:cubicBezTo>
                <a:cubicBezTo>
                  <a:pt x="2215997" y="478819"/>
                  <a:pt x="2222259" y="473889"/>
                  <a:pt x="2228521" y="468958"/>
                </a:cubicBezTo>
                <a:cubicBezTo>
                  <a:pt x="2234783" y="464028"/>
                  <a:pt x="2241741" y="459802"/>
                  <a:pt x="2248699" y="455576"/>
                </a:cubicBezTo>
                <a:cubicBezTo>
                  <a:pt x="2255656" y="450645"/>
                  <a:pt x="2263310" y="446419"/>
                  <a:pt x="2270964" y="442193"/>
                </a:cubicBezTo>
                <a:close/>
                <a:moveTo>
                  <a:pt x="2495440" y="360421"/>
                </a:moveTo>
                <a:lnTo>
                  <a:pt x="2516170" y="366478"/>
                </a:lnTo>
                <a:cubicBezTo>
                  <a:pt x="2506496" y="369170"/>
                  <a:pt x="2496131" y="371863"/>
                  <a:pt x="2485765" y="374555"/>
                </a:cubicBezTo>
                <a:cubicBezTo>
                  <a:pt x="2475400" y="377247"/>
                  <a:pt x="2466417" y="380612"/>
                  <a:pt x="2456052" y="383304"/>
                </a:cubicBezTo>
                <a:cubicBezTo>
                  <a:pt x="2446378" y="386670"/>
                  <a:pt x="2436703" y="389362"/>
                  <a:pt x="2427029" y="392727"/>
                </a:cubicBezTo>
                <a:cubicBezTo>
                  <a:pt x="2416664" y="396092"/>
                  <a:pt x="2407681" y="398785"/>
                  <a:pt x="2398698" y="402150"/>
                </a:cubicBezTo>
                <a:lnTo>
                  <a:pt x="2374512" y="396765"/>
                </a:lnTo>
                <a:cubicBezTo>
                  <a:pt x="2384186" y="393400"/>
                  <a:pt x="2393860" y="390035"/>
                  <a:pt x="2404226" y="387343"/>
                </a:cubicBezTo>
                <a:cubicBezTo>
                  <a:pt x="2413900" y="383978"/>
                  <a:pt x="2423574" y="380612"/>
                  <a:pt x="2433939" y="377247"/>
                </a:cubicBezTo>
                <a:cubicBezTo>
                  <a:pt x="2444304" y="374555"/>
                  <a:pt x="2453979" y="371863"/>
                  <a:pt x="2464344" y="369170"/>
                </a:cubicBezTo>
                <a:cubicBezTo>
                  <a:pt x="2474709" y="365805"/>
                  <a:pt x="2485074" y="363113"/>
                  <a:pt x="2495440" y="360421"/>
                </a:cubicBezTo>
                <a:close/>
                <a:moveTo>
                  <a:pt x="2748358" y="302874"/>
                </a:moveTo>
                <a:lnTo>
                  <a:pt x="2767559" y="308871"/>
                </a:lnTo>
                <a:cubicBezTo>
                  <a:pt x="2764816" y="309537"/>
                  <a:pt x="2760702" y="310870"/>
                  <a:pt x="2757273" y="311536"/>
                </a:cubicBezTo>
                <a:cubicBezTo>
                  <a:pt x="2753844" y="312203"/>
                  <a:pt x="2749730" y="312869"/>
                  <a:pt x="2746301" y="313535"/>
                </a:cubicBezTo>
                <a:cubicBezTo>
                  <a:pt x="2742187" y="314868"/>
                  <a:pt x="2738072" y="315534"/>
                  <a:pt x="2733958" y="316867"/>
                </a:cubicBezTo>
                <a:cubicBezTo>
                  <a:pt x="2730529" y="317533"/>
                  <a:pt x="2725729" y="318200"/>
                  <a:pt x="2721614" y="318866"/>
                </a:cubicBezTo>
                <a:cubicBezTo>
                  <a:pt x="2715443" y="320199"/>
                  <a:pt x="2708585" y="321531"/>
                  <a:pt x="2701728" y="322864"/>
                </a:cubicBezTo>
                <a:cubicBezTo>
                  <a:pt x="2695556" y="324197"/>
                  <a:pt x="2688699" y="325529"/>
                  <a:pt x="2682527" y="326862"/>
                </a:cubicBezTo>
                <a:cubicBezTo>
                  <a:pt x="2675669" y="328195"/>
                  <a:pt x="2668812" y="329527"/>
                  <a:pt x="2661954" y="331526"/>
                </a:cubicBezTo>
                <a:cubicBezTo>
                  <a:pt x="2655783" y="332859"/>
                  <a:pt x="2648925" y="334192"/>
                  <a:pt x="2641382" y="335525"/>
                </a:cubicBezTo>
                <a:lnTo>
                  <a:pt x="2622867" y="329527"/>
                </a:lnTo>
                <a:cubicBezTo>
                  <a:pt x="2629724" y="328195"/>
                  <a:pt x="2636582" y="326862"/>
                  <a:pt x="2643439" y="325529"/>
                </a:cubicBezTo>
                <a:cubicBezTo>
                  <a:pt x="2650297" y="323530"/>
                  <a:pt x="2657154" y="322198"/>
                  <a:pt x="2663326" y="320865"/>
                </a:cubicBezTo>
                <a:cubicBezTo>
                  <a:pt x="2670183" y="319532"/>
                  <a:pt x="2677041" y="318200"/>
                  <a:pt x="2683898" y="316867"/>
                </a:cubicBezTo>
                <a:cubicBezTo>
                  <a:pt x="2690070" y="315534"/>
                  <a:pt x="2696927" y="314202"/>
                  <a:pt x="2703785" y="312869"/>
                </a:cubicBezTo>
                <a:cubicBezTo>
                  <a:pt x="2707899" y="312203"/>
                  <a:pt x="2712014" y="311536"/>
                  <a:pt x="2715443" y="310870"/>
                </a:cubicBezTo>
                <a:cubicBezTo>
                  <a:pt x="2719557" y="309537"/>
                  <a:pt x="2722986" y="308871"/>
                  <a:pt x="2727100" y="308205"/>
                </a:cubicBezTo>
                <a:cubicBezTo>
                  <a:pt x="2730529" y="307538"/>
                  <a:pt x="2733958" y="306206"/>
                  <a:pt x="2737386" y="305539"/>
                </a:cubicBezTo>
                <a:cubicBezTo>
                  <a:pt x="2740815" y="304873"/>
                  <a:pt x="2744930" y="304207"/>
                  <a:pt x="2748358" y="302874"/>
                </a:cubicBezTo>
                <a:close/>
                <a:moveTo>
                  <a:pt x="2887318" y="236240"/>
                </a:moveTo>
                <a:lnTo>
                  <a:pt x="2912932" y="237575"/>
                </a:lnTo>
                <a:cubicBezTo>
                  <a:pt x="2911547" y="240911"/>
                  <a:pt x="2909470" y="243581"/>
                  <a:pt x="2906701" y="246918"/>
                </a:cubicBezTo>
                <a:cubicBezTo>
                  <a:pt x="2904624" y="249587"/>
                  <a:pt x="2901163" y="252924"/>
                  <a:pt x="2897009" y="256261"/>
                </a:cubicBezTo>
                <a:cubicBezTo>
                  <a:pt x="2893548" y="258930"/>
                  <a:pt x="2888702" y="262267"/>
                  <a:pt x="2883856" y="265604"/>
                </a:cubicBezTo>
                <a:cubicBezTo>
                  <a:pt x="2878318" y="268940"/>
                  <a:pt x="2872087" y="271610"/>
                  <a:pt x="2865165" y="274947"/>
                </a:cubicBezTo>
                <a:lnTo>
                  <a:pt x="2840935" y="270942"/>
                </a:lnTo>
                <a:cubicBezTo>
                  <a:pt x="2847858" y="268273"/>
                  <a:pt x="2852704" y="265604"/>
                  <a:pt x="2858242" y="262267"/>
                </a:cubicBezTo>
                <a:cubicBezTo>
                  <a:pt x="2863088" y="258930"/>
                  <a:pt x="2867241" y="256261"/>
                  <a:pt x="2871395" y="253591"/>
                </a:cubicBezTo>
                <a:cubicBezTo>
                  <a:pt x="2874857" y="250922"/>
                  <a:pt x="2878318" y="247585"/>
                  <a:pt x="2880395" y="244248"/>
                </a:cubicBezTo>
                <a:cubicBezTo>
                  <a:pt x="2883164" y="241579"/>
                  <a:pt x="2885241" y="238909"/>
                  <a:pt x="2887318" y="236240"/>
                </a:cubicBezTo>
                <a:close/>
                <a:moveTo>
                  <a:pt x="2864054" y="160523"/>
                </a:moveTo>
                <a:cubicBezTo>
                  <a:pt x="2868134" y="163827"/>
                  <a:pt x="2872893" y="166470"/>
                  <a:pt x="2876973" y="169114"/>
                </a:cubicBezTo>
                <a:cubicBezTo>
                  <a:pt x="2881052" y="172418"/>
                  <a:pt x="2885132" y="175061"/>
                  <a:pt x="2888531" y="177704"/>
                </a:cubicBezTo>
                <a:cubicBezTo>
                  <a:pt x="2892611" y="181008"/>
                  <a:pt x="2896010" y="183652"/>
                  <a:pt x="2898730" y="186956"/>
                </a:cubicBezTo>
                <a:cubicBezTo>
                  <a:pt x="2901450" y="189599"/>
                  <a:pt x="2904849" y="192903"/>
                  <a:pt x="2906889" y="195546"/>
                </a:cubicBezTo>
                <a:lnTo>
                  <a:pt x="2881732" y="196207"/>
                </a:lnTo>
                <a:cubicBezTo>
                  <a:pt x="2880372" y="193564"/>
                  <a:pt x="2877653" y="190260"/>
                  <a:pt x="2874253" y="186956"/>
                </a:cubicBezTo>
                <a:cubicBezTo>
                  <a:pt x="2871533" y="184312"/>
                  <a:pt x="2868134" y="181669"/>
                  <a:pt x="2865414" y="179026"/>
                </a:cubicBezTo>
                <a:cubicBezTo>
                  <a:pt x="2862014" y="176383"/>
                  <a:pt x="2857935" y="173739"/>
                  <a:pt x="2853855" y="170435"/>
                </a:cubicBezTo>
                <a:cubicBezTo>
                  <a:pt x="2849776" y="167792"/>
                  <a:pt x="2845696" y="165149"/>
                  <a:pt x="2840937" y="162505"/>
                </a:cubicBezTo>
                <a:close/>
                <a:moveTo>
                  <a:pt x="2726659" y="99951"/>
                </a:moveTo>
                <a:cubicBezTo>
                  <a:pt x="2732761" y="102585"/>
                  <a:pt x="2738864" y="104560"/>
                  <a:pt x="2744967" y="106535"/>
                </a:cubicBezTo>
                <a:cubicBezTo>
                  <a:pt x="2750391" y="108510"/>
                  <a:pt x="2757172" y="111144"/>
                  <a:pt x="2762596" y="113119"/>
                </a:cubicBezTo>
                <a:cubicBezTo>
                  <a:pt x="2768699" y="115753"/>
                  <a:pt x="2774802" y="118386"/>
                  <a:pt x="2780904" y="120362"/>
                </a:cubicBezTo>
                <a:cubicBezTo>
                  <a:pt x="2786329" y="122995"/>
                  <a:pt x="2792431" y="125629"/>
                  <a:pt x="2797856" y="127604"/>
                </a:cubicBezTo>
                <a:lnTo>
                  <a:pt x="2777514" y="129579"/>
                </a:lnTo>
                <a:cubicBezTo>
                  <a:pt x="2772089" y="126946"/>
                  <a:pt x="2765987" y="124971"/>
                  <a:pt x="2760562" y="122337"/>
                </a:cubicBezTo>
                <a:cubicBezTo>
                  <a:pt x="2754460" y="119703"/>
                  <a:pt x="2749035" y="117728"/>
                  <a:pt x="2742932" y="115753"/>
                </a:cubicBezTo>
                <a:cubicBezTo>
                  <a:pt x="2736830" y="113119"/>
                  <a:pt x="2731405" y="111144"/>
                  <a:pt x="2725303" y="108510"/>
                </a:cubicBezTo>
                <a:cubicBezTo>
                  <a:pt x="2719200" y="106535"/>
                  <a:pt x="2713776" y="104560"/>
                  <a:pt x="2707673" y="102585"/>
                </a:cubicBezTo>
                <a:close/>
                <a:moveTo>
                  <a:pt x="2598639" y="48462"/>
                </a:moveTo>
                <a:lnTo>
                  <a:pt x="2620446" y="48462"/>
                </a:lnTo>
                <a:cubicBezTo>
                  <a:pt x="2620446" y="49183"/>
                  <a:pt x="2620446" y="49183"/>
                  <a:pt x="2620446" y="49904"/>
                </a:cubicBezTo>
                <a:cubicBezTo>
                  <a:pt x="2620446" y="50625"/>
                  <a:pt x="2620446" y="51346"/>
                  <a:pt x="2620446" y="51346"/>
                </a:cubicBezTo>
                <a:cubicBezTo>
                  <a:pt x="2620446" y="52067"/>
                  <a:pt x="2620446" y="52789"/>
                  <a:pt x="2620446" y="52789"/>
                </a:cubicBezTo>
                <a:cubicBezTo>
                  <a:pt x="2620446" y="53510"/>
                  <a:pt x="2620446" y="53510"/>
                  <a:pt x="2620446" y="54952"/>
                </a:cubicBezTo>
                <a:cubicBezTo>
                  <a:pt x="2621127" y="56394"/>
                  <a:pt x="2622490" y="57836"/>
                  <a:pt x="2623853" y="59279"/>
                </a:cubicBezTo>
                <a:cubicBezTo>
                  <a:pt x="2625216" y="61442"/>
                  <a:pt x="2627260" y="62884"/>
                  <a:pt x="2629305" y="64326"/>
                </a:cubicBezTo>
                <a:cubicBezTo>
                  <a:pt x="2631349" y="66490"/>
                  <a:pt x="2634757" y="67932"/>
                  <a:pt x="2637482" y="69374"/>
                </a:cubicBezTo>
                <a:cubicBezTo>
                  <a:pt x="2640890" y="70817"/>
                  <a:pt x="2644297" y="72259"/>
                  <a:pt x="2648386" y="74422"/>
                </a:cubicBezTo>
                <a:cubicBezTo>
                  <a:pt x="2648386" y="74422"/>
                  <a:pt x="2649067" y="74422"/>
                  <a:pt x="2649749" y="74422"/>
                </a:cubicBezTo>
                <a:cubicBezTo>
                  <a:pt x="2649749" y="74422"/>
                  <a:pt x="2649749" y="74422"/>
                  <a:pt x="2650430" y="75143"/>
                </a:cubicBezTo>
                <a:cubicBezTo>
                  <a:pt x="2650430" y="75143"/>
                  <a:pt x="2651112" y="75143"/>
                  <a:pt x="2651793" y="75143"/>
                </a:cubicBezTo>
                <a:lnTo>
                  <a:pt x="2652475" y="75143"/>
                </a:lnTo>
                <a:lnTo>
                  <a:pt x="2634075" y="78028"/>
                </a:lnTo>
                <a:lnTo>
                  <a:pt x="2632712" y="78028"/>
                </a:lnTo>
                <a:lnTo>
                  <a:pt x="2632031" y="77307"/>
                </a:lnTo>
                <a:cubicBezTo>
                  <a:pt x="2631349" y="77307"/>
                  <a:pt x="2631349" y="76586"/>
                  <a:pt x="2630668" y="76586"/>
                </a:cubicBezTo>
                <a:cubicBezTo>
                  <a:pt x="2629986" y="76586"/>
                  <a:pt x="2629986" y="76586"/>
                  <a:pt x="2629986" y="76586"/>
                </a:cubicBezTo>
                <a:cubicBezTo>
                  <a:pt x="2625216" y="74422"/>
                  <a:pt x="2621127" y="72980"/>
                  <a:pt x="2617038" y="70817"/>
                </a:cubicBezTo>
                <a:cubicBezTo>
                  <a:pt x="2614313" y="69374"/>
                  <a:pt x="2610905" y="67211"/>
                  <a:pt x="2608861" y="65769"/>
                </a:cubicBezTo>
                <a:cubicBezTo>
                  <a:pt x="2606135" y="63605"/>
                  <a:pt x="2604091" y="62163"/>
                  <a:pt x="2602046" y="60000"/>
                </a:cubicBezTo>
                <a:cubicBezTo>
                  <a:pt x="2601365" y="58558"/>
                  <a:pt x="2600002" y="56394"/>
                  <a:pt x="2599320" y="54952"/>
                </a:cubicBezTo>
                <a:cubicBezTo>
                  <a:pt x="2599320" y="53510"/>
                  <a:pt x="2599320" y="53510"/>
                  <a:pt x="2599320" y="52789"/>
                </a:cubicBezTo>
                <a:cubicBezTo>
                  <a:pt x="2598639" y="52789"/>
                  <a:pt x="2598639" y="52067"/>
                  <a:pt x="2598639" y="51346"/>
                </a:cubicBezTo>
                <a:cubicBezTo>
                  <a:pt x="2598639" y="50625"/>
                  <a:pt x="2598639" y="49904"/>
                  <a:pt x="2598639" y="49904"/>
                </a:cubicBezTo>
                <a:cubicBezTo>
                  <a:pt x="2598639" y="49183"/>
                  <a:pt x="2598639" y="48462"/>
                  <a:pt x="2598639" y="48462"/>
                </a:cubicBezTo>
                <a:close/>
                <a:moveTo>
                  <a:pt x="2676246" y="0"/>
                </a:moveTo>
                <a:lnTo>
                  <a:pt x="2694868" y="2019"/>
                </a:lnTo>
                <a:cubicBezTo>
                  <a:pt x="2690040" y="4038"/>
                  <a:pt x="2685212" y="6057"/>
                  <a:pt x="2681074" y="7403"/>
                </a:cubicBezTo>
                <a:cubicBezTo>
                  <a:pt x="2676246" y="9423"/>
                  <a:pt x="2672108" y="10769"/>
                  <a:pt x="2667969" y="12788"/>
                </a:cubicBezTo>
                <a:cubicBezTo>
                  <a:pt x="2663831" y="14134"/>
                  <a:pt x="2660383" y="16826"/>
                  <a:pt x="2656244" y="18172"/>
                </a:cubicBezTo>
                <a:cubicBezTo>
                  <a:pt x="2652796" y="19518"/>
                  <a:pt x="2649347" y="22211"/>
                  <a:pt x="2645899" y="23557"/>
                </a:cubicBezTo>
                <a:lnTo>
                  <a:pt x="2625897" y="22211"/>
                </a:lnTo>
                <a:cubicBezTo>
                  <a:pt x="2629346" y="19518"/>
                  <a:pt x="2632794" y="18172"/>
                  <a:pt x="2636932" y="16153"/>
                </a:cubicBezTo>
                <a:cubicBezTo>
                  <a:pt x="2640381" y="14134"/>
                  <a:pt x="2644519" y="12788"/>
                  <a:pt x="2649347" y="10769"/>
                </a:cubicBezTo>
                <a:cubicBezTo>
                  <a:pt x="2653486" y="9423"/>
                  <a:pt x="2657624" y="6730"/>
                  <a:pt x="2662452" y="5384"/>
                </a:cubicBezTo>
                <a:cubicBezTo>
                  <a:pt x="2666590" y="4038"/>
                  <a:pt x="2671418" y="2019"/>
                  <a:pt x="267624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65" b="0" i="0" u="none" strike="noStrike" kern="1200" cap="none" spc="0" normalizeH="0" baseline="0" noProof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F6B5C0E-E1C5-A57D-A8C8-8AB023015F40}"/>
              </a:ext>
            </a:extLst>
          </p:cNvPr>
          <p:cNvGrpSpPr/>
          <p:nvPr/>
        </p:nvGrpSpPr>
        <p:grpSpPr>
          <a:xfrm>
            <a:off x="217276" y="4807781"/>
            <a:ext cx="2946802" cy="1203248"/>
            <a:chOff x="679232" y="1690548"/>
            <a:chExt cx="3134989" cy="1203248"/>
          </a:xfrm>
        </p:grpSpPr>
        <p:sp>
          <p:nvSpPr>
            <p:cNvPr id="26" name="Subtitle 2">
              <a:extLst>
                <a:ext uri="{FF2B5EF4-FFF2-40B4-BE49-F238E27FC236}">
                  <a16:creationId xmlns:a16="http://schemas.microsoft.com/office/drawing/2014/main" id="{2B2EB973-C78F-62B0-9610-8AFD74F84C8C}"/>
                </a:ext>
              </a:extLst>
            </p:cNvPr>
            <p:cNvSpPr txBox="1">
              <a:spLocks/>
            </p:cNvSpPr>
            <p:nvPr/>
          </p:nvSpPr>
          <p:spPr>
            <a:xfrm>
              <a:off x="679232" y="1946036"/>
              <a:ext cx="3013179" cy="947760"/>
            </a:xfrm>
            <a:prstGeom prst="rect">
              <a:avLst/>
            </a:prstGeom>
          </p:spPr>
          <p:txBody>
            <a:bodyPr vert="horz" wrap="square" lIns="45720" tIns="22860" rIns="45720" bIns="22860" rtlCol="0" anchor="t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defTabSz="543818">
                <a:defRPr/>
              </a:pPr>
              <a:r>
                <a:rPr lang="en-US" sz="1200">
                  <a:solidFill>
                    <a:srgbClr val="002060"/>
                  </a:solidFill>
                  <a:latin typeface="Helvetica"/>
                  <a:ea typeface="Lato Light"/>
                  <a:cs typeface="Helvetica"/>
                </a:rPr>
                <a:t>(Jan – Feb ’23)</a:t>
              </a:r>
            </a:p>
            <a:p>
              <a:pPr algn="r" defTabSz="543818">
                <a:lnSpc>
                  <a:spcPct val="100000"/>
                </a:lnSpc>
                <a:spcBef>
                  <a:spcPts val="0"/>
                </a:spcBef>
                <a:defRPr/>
              </a:pPr>
              <a:r>
                <a:rPr lang="en-US" sz="1200">
                  <a:solidFill>
                    <a:srgbClr val="002060"/>
                  </a:solidFill>
                  <a:latin typeface="Helvetica"/>
                  <a:ea typeface="Lato Light"/>
                  <a:cs typeface="Helvetica"/>
                </a:rPr>
                <a:t>Project Scope, Strategy and Framework</a:t>
              </a:r>
            </a:p>
            <a:p>
              <a:pPr algn="l" defTabSz="543818">
                <a:lnSpc>
                  <a:spcPct val="100000"/>
                </a:lnSpc>
                <a:spcBef>
                  <a:spcPts val="0"/>
                </a:spcBef>
                <a:defRPr/>
              </a:pPr>
              <a:endParaRPr lang="en-US" sz="1800">
                <a:solidFill>
                  <a:srgbClr val="002060"/>
                </a:solidFill>
                <a:latin typeface="Calibri"/>
                <a:ea typeface="Lato Light"/>
                <a:cs typeface="Calibri"/>
              </a:endParaRPr>
            </a:p>
            <a:p>
              <a:pPr algn="r" defTabSz="543818">
                <a:defRPr/>
              </a:pPr>
              <a:endParaRPr lang="en-US" sz="1100">
                <a:solidFill>
                  <a:srgbClr val="002060"/>
                </a:solidFill>
                <a:latin typeface="Helvetica"/>
                <a:ea typeface="Lato Light"/>
                <a:cs typeface="Helvetica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6EBBC2E-2723-5576-C82B-14D31BDAD14B}"/>
                </a:ext>
              </a:extLst>
            </p:cNvPr>
            <p:cNvSpPr txBox="1"/>
            <p:nvPr/>
          </p:nvSpPr>
          <p:spPr>
            <a:xfrm>
              <a:off x="2090911" y="1690548"/>
              <a:ext cx="1723310" cy="338554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b" anchorCtr="0">
              <a:spAutoFit/>
            </a:bodyPr>
            <a:lstStyle/>
            <a:p>
              <a:pPr algn="r" defTabSz="914217">
                <a:defRPr/>
              </a:pPr>
              <a:r>
                <a:rPr kumimoji="0" 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Helvetica"/>
                  <a:ea typeface="League Spartan" charset="0"/>
                  <a:cs typeface="Helvetica"/>
                </a:rPr>
                <a:t>Initiate &amp; Plan</a:t>
              </a:r>
              <a:r>
                <a:rPr lang="en-US" sz="1600" b="1">
                  <a:solidFill>
                    <a:srgbClr val="002060"/>
                  </a:solidFill>
                  <a:latin typeface="Helvetica"/>
                  <a:ea typeface="League Spartan" charset="0"/>
                  <a:cs typeface="Helvetica"/>
                </a:rPr>
                <a:t> </a:t>
              </a:r>
              <a:endParaRPr lang="en-US" sz="1100">
                <a:solidFill>
                  <a:srgbClr val="002060"/>
                </a:solidFill>
                <a:cs typeface="Calibri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DE99463-95CC-39A0-526A-65C61D7D08B5}"/>
              </a:ext>
            </a:extLst>
          </p:cNvPr>
          <p:cNvGrpSpPr/>
          <p:nvPr/>
        </p:nvGrpSpPr>
        <p:grpSpPr>
          <a:xfrm>
            <a:off x="1369478" y="3170011"/>
            <a:ext cx="4308854" cy="2082032"/>
            <a:chOff x="1054249" y="2325939"/>
            <a:chExt cx="3112221" cy="2082032"/>
          </a:xfrm>
        </p:grpSpPr>
        <p:sp>
          <p:nvSpPr>
            <p:cNvPr id="29" name="Subtitle 2">
              <a:extLst>
                <a:ext uri="{FF2B5EF4-FFF2-40B4-BE49-F238E27FC236}">
                  <a16:creationId xmlns:a16="http://schemas.microsoft.com/office/drawing/2014/main" id="{E918948F-D475-EC61-CA13-174F7D6FB5C8}"/>
                </a:ext>
              </a:extLst>
            </p:cNvPr>
            <p:cNvSpPr txBox="1">
              <a:spLocks/>
            </p:cNvSpPr>
            <p:nvPr/>
          </p:nvSpPr>
          <p:spPr>
            <a:xfrm>
              <a:off x="1054249" y="2773677"/>
              <a:ext cx="3091022" cy="1634294"/>
            </a:xfrm>
            <a:prstGeom prst="rect">
              <a:avLst/>
            </a:prstGeom>
          </p:spPr>
          <p:txBody>
            <a:bodyPr vert="horz" wrap="square" lIns="45720" tIns="22860" rIns="45720" bIns="22860" rtlCol="0" anchor="t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defTabSz="543818">
                <a:lnSpc>
                  <a:spcPct val="100000"/>
                </a:lnSpc>
                <a:defRPr/>
              </a:pPr>
              <a:r>
                <a:rPr lang="en-US" sz="1200">
                  <a:solidFill>
                    <a:srgbClr val="002060"/>
                  </a:solidFill>
                  <a:latin typeface="Helvetica"/>
                  <a:ea typeface="Lato Light"/>
                  <a:cs typeface="Helvetica"/>
                </a:rPr>
                <a:t>(Mar ‘23 – April ’24)</a:t>
              </a:r>
            </a:p>
            <a:p>
              <a:pPr algn="r" defTabSz="543818">
                <a:lnSpc>
                  <a:spcPct val="100000"/>
                </a:lnSpc>
                <a:defRPr/>
              </a:pPr>
              <a:r>
                <a:rPr lang="en-US" sz="1200">
                  <a:solidFill>
                    <a:srgbClr val="002060"/>
                  </a:solidFill>
                  <a:latin typeface="Helvetica"/>
                  <a:ea typeface="Lato Light"/>
                  <a:cs typeface="Helvetica"/>
                </a:rPr>
                <a:t>Future State Requirements; </a:t>
              </a: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Helvetica"/>
                  <a:ea typeface="Lato Light"/>
                  <a:cs typeface="Helvetica"/>
                </a:rPr>
                <a:t>Functional and Technical Specifications; </a:t>
              </a:r>
              <a:r>
                <a:rPr lang="en-US" sz="1200">
                  <a:solidFill>
                    <a:srgbClr val="002060"/>
                  </a:solidFill>
                  <a:latin typeface="Helvetica"/>
                  <a:ea typeface="Lato Light"/>
                  <a:cs typeface="Helvetica"/>
                </a:rPr>
                <a:t>Configure and Prototype System Functionality; Build and Unit Test Integrations; Develop Business Process Maps</a:t>
              </a:r>
            </a:p>
            <a:p>
              <a:pPr algn="r" defTabSz="543818">
                <a:lnSpc>
                  <a:spcPct val="100000"/>
                </a:lnSpc>
                <a:defRPr/>
              </a:pPr>
              <a:endParaRPr lang="en-US">
                <a:solidFill>
                  <a:srgbClr val="002060"/>
                </a:solidFill>
                <a:ea typeface="Open Sans Light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D0E8426-17F5-622C-5AD0-74425C7F004D}"/>
                </a:ext>
              </a:extLst>
            </p:cNvPr>
            <p:cNvSpPr txBox="1"/>
            <p:nvPr/>
          </p:nvSpPr>
          <p:spPr>
            <a:xfrm>
              <a:off x="1434364" y="2325939"/>
              <a:ext cx="2732106" cy="523220"/>
            </a:xfrm>
            <a:prstGeom prst="rect">
              <a:avLst/>
            </a:prstGeom>
            <a:noFill/>
          </p:spPr>
          <p:txBody>
            <a:bodyPr wrap="square" rtlCol="0" anchor="b" anchorCtr="0">
              <a:spAutoFit/>
            </a:bodyPr>
            <a:lstStyle/>
            <a:p>
              <a:pPr marL="0" marR="0" lvl="0" indent="0" algn="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b="1">
                  <a:solidFill>
                    <a:srgbClr val="002060"/>
                  </a:solidFill>
                  <a:latin typeface="Helvetica" panose="020B0604020202020204" pitchFamily="34" charset="0"/>
                  <a:ea typeface="League Spartan" charset="0"/>
                  <a:cs typeface="Helvetica" panose="020B0604020202020204" pitchFamily="34" charset="0"/>
                </a:rPr>
                <a:t>Design &amp; Configure </a:t>
              </a:r>
              <a:br>
                <a:rPr lang="en-US" sz="1600" b="1">
                  <a:solidFill>
                    <a:srgbClr val="002060"/>
                  </a:solidFill>
                  <a:latin typeface="Helvetica" panose="020B0604020202020204" pitchFamily="34" charset="0"/>
                  <a:ea typeface="League Spartan" charset="0"/>
                  <a:cs typeface="Helvetica" panose="020B0604020202020204" pitchFamily="34" charset="0"/>
                </a:rPr>
              </a:br>
              <a:r>
                <a:rPr lang="en-US" sz="1200" i="1">
                  <a:solidFill>
                    <a:srgbClr val="E0289E"/>
                  </a:solidFill>
                  <a:latin typeface="Helvetica" panose="020B0604020202020204" pitchFamily="34" charset="0"/>
                  <a:ea typeface="League Spartan" charset="0"/>
                  <a:cs typeface="Helvetica" panose="020B0604020202020204" pitchFamily="34" charset="0"/>
                </a:rPr>
                <a:t>Current Phase</a:t>
              </a:r>
              <a:endParaRPr kumimoji="0" lang="en-US" sz="1200" i="1" u="none" strike="noStrike" kern="1200" cap="none" spc="0" normalizeH="0" baseline="0" noProof="0">
                <a:ln>
                  <a:noFill/>
                </a:ln>
                <a:solidFill>
                  <a:srgbClr val="E0289E"/>
                </a:solidFill>
                <a:effectLst/>
                <a:uLnTx/>
                <a:uFillTx/>
                <a:latin typeface="Helvetica" panose="020B0604020202020204" pitchFamily="34" charset="0"/>
                <a:ea typeface="League Spartan" charset="0"/>
                <a:cs typeface="Helvetica" panose="020B0604020202020204" pitchFamily="34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A3289995-FE2A-C446-1A49-339DFAD2D42A}"/>
              </a:ext>
            </a:extLst>
          </p:cNvPr>
          <p:cNvGrpSpPr/>
          <p:nvPr/>
        </p:nvGrpSpPr>
        <p:grpSpPr>
          <a:xfrm>
            <a:off x="9478049" y="3633112"/>
            <a:ext cx="2521184" cy="910082"/>
            <a:chOff x="280661" y="4122111"/>
            <a:chExt cx="3452613" cy="910082"/>
          </a:xfrm>
        </p:grpSpPr>
        <p:sp>
          <p:nvSpPr>
            <p:cNvPr id="35" name="Subtitle 2">
              <a:extLst>
                <a:ext uri="{FF2B5EF4-FFF2-40B4-BE49-F238E27FC236}">
                  <a16:creationId xmlns:a16="http://schemas.microsoft.com/office/drawing/2014/main" id="{7AD9961E-E596-DEA4-9ECE-C8C5E8E8F098}"/>
                </a:ext>
              </a:extLst>
            </p:cNvPr>
            <p:cNvSpPr txBox="1">
              <a:spLocks/>
            </p:cNvSpPr>
            <p:nvPr/>
          </p:nvSpPr>
          <p:spPr>
            <a:xfrm>
              <a:off x="343276" y="4616695"/>
              <a:ext cx="3389998" cy="415498"/>
            </a:xfrm>
            <a:prstGeom prst="rect">
              <a:avLst/>
            </a:prstGeom>
          </p:spPr>
          <p:txBody>
            <a:bodyPr vert="horz" wrap="square" lIns="45720" tIns="22860" rIns="45720" bIns="22860" rtlCol="0" anchor="t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defTabSz="543818">
                <a:lnSpc>
                  <a:spcPct val="100000"/>
                </a:lnSpc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Helvetica"/>
                  <a:ea typeface="Lato Light"/>
                  <a:cs typeface="Helvetica"/>
                </a:rPr>
                <a:t>Ensure Oracle Cloud Financials and </a:t>
              </a:r>
              <a:r>
                <a:rPr lang="en-US" sz="1200">
                  <a:solidFill>
                    <a:srgbClr val="002060"/>
                  </a:solidFill>
                  <a:latin typeface="Helvetica"/>
                  <a:ea typeface="Lato Light"/>
                  <a:cs typeface="Helvetica"/>
                </a:rPr>
                <a:t>HCM </a:t>
              </a: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Helvetica"/>
                  <a:ea typeface="Lato Light"/>
                  <a:cs typeface="Helvetica"/>
                </a:rPr>
                <a:t>are Operational.</a:t>
              </a:r>
              <a:r>
                <a:rPr lang="en-US" sz="1200">
                  <a:solidFill>
                    <a:srgbClr val="002060"/>
                  </a:solidFill>
                  <a:latin typeface="Helvetica"/>
                  <a:ea typeface="Lato Light"/>
                  <a:cs typeface="Helvetica"/>
                </a:rPr>
                <a:t> </a:t>
              </a:r>
              <a:endParaRPr lang="en-US" sz="1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/>
                <a:ea typeface="Lato Light"/>
                <a:cs typeface="Helvetica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4095F7F1-B856-A4C5-03A3-0BFAA44ECF0E}"/>
                </a:ext>
              </a:extLst>
            </p:cNvPr>
            <p:cNvSpPr txBox="1"/>
            <p:nvPr/>
          </p:nvSpPr>
          <p:spPr>
            <a:xfrm>
              <a:off x="280661" y="4122111"/>
              <a:ext cx="1725266" cy="523220"/>
            </a:xfrm>
            <a:prstGeom prst="rect">
              <a:avLst/>
            </a:prstGeom>
            <a:noFill/>
          </p:spPr>
          <p:txBody>
            <a:bodyPr wrap="none" lIns="91440" tIns="45720" rIns="91440" bIns="45720" rtlCol="0" anchor="b" anchorCtr="0">
              <a:spAutoFit/>
            </a:bodyPr>
            <a:lstStyle/>
            <a:p>
              <a:pPr marL="0" marR="0" lvl="0" indent="0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Helvetica" panose="020B0604020202020204" pitchFamily="34" charset="0"/>
                  <a:ea typeface="League Spartan" charset="0"/>
                  <a:cs typeface="Helvetica" panose="020B0604020202020204" pitchFamily="34" charset="0"/>
                </a:rPr>
                <a:t>Validate</a:t>
              </a:r>
            </a:p>
            <a:p>
              <a:pPr defTabSz="914217">
                <a:defRPr/>
              </a:pPr>
              <a:r>
                <a:rPr lang="en-US" sz="1200">
                  <a:solidFill>
                    <a:srgbClr val="002060"/>
                  </a:solidFill>
                  <a:latin typeface="Helvetica"/>
                  <a:ea typeface="League Spartan" charset="0"/>
                  <a:cs typeface="Helvetica"/>
                </a:rPr>
                <a:t>(</a:t>
              </a:r>
              <a:r>
                <a:rPr lang="en-US" sz="1200">
                  <a:solidFill>
                    <a:srgbClr val="002060"/>
                  </a:solidFill>
                  <a:latin typeface="Helvetica"/>
                  <a:ea typeface="Lato Light"/>
                  <a:cs typeface="Helvetica"/>
                </a:rPr>
                <a:t>May – Aug ’24</a:t>
              </a:r>
              <a:r>
                <a:rPr lang="en-US" sz="1200">
                  <a:solidFill>
                    <a:srgbClr val="002060"/>
                  </a:solidFill>
                  <a:latin typeface="Helvetica"/>
                  <a:ea typeface="League Spartan" charset="0"/>
                  <a:cs typeface="Helvetica"/>
                </a:rPr>
                <a:t>)</a:t>
              </a:r>
              <a:endParaRPr lang="en-US" sz="1200">
                <a:solidFill>
                  <a:srgbClr val="002060"/>
                </a:solidFill>
                <a:latin typeface="Helvetica" panose="020B0604020202020204" pitchFamily="34" charset="0"/>
                <a:ea typeface="League Spartan" charset="0"/>
                <a:cs typeface="Helvetica" panose="020B0604020202020204" pitchFamily="34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A00B0893-C5ED-502A-E16D-4B5F5B16314D}"/>
              </a:ext>
            </a:extLst>
          </p:cNvPr>
          <p:cNvGrpSpPr/>
          <p:nvPr/>
        </p:nvGrpSpPr>
        <p:grpSpPr>
          <a:xfrm>
            <a:off x="8229828" y="1808309"/>
            <a:ext cx="3377887" cy="913161"/>
            <a:chOff x="138397" y="5602118"/>
            <a:chExt cx="3955324" cy="913161"/>
          </a:xfrm>
        </p:grpSpPr>
        <p:sp>
          <p:nvSpPr>
            <p:cNvPr id="38" name="Subtitle 2">
              <a:extLst>
                <a:ext uri="{FF2B5EF4-FFF2-40B4-BE49-F238E27FC236}">
                  <a16:creationId xmlns:a16="http://schemas.microsoft.com/office/drawing/2014/main" id="{53670AB9-DA0A-92F6-A875-005B09A0F0B3}"/>
                </a:ext>
              </a:extLst>
            </p:cNvPr>
            <p:cNvSpPr txBox="1">
              <a:spLocks/>
            </p:cNvSpPr>
            <p:nvPr/>
          </p:nvSpPr>
          <p:spPr>
            <a:xfrm>
              <a:off x="196853" y="6099781"/>
              <a:ext cx="3896868" cy="415498"/>
            </a:xfrm>
            <a:prstGeom prst="rect">
              <a:avLst/>
            </a:prstGeom>
          </p:spPr>
          <p:txBody>
            <a:bodyPr vert="horz" wrap="square" lIns="45720" tIns="22860" rIns="45720" bIns="22860" rtlCol="0" anchor="t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defTabSz="543818">
                <a:lnSpc>
                  <a:spcPct val="100000"/>
                </a:lnSpc>
                <a:defRPr/>
              </a:pPr>
              <a:r>
                <a:rPr lang="en-US" sz="1200">
                  <a:solidFill>
                    <a:srgbClr val="002060"/>
                  </a:solidFill>
                  <a:latin typeface="Helvetica"/>
                  <a:ea typeface="Lato Light"/>
                  <a:cs typeface="Helvetica"/>
                </a:rPr>
                <a:t>Support training and transition of the</a:t>
              </a: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Helvetica"/>
                  <a:ea typeface="Lato Light"/>
                  <a:cs typeface="Helvetica"/>
                </a:rPr>
                <a:t> Butler community to the new system.</a:t>
              </a:r>
              <a:endParaRPr lang="en-US" sz="1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/>
                <a:ea typeface="Lato Light"/>
                <a:cs typeface="Helvetica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5A27FA84-C1D7-F9FA-BFF2-AABC8DE95790}"/>
                </a:ext>
              </a:extLst>
            </p:cNvPr>
            <p:cNvSpPr txBox="1"/>
            <p:nvPr/>
          </p:nvSpPr>
          <p:spPr>
            <a:xfrm>
              <a:off x="138397" y="5602118"/>
              <a:ext cx="1515139" cy="523220"/>
            </a:xfrm>
            <a:prstGeom prst="rect">
              <a:avLst/>
            </a:prstGeom>
            <a:noFill/>
          </p:spPr>
          <p:txBody>
            <a:bodyPr wrap="none" lIns="91440" tIns="45720" rIns="91440" bIns="45720" rtlCol="0" anchor="b" anchorCtr="0">
              <a:spAutoFit/>
            </a:bodyPr>
            <a:lstStyle/>
            <a:p>
              <a:pPr marL="0" marR="0" lvl="0" indent="0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b="1">
                  <a:solidFill>
                    <a:srgbClr val="002060"/>
                  </a:solidFill>
                  <a:latin typeface="Helvetica" panose="020B0604020202020204" pitchFamily="34" charset="0"/>
                  <a:ea typeface="League Spartan" charset="0"/>
                  <a:cs typeface="Helvetica" panose="020B0604020202020204" pitchFamily="34" charset="0"/>
                </a:rPr>
                <a:t>Transition</a:t>
              </a:r>
            </a:p>
            <a:p>
              <a:pPr defTabSz="914217">
                <a:defRPr/>
              </a:pPr>
              <a:r>
                <a:rPr lang="en-US" sz="1200">
                  <a:solidFill>
                    <a:srgbClr val="002060"/>
                  </a:solidFill>
                  <a:latin typeface="Helvetica"/>
                  <a:cs typeface="Helvetica"/>
                </a:rPr>
                <a:t>(Sept – Dec </a:t>
              </a:r>
              <a:r>
                <a:rPr lang="en-US" sz="1200">
                  <a:solidFill>
                    <a:srgbClr val="002060"/>
                  </a:solidFill>
                  <a:latin typeface="Helvetica"/>
                  <a:ea typeface="Lato Light"/>
                  <a:cs typeface="Helvetica"/>
                </a:rPr>
                <a:t>’</a:t>
              </a:r>
              <a:r>
                <a:rPr lang="en-US" sz="1200">
                  <a:solidFill>
                    <a:srgbClr val="002060"/>
                  </a:solidFill>
                  <a:latin typeface="Helvetica"/>
                  <a:cs typeface="Helvetica"/>
                </a:rPr>
                <a:t>24</a:t>
              </a:r>
              <a:r>
                <a:rPr lang="en-US" sz="1200">
                  <a:latin typeface="Helvetica"/>
                  <a:cs typeface="Helvetica"/>
                </a:rPr>
                <a:t>)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A9759D7E-CA08-6CA2-3A61-349AD3EA98DB}"/>
              </a:ext>
            </a:extLst>
          </p:cNvPr>
          <p:cNvGrpSpPr/>
          <p:nvPr/>
        </p:nvGrpSpPr>
        <p:grpSpPr>
          <a:xfrm>
            <a:off x="3048589" y="1084742"/>
            <a:ext cx="3211282" cy="927347"/>
            <a:chOff x="-4261" y="4076754"/>
            <a:chExt cx="4170081" cy="927347"/>
          </a:xfrm>
        </p:grpSpPr>
        <p:sp>
          <p:nvSpPr>
            <p:cNvPr id="41" name="Subtitle 2">
              <a:extLst>
                <a:ext uri="{FF2B5EF4-FFF2-40B4-BE49-F238E27FC236}">
                  <a16:creationId xmlns:a16="http://schemas.microsoft.com/office/drawing/2014/main" id="{9ACD4C32-0009-05ED-3A8E-B26C821B3C98}"/>
                </a:ext>
              </a:extLst>
            </p:cNvPr>
            <p:cNvSpPr txBox="1">
              <a:spLocks/>
            </p:cNvSpPr>
            <p:nvPr/>
          </p:nvSpPr>
          <p:spPr>
            <a:xfrm>
              <a:off x="-4261" y="4588603"/>
              <a:ext cx="4170081" cy="415498"/>
            </a:xfrm>
            <a:prstGeom prst="rect">
              <a:avLst/>
            </a:prstGeom>
          </p:spPr>
          <p:txBody>
            <a:bodyPr vert="horz" wrap="square" lIns="45720" tIns="22860" rIns="45720" bIns="22860" rtlCol="0" anchor="t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defTabSz="543818">
                <a:lnSpc>
                  <a:spcPct val="100000"/>
                </a:lnSpc>
                <a:defRPr/>
              </a:pPr>
              <a:r>
                <a:rPr lang="en-US" sz="1200">
                  <a:solidFill>
                    <a:srgbClr val="002060"/>
                  </a:solidFill>
                  <a:latin typeface="Helvetica"/>
                  <a:ea typeface="Lato Light"/>
                  <a:cs typeface="Helvetica"/>
                </a:rPr>
                <a:t>System is</a:t>
              </a: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Helvetica"/>
                  <a:ea typeface="Lato Light"/>
                  <a:cs typeface="Helvetica"/>
                </a:rPr>
                <a:t> live for all transaction processing and post go-live support begins</a:t>
              </a:r>
              <a:endParaRPr lang="en-US" sz="1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/>
                <a:ea typeface="Lato Light"/>
                <a:cs typeface="Helvetica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2D0C141B-FE67-ED4B-7C6E-54C1A24749E8}"/>
                </a:ext>
              </a:extLst>
            </p:cNvPr>
            <p:cNvSpPr txBox="1"/>
            <p:nvPr/>
          </p:nvSpPr>
          <p:spPr>
            <a:xfrm>
              <a:off x="850713" y="4076754"/>
              <a:ext cx="3174878" cy="523220"/>
            </a:xfrm>
            <a:prstGeom prst="rect">
              <a:avLst/>
            </a:prstGeom>
            <a:noFill/>
          </p:spPr>
          <p:txBody>
            <a:bodyPr wrap="none" lIns="91440" tIns="45720" rIns="91440" bIns="45720" rtlCol="0" anchor="b" anchorCtr="0">
              <a:spAutoFit/>
            </a:bodyPr>
            <a:lstStyle/>
            <a:p>
              <a:pPr marL="0" marR="0" lvl="0" indent="0" algn="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b="1">
                  <a:solidFill>
                    <a:srgbClr val="002060"/>
                  </a:solidFill>
                  <a:latin typeface="Helvetica"/>
                  <a:ea typeface="League Spartan" charset="0"/>
                  <a:cs typeface="Helvetica"/>
                </a:rPr>
                <a:t>Go-live and Realization</a:t>
              </a:r>
            </a:p>
            <a:p>
              <a:pPr algn="r" defTabSz="914217">
                <a:defRPr/>
              </a:pPr>
              <a:r>
                <a:rPr lang="en-US" sz="1200">
                  <a:solidFill>
                    <a:srgbClr val="002060"/>
                  </a:solidFill>
                  <a:latin typeface="Helvetica"/>
                  <a:ea typeface="League Spartan" charset="0"/>
                  <a:cs typeface="Helvetica"/>
                </a:rPr>
                <a:t>(Jan – Mar </a:t>
              </a:r>
              <a:r>
                <a:rPr lang="en-US" sz="1200">
                  <a:solidFill>
                    <a:srgbClr val="002060"/>
                  </a:solidFill>
                  <a:latin typeface="Helvetica"/>
                  <a:ea typeface="Lato Light"/>
                  <a:cs typeface="Helvetica"/>
                </a:rPr>
                <a:t>’</a:t>
              </a:r>
              <a:r>
                <a:rPr lang="en-US" sz="1200">
                  <a:solidFill>
                    <a:srgbClr val="002060"/>
                  </a:solidFill>
                  <a:latin typeface="Helvetica"/>
                  <a:ea typeface="League Spartan" charset="0"/>
                  <a:cs typeface="Helvetica"/>
                </a:rPr>
                <a:t>25)</a:t>
              </a:r>
              <a:endParaRPr lang="en-US" sz="1200" b="1">
                <a:solidFill>
                  <a:srgbClr val="002060"/>
                </a:solidFill>
                <a:latin typeface="Helvetica" panose="020B0604020202020204" pitchFamily="34" charset="0"/>
                <a:ea typeface="League Spartan" charset="0"/>
                <a:cs typeface="Helvetica" panose="020B0604020202020204" pitchFamily="34" charset="0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8837BDFF-AA90-6372-DEBC-E3B413E80BE3}"/>
              </a:ext>
            </a:extLst>
          </p:cNvPr>
          <p:cNvGrpSpPr/>
          <p:nvPr/>
        </p:nvGrpSpPr>
        <p:grpSpPr>
          <a:xfrm>
            <a:off x="9043533" y="3010416"/>
            <a:ext cx="542907" cy="1474705"/>
            <a:chOff x="1138276" y="2698360"/>
            <a:chExt cx="542907" cy="1474705"/>
          </a:xfrm>
        </p:grpSpPr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3207BD29-36CA-A39D-81C3-BE894C3005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4371" y="3223399"/>
              <a:ext cx="30716" cy="949666"/>
            </a:xfrm>
            <a:custGeom>
              <a:avLst/>
              <a:gdLst>
                <a:gd name="T0" fmla="*/ 51 w 52"/>
                <a:gd name="T1" fmla="*/ 1704 h 1705"/>
                <a:gd name="T2" fmla="*/ 0 w 52"/>
                <a:gd name="T3" fmla="*/ 1704 h 1705"/>
                <a:gd name="T4" fmla="*/ 0 w 52"/>
                <a:gd name="T5" fmla="*/ 0 h 1705"/>
                <a:gd name="T6" fmla="*/ 51 w 52"/>
                <a:gd name="T7" fmla="*/ 0 h 1705"/>
                <a:gd name="T8" fmla="*/ 51 w 52"/>
                <a:gd name="T9" fmla="*/ 1704 h 17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1705">
                  <a:moveTo>
                    <a:pt x="51" y="1704"/>
                  </a:moveTo>
                  <a:lnTo>
                    <a:pt x="0" y="1704"/>
                  </a:lnTo>
                  <a:lnTo>
                    <a:pt x="0" y="0"/>
                  </a:lnTo>
                  <a:lnTo>
                    <a:pt x="51" y="0"/>
                  </a:lnTo>
                  <a:lnTo>
                    <a:pt x="51" y="1704"/>
                  </a:lnTo>
                </a:path>
              </a:pathLst>
            </a:custGeom>
            <a:solidFill>
              <a:srgbClr val="ECE81A"/>
            </a:solidFill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65" b="0" i="0" u="none" strike="noStrike" kern="1200" cap="none" spc="0" normalizeH="0" baseline="0" noProof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EAA0070-C388-B655-9F00-E8A8C98A7634}"/>
                </a:ext>
              </a:extLst>
            </p:cNvPr>
            <p:cNvSpPr/>
            <p:nvPr/>
          </p:nvSpPr>
          <p:spPr>
            <a:xfrm>
              <a:off x="1138276" y="2698360"/>
              <a:ext cx="542907" cy="546014"/>
            </a:xfrm>
            <a:prstGeom prst="ellipse">
              <a:avLst/>
            </a:prstGeom>
            <a:solidFill>
              <a:srgbClr val="ECE8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" name="Picture 11" descr="A picture containing clipart&#10;&#10;Description automatically generated">
            <a:extLst>
              <a:ext uri="{FF2B5EF4-FFF2-40B4-BE49-F238E27FC236}">
                <a16:creationId xmlns:a16="http://schemas.microsoft.com/office/drawing/2014/main" id="{FC4A5F7D-1EC9-7B89-9297-37B6714D87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8150" y="1090350"/>
            <a:ext cx="599700" cy="1167300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D1C5D7FA-9C47-9C9A-E54E-3A394EF9C8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008029" y="3711666"/>
            <a:ext cx="320040" cy="320040"/>
          </a:xfrm>
          <a:prstGeom prst="rect">
            <a:avLst/>
          </a:prstGeom>
        </p:spPr>
      </p:pic>
      <p:sp>
        <p:nvSpPr>
          <p:cNvPr id="17" name="Freeform 1015">
            <a:extLst>
              <a:ext uri="{FF2B5EF4-FFF2-40B4-BE49-F238E27FC236}">
                <a16:creationId xmlns:a16="http://schemas.microsoft.com/office/drawing/2014/main" id="{8AE74D54-2499-D1AA-F7BB-20F72F4809D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141402" y="3129453"/>
            <a:ext cx="320040" cy="306821"/>
          </a:xfrm>
          <a:custGeom>
            <a:avLst/>
            <a:gdLst>
              <a:gd name="T0" fmla="*/ 92894350 w 293329"/>
              <a:gd name="T1" fmla="*/ 118433575 h 293332"/>
              <a:gd name="T2" fmla="*/ 35298861 w 293329"/>
              <a:gd name="T3" fmla="*/ 116334538 h 293332"/>
              <a:gd name="T4" fmla="*/ 103802883 w 293329"/>
              <a:gd name="T5" fmla="*/ 106852417 h 293332"/>
              <a:gd name="T6" fmla="*/ 102233054 w 293329"/>
              <a:gd name="T7" fmla="*/ 124229474 h 293332"/>
              <a:gd name="T8" fmla="*/ 122478131 w 293329"/>
              <a:gd name="T9" fmla="*/ 109490450 h 293332"/>
              <a:gd name="T10" fmla="*/ 128127419 w 293329"/>
              <a:gd name="T11" fmla="*/ 114299877 h 293332"/>
              <a:gd name="T12" fmla="*/ 100350671 w 293329"/>
              <a:gd name="T13" fmla="*/ 128107914 h 293332"/>
              <a:gd name="T14" fmla="*/ 100978028 w 293329"/>
              <a:gd name="T15" fmla="*/ 107008291 h 293332"/>
              <a:gd name="T16" fmla="*/ 5491820 w 293329"/>
              <a:gd name="T17" fmla="*/ 109490450 h 293332"/>
              <a:gd name="T18" fmla="*/ 25894837 w 293329"/>
              <a:gd name="T19" fmla="*/ 124229474 h 293332"/>
              <a:gd name="T20" fmla="*/ 24324031 w 293329"/>
              <a:gd name="T21" fmla="*/ 106852417 h 293332"/>
              <a:gd name="T22" fmla="*/ 29660244 w 293329"/>
              <a:gd name="T23" fmla="*/ 126246529 h 293332"/>
              <a:gd name="T24" fmla="*/ 0 w 293329"/>
              <a:gd name="T25" fmla="*/ 126246529 h 293332"/>
              <a:gd name="T26" fmla="*/ 5335544 w 293329"/>
              <a:gd name="T27" fmla="*/ 106852417 h 293332"/>
              <a:gd name="T28" fmla="*/ 112874612 w 293329"/>
              <a:gd name="T29" fmla="*/ 103457917 h 293332"/>
              <a:gd name="T30" fmla="*/ 14407902 w 293329"/>
              <a:gd name="T31" fmla="*/ 94675905 h 293332"/>
              <a:gd name="T32" fmla="*/ 18876886 w 293329"/>
              <a:gd name="T33" fmla="*/ 98989521 h 293332"/>
              <a:gd name="T34" fmla="*/ 121195977 w 293329"/>
              <a:gd name="T35" fmla="*/ 98989521 h 293332"/>
              <a:gd name="T36" fmla="*/ 112874612 w 293329"/>
              <a:gd name="T37" fmla="*/ 90824297 h 293332"/>
              <a:gd name="T38" fmla="*/ 14407902 w 293329"/>
              <a:gd name="T39" fmla="*/ 107309241 h 293332"/>
              <a:gd name="T40" fmla="*/ 61680683 w 293329"/>
              <a:gd name="T41" fmla="*/ 80424522 h 293332"/>
              <a:gd name="T42" fmla="*/ 79779208 w 293329"/>
              <a:gd name="T43" fmla="*/ 84424761 h 293332"/>
              <a:gd name="T44" fmla="*/ 61680683 w 293329"/>
              <a:gd name="T45" fmla="*/ 80424522 h 293332"/>
              <a:gd name="T46" fmla="*/ 81667314 w 293329"/>
              <a:gd name="T47" fmla="*/ 69171412 h 293332"/>
              <a:gd name="T48" fmla="*/ 59634523 w 293329"/>
              <a:gd name="T49" fmla="*/ 69171412 h 293332"/>
              <a:gd name="T50" fmla="*/ 52829407 w 293329"/>
              <a:gd name="T51" fmla="*/ 101294408 h 293332"/>
              <a:gd name="T52" fmla="*/ 52829407 w 293329"/>
              <a:gd name="T53" fmla="*/ 53319210 h 293332"/>
              <a:gd name="T54" fmla="*/ 45709624 w 293329"/>
              <a:gd name="T55" fmla="*/ 101294408 h 293332"/>
              <a:gd name="T56" fmla="*/ 45709624 w 293329"/>
              <a:gd name="T57" fmla="*/ 53319210 h 293332"/>
              <a:gd name="T58" fmla="*/ 122310456 w 293329"/>
              <a:gd name="T59" fmla="*/ 43861374 h 293332"/>
              <a:gd name="T60" fmla="*/ 118789962 w 293329"/>
              <a:gd name="T61" fmla="*/ 88430527 h 293332"/>
              <a:gd name="T62" fmla="*/ 119750064 w 293329"/>
              <a:gd name="T63" fmla="*/ 42605218 h 293332"/>
              <a:gd name="T64" fmla="*/ 10610067 w 293329"/>
              <a:gd name="T65" fmla="*/ 84675299 h 293332"/>
              <a:gd name="T66" fmla="*/ 6887197 w 293329"/>
              <a:gd name="T67" fmla="*/ 86095637 h 293332"/>
              <a:gd name="T68" fmla="*/ 45709624 w 293329"/>
              <a:gd name="T69" fmla="*/ 37747513 h 293332"/>
              <a:gd name="T70" fmla="*/ 84157075 w 293329"/>
              <a:gd name="T71" fmla="*/ 49544269 h 293332"/>
              <a:gd name="T72" fmla="*/ 45709624 w 293329"/>
              <a:gd name="T73" fmla="*/ 33971757 h 293332"/>
              <a:gd name="T74" fmla="*/ 90010986 w 293329"/>
              <a:gd name="T75" fmla="*/ 37747513 h 293332"/>
              <a:gd name="T76" fmla="*/ 90010986 w 293329"/>
              <a:gd name="T77" fmla="*/ 49544269 h 293332"/>
              <a:gd name="T78" fmla="*/ 90010986 w 293329"/>
              <a:gd name="T79" fmla="*/ 105226700 h 293332"/>
              <a:gd name="T80" fmla="*/ 36058154 w 293329"/>
              <a:gd name="T81" fmla="*/ 43567238 h 293332"/>
              <a:gd name="T82" fmla="*/ 103959598 w 293329"/>
              <a:gd name="T83" fmla="*/ 18690306 h 293332"/>
              <a:gd name="T84" fmla="*/ 124204060 w 293329"/>
              <a:gd name="T85" fmla="*/ 33532597 h 293332"/>
              <a:gd name="T86" fmla="*/ 122791511 w 293329"/>
              <a:gd name="T87" fmla="*/ 16033920 h 293332"/>
              <a:gd name="T88" fmla="*/ 128127419 w 293329"/>
              <a:gd name="T89" fmla="*/ 35407376 h 293332"/>
              <a:gd name="T90" fmla="*/ 98466986 w 293329"/>
              <a:gd name="T91" fmla="*/ 35407376 h 293332"/>
              <a:gd name="T92" fmla="*/ 103802883 w 293329"/>
              <a:gd name="T93" fmla="*/ 16033920 h 293332"/>
              <a:gd name="T94" fmla="*/ 3767028 w 293329"/>
              <a:gd name="T95" fmla="*/ 23532915 h 293332"/>
              <a:gd name="T96" fmla="*/ 25894837 w 293329"/>
              <a:gd name="T97" fmla="*/ 23532915 h 293332"/>
              <a:gd name="T98" fmla="*/ 26993363 w 293329"/>
              <a:gd name="T99" fmla="*/ 16190190 h 293332"/>
              <a:gd name="T100" fmla="*/ 27777184 w 293329"/>
              <a:gd name="T101" fmla="*/ 37282705 h 293332"/>
              <a:gd name="T102" fmla="*/ 0 w 293329"/>
              <a:gd name="T103" fmla="*/ 23532915 h 293332"/>
              <a:gd name="T104" fmla="*/ 112874612 w 293329"/>
              <a:gd name="T105" fmla="*/ 3696763 h 293332"/>
              <a:gd name="T106" fmla="*/ 117343831 w 293329"/>
              <a:gd name="T107" fmla="*/ 8166289 h 293332"/>
              <a:gd name="T108" fmla="*/ 9939250 w 293329"/>
              <a:gd name="T109" fmla="*/ 8166289 h 293332"/>
              <a:gd name="T110" fmla="*/ 14407902 w 293329"/>
              <a:gd name="T111" fmla="*/ 3696763 h 293332"/>
              <a:gd name="T112" fmla="*/ 96452400 w 293329"/>
              <a:gd name="T113" fmla="*/ 14524121 h 293332"/>
              <a:gd name="T114" fmla="*/ 32709116 w 293329"/>
              <a:gd name="T115" fmla="*/ 15472233 h 293332"/>
              <a:gd name="T116" fmla="*/ 63638755 w 293329"/>
              <a:gd name="T117" fmla="*/ 2959750 h 293332"/>
              <a:gd name="T118" fmla="*/ 112874612 w 293329"/>
              <a:gd name="T119" fmla="*/ 16485959 h 293332"/>
              <a:gd name="T120" fmla="*/ 14407902 w 293329"/>
              <a:gd name="T121" fmla="*/ 0 h 293332"/>
              <a:gd name="T122" fmla="*/ 6241744 w 293329"/>
              <a:gd name="T123" fmla="*/ 8166289 h 293332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93329" h="293332">
                <a:moveTo>
                  <a:pt x="208355" y="263416"/>
                </a:moveTo>
                <a:cubicBezTo>
                  <a:pt x="210511" y="261937"/>
                  <a:pt x="213385" y="262677"/>
                  <a:pt x="214822" y="264895"/>
                </a:cubicBezTo>
                <a:cubicBezTo>
                  <a:pt x="215541" y="267483"/>
                  <a:pt x="214822" y="270071"/>
                  <a:pt x="212667" y="271180"/>
                </a:cubicBezTo>
                <a:cubicBezTo>
                  <a:pt x="192188" y="282640"/>
                  <a:pt x="169194" y="288556"/>
                  <a:pt x="146201" y="288556"/>
                </a:cubicBezTo>
                <a:cubicBezTo>
                  <a:pt x="124284" y="288556"/>
                  <a:pt x="102728" y="283010"/>
                  <a:pt x="82608" y="272659"/>
                </a:cubicBezTo>
                <a:cubicBezTo>
                  <a:pt x="80093" y="271549"/>
                  <a:pt x="79375" y="268592"/>
                  <a:pt x="80812" y="266374"/>
                </a:cubicBezTo>
                <a:cubicBezTo>
                  <a:pt x="81530" y="264155"/>
                  <a:pt x="84405" y="263416"/>
                  <a:pt x="86560" y="264525"/>
                </a:cubicBezTo>
                <a:cubicBezTo>
                  <a:pt x="125003" y="284859"/>
                  <a:pt x="170631" y="284119"/>
                  <a:pt x="208355" y="263416"/>
                </a:cubicBezTo>
                <a:close/>
                <a:moveTo>
                  <a:pt x="237641" y="244663"/>
                </a:moveTo>
                <a:cubicBezTo>
                  <a:pt x="239437" y="246084"/>
                  <a:pt x="239796" y="248926"/>
                  <a:pt x="238000" y="250703"/>
                </a:cubicBezTo>
                <a:cubicBezTo>
                  <a:pt x="235485" y="253900"/>
                  <a:pt x="234048" y="257808"/>
                  <a:pt x="234048" y="261715"/>
                </a:cubicBezTo>
                <a:lnTo>
                  <a:pt x="234048" y="284451"/>
                </a:lnTo>
                <a:lnTo>
                  <a:pt x="284347" y="284451"/>
                </a:lnTo>
                <a:lnTo>
                  <a:pt x="284347" y="261715"/>
                </a:lnTo>
                <a:cubicBezTo>
                  <a:pt x="284347" y="257808"/>
                  <a:pt x="283269" y="253900"/>
                  <a:pt x="280395" y="250703"/>
                </a:cubicBezTo>
                <a:cubicBezTo>
                  <a:pt x="278958" y="248926"/>
                  <a:pt x="278958" y="246084"/>
                  <a:pt x="281113" y="244663"/>
                </a:cubicBezTo>
                <a:cubicBezTo>
                  <a:pt x="282910" y="242887"/>
                  <a:pt x="285784" y="243242"/>
                  <a:pt x="287221" y="245019"/>
                </a:cubicBezTo>
                <a:cubicBezTo>
                  <a:pt x="291173" y="249992"/>
                  <a:pt x="293329" y="255676"/>
                  <a:pt x="293329" y="261715"/>
                </a:cubicBezTo>
                <a:lnTo>
                  <a:pt x="293329" y="289069"/>
                </a:lnTo>
                <a:cubicBezTo>
                  <a:pt x="293329" y="291201"/>
                  <a:pt x="291533" y="293332"/>
                  <a:pt x="288658" y="293332"/>
                </a:cubicBezTo>
                <a:lnTo>
                  <a:pt x="229737" y="293332"/>
                </a:lnTo>
                <a:cubicBezTo>
                  <a:pt x="227222" y="293332"/>
                  <a:pt x="225425" y="291201"/>
                  <a:pt x="225425" y="289069"/>
                </a:cubicBezTo>
                <a:lnTo>
                  <a:pt x="225425" y="261715"/>
                </a:lnTo>
                <a:cubicBezTo>
                  <a:pt x="225425" y="255676"/>
                  <a:pt x="227222" y="249992"/>
                  <a:pt x="231174" y="245019"/>
                </a:cubicBezTo>
                <a:cubicBezTo>
                  <a:pt x="232611" y="243242"/>
                  <a:pt x="235844" y="242887"/>
                  <a:pt x="237641" y="244663"/>
                </a:cubicBezTo>
                <a:close/>
                <a:moveTo>
                  <a:pt x="12215" y="244663"/>
                </a:moveTo>
                <a:cubicBezTo>
                  <a:pt x="14012" y="246084"/>
                  <a:pt x="14371" y="248926"/>
                  <a:pt x="12575" y="250703"/>
                </a:cubicBezTo>
                <a:cubicBezTo>
                  <a:pt x="10419" y="253900"/>
                  <a:pt x="8622" y="257808"/>
                  <a:pt x="8622" y="261715"/>
                </a:cubicBezTo>
                <a:lnTo>
                  <a:pt x="8622" y="284451"/>
                </a:lnTo>
                <a:lnTo>
                  <a:pt x="59281" y="284451"/>
                </a:lnTo>
                <a:lnTo>
                  <a:pt x="59281" y="261715"/>
                </a:lnTo>
                <a:cubicBezTo>
                  <a:pt x="59281" y="257808"/>
                  <a:pt x="57844" y="253900"/>
                  <a:pt x="54969" y="250703"/>
                </a:cubicBezTo>
                <a:cubicBezTo>
                  <a:pt x="53532" y="248926"/>
                  <a:pt x="53892" y="246084"/>
                  <a:pt x="55688" y="244663"/>
                </a:cubicBezTo>
                <a:cubicBezTo>
                  <a:pt x="57844" y="242887"/>
                  <a:pt x="60359" y="243242"/>
                  <a:pt x="61796" y="245019"/>
                </a:cubicBezTo>
                <a:cubicBezTo>
                  <a:pt x="65748" y="249992"/>
                  <a:pt x="67903" y="255676"/>
                  <a:pt x="67903" y="261715"/>
                </a:cubicBezTo>
                <a:lnTo>
                  <a:pt x="67903" y="289069"/>
                </a:lnTo>
                <a:cubicBezTo>
                  <a:pt x="67903" y="291201"/>
                  <a:pt x="65748" y="293332"/>
                  <a:pt x="63592" y="293332"/>
                </a:cubicBezTo>
                <a:lnTo>
                  <a:pt x="4311" y="293332"/>
                </a:lnTo>
                <a:cubicBezTo>
                  <a:pt x="1796" y="293332"/>
                  <a:pt x="0" y="291201"/>
                  <a:pt x="0" y="289069"/>
                </a:cubicBezTo>
                <a:lnTo>
                  <a:pt x="0" y="261715"/>
                </a:lnTo>
                <a:cubicBezTo>
                  <a:pt x="0" y="255676"/>
                  <a:pt x="1796" y="249992"/>
                  <a:pt x="6107" y="245019"/>
                </a:cubicBezTo>
                <a:cubicBezTo>
                  <a:pt x="7545" y="243242"/>
                  <a:pt x="10419" y="242887"/>
                  <a:pt x="12215" y="244663"/>
                </a:cubicBezTo>
                <a:close/>
                <a:moveTo>
                  <a:pt x="258410" y="216782"/>
                </a:moveTo>
                <a:cubicBezTo>
                  <a:pt x="252766" y="216782"/>
                  <a:pt x="248180" y="221368"/>
                  <a:pt x="248180" y="226659"/>
                </a:cubicBezTo>
                <a:cubicBezTo>
                  <a:pt x="248180" y="232304"/>
                  <a:pt x="252766" y="236890"/>
                  <a:pt x="258410" y="236890"/>
                </a:cubicBezTo>
                <a:cubicBezTo>
                  <a:pt x="264055" y="236890"/>
                  <a:pt x="268641" y="232304"/>
                  <a:pt x="268641" y="226659"/>
                </a:cubicBezTo>
                <a:cubicBezTo>
                  <a:pt x="268641" y="221368"/>
                  <a:pt x="264055" y="216782"/>
                  <a:pt x="258410" y="216782"/>
                </a:cubicBezTo>
                <a:close/>
                <a:moveTo>
                  <a:pt x="32985" y="216782"/>
                </a:moveTo>
                <a:cubicBezTo>
                  <a:pt x="27341" y="216782"/>
                  <a:pt x="22754" y="221368"/>
                  <a:pt x="22754" y="226659"/>
                </a:cubicBezTo>
                <a:cubicBezTo>
                  <a:pt x="22754" y="232304"/>
                  <a:pt x="27341" y="236890"/>
                  <a:pt x="32985" y="236890"/>
                </a:cubicBezTo>
                <a:cubicBezTo>
                  <a:pt x="38629" y="236890"/>
                  <a:pt x="43216" y="232304"/>
                  <a:pt x="43216" y="226659"/>
                </a:cubicBezTo>
                <a:cubicBezTo>
                  <a:pt x="43216" y="221368"/>
                  <a:pt x="38629" y="216782"/>
                  <a:pt x="32985" y="216782"/>
                </a:cubicBezTo>
                <a:close/>
                <a:moveTo>
                  <a:pt x="258410" y="207962"/>
                </a:moveTo>
                <a:cubicBezTo>
                  <a:pt x="268994" y="207962"/>
                  <a:pt x="277460" y="216429"/>
                  <a:pt x="277460" y="226659"/>
                </a:cubicBezTo>
                <a:cubicBezTo>
                  <a:pt x="277460" y="237243"/>
                  <a:pt x="268994" y="245709"/>
                  <a:pt x="258410" y="245709"/>
                </a:cubicBezTo>
                <a:cubicBezTo>
                  <a:pt x="248180" y="245709"/>
                  <a:pt x="239713" y="237243"/>
                  <a:pt x="239713" y="226659"/>
                </a:cubicBezTo>
                <a:cubicBezTo>
                  <a:pt x="239713" y="216429"/>
                  <a:pt x="248180" y="207962"/>
                  <a:pt x="258410" y="207962"/>
                </a:cubicBezTo>
                <a:close/>
                <a:moveTo>
                  <a:pt x="32985" y="207962"/>
                </a:moveTo>
                <a:cubicBezTo>
                  <a:pt x="43568" y="207962"/>
                  <a:pt x="52035" y="216429"/>
                  <a:pt x="52035" y="226659"/>
                </a:cubicBezTo>
                <a:cubicBezTo>
                  <a:pt x="52035" y="237243"/>
                  <a:pt x="43568" y="245709"/>
                  <a:pt x="32985" y="245709"/>
                </a:cubicBezTo>
                <a:cubicBezTo>
                  <a:pt x="22754" y="245709"/>
                  <a:pt x="14288" y="237243"/>
                  <a:pt x="14288" y="226659"/>
                </a:cubicBezTo>
                <a:cubicBezTo>
                  <a:pt x="14288" y="216429"/>
                  <a:pt x="22754" y="207962"/>
                  <a:pt x="32985" y="207962"/>
                </a:cubicBezTo>
                <a:close/>
                <a:moveTo>
                  <a:pt x="141209" y="184150"/>
                </a:moveTo>
                <a:lnTo>
                  <a:pt x="182642" y="184150"/>
                </a:lnTo>
                <a:cubicBezTo>
                  <a:pt x="185164" y="184150"/>
                  <a:pt x="186965" y="186348"/>
                  <a:pt x="186965" y="188913"/>
                </a:cubicBezTo>
                <a:cubicBezTo>
                  <a:pt x="186965" y="191477"/>
                  <a:pt x="185164" y="193309"/>
                  <a:pt x="182642" y="193309"/>
                </a:cubicBezTo>
                <a:lnTo>
                  <a:pt x="141209" y="193309"/>
                </a:lnTo>
                <a:cubicBezTo>
                  <a:pt x="138687" y="193309"/>
                  <a:pt x="136525" y="191477"/>
                  <a:pt x="136525" y="188913"/>
                </a:cubicBezTo>
                <a:cubicBezTo>
                  <a:pt x="136525" y="186348"/>
                  <a:pt x="138687" y="184150"/>
                  <a:pt x="141209" y="184150"/>
                </a:cubicBezTo>
                <a:close/>
                <a:moveTo>
                  <a:pt x="141209" y="153987"/>
                </a:moveTo>
                <a:lnTo>
                  <a:pt x="182642" y="153987"/>
                </a:lnTo>
                <a:cubicBezTo>
                  <a:pt x="185164" y="153987"/>
                  <a:pt x="186965" y="155818"/>
                  <a:pt x="186965" y="158383"/>
                </a:cubicBezTo>
                <a:cubicBezTo>
                  <a:pt x="186965" y="160947"/>
                  <a:pt x="185164" y="163145"/>
                  <a:pt x="182642" y="163145"/>
                </a:cubicBezTo>
                <a:lnTo>
                  <a:pt x="141209" y="163145"/>
                </a:lnTo>
                <a:cubicBezTo>
                  <a:pt x="138687" y="163145"/>
                  <a:pt x="136525" y="160947"/>
                  <a:pt x="136525" y="158383"/>
                </a:cubicBezTo>
                <a:cubicBezTo>
                  <a:pt x="136525" y="155818"/>
                  <a:pt x="138687" y="153987"/>
                  <a:pt x="141209" y="153987"/>
                </a:cubicBezTo>
                <a:close/>
                <a:moveTo>
                  <a:pt x="120945" y="122087"/>
                </a:moveTo>
                <a:lnTo>
                  <a:pt x="120945" y="231936"/>
                </a:lnTo>
                <a:lnTo>
                  <a:pt x="201721" y="231936"/>
                </a:lnTo>
                <a:lnTo>
                  <a:pt x="201721" y="122087"/>
                </a:lnTo>
                <a:lnTo>
                  <a:pt x="120945" y="122087"/>
                </a:lnTo>
                <a:close/>
                <a:moveTo>
                  <a:pt x="91243" y="117765"/>
                </a:moveTo>
                <a:lnTo>
                  <a:pt x="91243" y="218610"/>
                </a:lnTo>
                <a:cubicBezTo>
                  <a:pt x="91243" y="225813"/>
                  <a:pt x="97401" y="231936"/>
                  <a:pt x="104645" y="231936"/>
                </a:cubicBezTo>
                <a:lnTo>
                  <a:pt x="112252" y="231936"/>
                </a:lnTo>
                <a:lnTo>
                  <a:pt x="112252" y="122087"/>
                </a:lnTo>
                <a:lnTo>
                  <a:pt x="104645" y="122087"/>
                </a:lnTo>
                <a:cubicBezTo>
                  <a:pt x="99574" y="122087"/>
                  <a:pt x="94865" y="120286"/>
                  <a:pt x="91243" y="117765"/>
                </a:cubicBezTo>
                <a:close/>
                <a:moveTo>
                  <a:pt x="274150" y="97555"/>
                </a:moveTo>
                <a:cubicBezTo>
                  <a:pt x="276714" y="96837"/>
                  <a:pt x="279278" y="98274"/>
                  <a:pt x="280011" y="100430"/>
                </a:cubicBezTo>
                <a:cubicBezTo>
                  <a:pt x="291734" y="132770"/>
                  <a:pt x="291001" y="168344"/>
                  <a:pt x="277813" y="199966"/>
                </a:cubicBezTo>
                <a:cubicBezTo>
                  <a:pt x="277080" y="201763"/>
                  <a:pt x="275249" y="202841"/>
                  <a:pt x="273783" y="202841"/>
                </a:cubicBezTo>
                <a:cubicBezTo>
                  <a:pt x="273051" y="202841"/>
                  <a:pt x="272684" y="202841"/>
                  <a:pt x="271952" y="202482"/>
                </a:cubicBezTo>
                <a:cubicBezTo>
                  <a:pt x="269387" y="201404"/>
                  <a:pt x="268288" y="198888"/>
                  <a:pt x="269387" y="196732"/>
                </a:cubicBezTo>
                <a:cubicBezTo>
                  <a:pt x="281843" y="166907"/>
                  <a:pt x="282209" y="133848"/>
                  <a:pt x="271585" y="103305"/>
                </a:cubicBezTo>
                <a:cubicBezTo>
                  <a:pt x="270853" y="101149"/>
                  <a:pt x="271952" y="98633"/>
                  <a:pt x="274150" y="97555"/>
                </a:cubicBezTo>
                <a:close/>
                <a:moveTo>
                  <a:pt x="20584" y="95972"/>
                </a:moveTo>
                <a:cubicBezTo>
                  <a:pt x="22807" y="96695"/>
                  <a:pt x="24289" y="99224"/>
                  <a:pt x="23177" y="101753"/>
                </a:cubicBezTo>
                <a:cubicBezTo>
                  <a:pt x="12435" y="131379"/>
                  <a:pt x="12806" y="164257"/>
                  <a:pt x="24289" y="193883"/>
                </a:cubicBezTo>
                <a:cubicBezTo>
                  <a:pt x="25029" y="196051"/>
                  <a:pt x="23918" y="198580"/>
                  <a:pt x="21696" y="199664"/>
                </a:cubicBezTo>
                <a:cubicBezTo>
                  <a:pt x="20955" y="199664"/>
                  <a:pt x="20584" y="199664"/>
                  <a:pt x="19844" y="199664"/>
                </a:cubicBezTo>
                <a:cubicBezTo>
                  <a:pt x="17991" y="199664"/>
                  <a:pt x="16510" y="198580"/>
                  <a:pt x="15769" y="197135"/>
                </a:cubicBezTo>
                <a:cubicBezTo>
                  <a:pt x="3545" y="165341"/>
                  <a:pt x="3175" y="130656"/>
                  <a:pt x="14658" y="98863"/>
                </a:cubicBezTo>
                <a:cubicBezTo>
                  <a:pt x="15399" y="96334"/>
                  <a:pt x="17991" y="95250"/>
                  <a:pt x="20584" y="95972"/>
                </a:cubicBezTo>
                <a:close/>
                <a:moveTo>
                  <a:pt x="104645" y="86431"/>
                </a:moveTo>
                <a:cubicBezTo>
                  <a:pt x="97401" y="86431"/>
                  <a:pt x="91243" y="92553"/>
                  <a:pt x="91243" y="99757"/>
                </a:cubicBezTo>
                <a:cubicBezTo>
                  <a:pt x="91243" y="107320"/>
                  <a:pt x="97401" y="113443"/>
                  <a:pt x="104645" y="113443"/>
                </a:cubicBezTo>
                <a:lnTo>
                  <a:pt x="192665" y="113443"/>
                </a:lnTo>
                <a:cubicBezTo>
                  <a:pt x="189405" y="104799"/>
                  <a:pt x="189405" y="95435"/>
                  <a:pt x="192665" y="86431"/>
                </a:cubicBezTo>
                <a:lnTo>
                  <a:pt x="104645" y="86431"/>
                </a:lnTo>
                <a:close/>
                <a:moveTo>
                  <a:pt x="104645" y="77787"/>
                </a:moveTo>
                <a:lnTo>
                  <a:pt x="206067" y="77787"/>
                </a:lnTo>
                <a:cubicBezTo>
                  <a:pt x="208603" y="77787"/>
                  <a:pt x="210776" y="79948"/>
                  <a:pt x="210776" y="82109"/>
                </a:cubicBezTo>
                <a:cubicBezTo>
                  <a:pt x="210776" y="84630"/>
                  <a:pt x="208603" y="86431"/>
                  <a:pt x="206067" y="86431"/>
                </a:cubicBezTo>
                <a:lnTo>
                  <a:pt x="202807" y="86431"/>
                </a:lnTo>
                <a:cubicBezTo>
                  <a:pt x="198098" y="95074"/>
                  <a:pt x="198098" y="104799"/>
                  <a:pt x="202807" y="113443"/>
                </a:cubicBezTo>
                <a:lnTo>
                  <a:pt x="206067" y="113443"/>
                </a:lnTo>
                <a:cubicBezTo>
                  <a:pt x="208603" y="113443"/>
                  <a:pt x="210776" y="115243"/>
                  <a:pt x="210776" y="117765"/>
                </a:cubicBezTo>
                <a:lnTo>
                  <a:pt x="210776" y="236258"/>
                </a:lnTo>
                <a:cubicBezTo>
                  <a:pt x="210776" y="238779"/>
                  <a:pt x="208603" y="240940"/>
                  <a:pt x="206067" y="240940"/>
                </a:cubicBezTo>
                <a:lnTo>
                  <a:pt x="104645" y="240940"/>
                </a:lnTo>
                <a:cubicBezTo>
                  <a:pt x="92330" y="240940"/>
                  <a:pt x="82550" y="230856"/>
                  <a:pt x="82550" y="218610"/>
                </a:cubicBezTo>
                <a:lnTo>
                  <a:pt x="82550" y="99757"/>
                </a:lnTo>
                <a:cubicBezTo>
                  <a:pt x="82550" y="87511"/>
                  <a:pt x="92330" y="77787"/>
                  <a:pt x="104645" y="77787"/>
                </a:cubicBezTo>
                <a:close/>
                <a:moveTo>
                  <a:pt x="237641" y="36713"/>
                </a:moveTo>
                <a:cubicBezTo>
                  <a:pt x="239437" y="37787"/>
                  <a:pt x="239796" y="40649"/>
                  <a:pt x="238000" y="42795"/>
                </a:cubicBezTo>
                <a:cubicBezTo>
                  <a:pt x="235485" y="45657"/>
                  <a:pt x="234048" y="49950"/>
                  <a:pt x="234048" y="53885"/>
                </a:cubicBezTo>
                <a:lnTo>
                  <a:pt x="234048" y="76781"/>
                </a:lnTo>
                <a:lnTo>
                  <a:pt x="284347" y="76781"/>
                </a:lnTo>
                <a:lnTo>
                  <a:pt x="284347" y="53885"/>
                </a:lnTo>
                <a:cubicBezTo>
                  <a:pt x="284347" y="49950"/>
                  <a:pt x="282910" y="45657"/>
                  <a:pt x="280395" y="42795"/>
                </a:cubicBezTo>
                <a:cubicBezTo>
                  <a:pt x="278958" y="40649"/>
                  <a:pt x="278958" y="37787"/>
                  <a:pt x="281113" y="36713"/>
                </a:cubicBezTo>
                <a:cubicBezTo>
                  <a:pt x="282910" y="34925"/>
                  <a:pt x="285784" y="35282"/>
                  <a:pt x="287221" y="37071"/>
                </a:cubicBezTo>
                <a:cubicBezTo>
                  <a:pt x="291173" y="41722"/>
                  <a:pt x="293329" y="47804"/>
                  <a:pt x="293329" y="53885"/>
                </a:cubicBezTo>
                <a:lnTo>
                  <a:pt x="293329" y="81074"/>
                </a:lnTo>
                <a:cubicBezTo>
                  <a:pt x="293329" y="83578"/>
                  <a:pt x="291533" y="85367"/>
                  <a:pt x="288658" y="85367"/>
                </a:cubicBezTo>
                <a:lnTo>
                  <a:pt x="229737" y="85367"/>
                </a:lnTo>
                <a:cubicBezTo>
                  <a:pt x="227222" y="85367"/>
                  <a:pt x="225425" y="83578"/>
                  <a:pt x="225425" y="81074"/>
                </a:cubicBezTo>
                <a:lnTo>
                  <a:pt x="225425" y="53885"/>
                </a:lnTo>
                <a:cubicBezTo>
                  <a:pt x="225425" y="47804"/>
                  <a:pt x="227222" y="41722"/>
                  <a:pt x="231174" y="37071"/>
                </a:cubicBezTo>
                <a:cubicBezTo>
                  <a:pt x="232970" y="35282"/>
                  <a:pt x="235844" y="34925"/>
                  <a:pt x="237641" y="36713"/>
                </a:cubicBezTo>
                <a:close/>
                <a:moveTo>
                  <a:pt x="12215" y="36713"/>
                </a:moveTo>
                <a:cubicBezTo>
                  <a:pt x="14012" y="37787"/>
                  <a:pt x="14371" y="40649"/>
                  <a:pt x="12575" y="42795"/>
                </a:cubicBezTo>
                <a:cubicBezTo>
                  <a:pt x="10419" y="45657"/>
                  <a:pt x="8622" y="49950"/>
                  <a:pt x="8622" y="53885"/>
                </a:cubicBezTo>
                <a:lnTo>
                  <a:pt x="8622" y="76781"/>
                </a:lnTo>
                <a:lnTo>
                  <a:pt x="59281" y="76781"/>
                </a:lnTo>
                <a:lnTo>
                  <a:pt x="59281" y="53885"/>
                </a:lnTo>
                <a:cubicBezTo>
                  <a:pt x="59281" y="49950"/>
                  <a:pt x="57844" y="45657"/>
                  <a:pt x="54969" y="42795"/>
                </a:cubicBezTo>
                <a:cubicBezTo>
                  <a:pt x="53532" y="40649"/>
                  <a:pt x="53892" y="37787"/>
                  <a:pt x="55688" y="36713"/>
                </a:cubicBezTo>
                <a:cubicBezTo>
                  <a:pt x="57844" y="34925"/>
                  <a:pt x="60359" y="35282"/>
                  <a:pt x="61796" y="37071"/>
                </a:cubicBezTo>
                <a:cubicBezTo>
                  <a:pt x="65748" y="41722"/>
                  <a:pt x="67903" y="47804"/>
                  <a:pt x="67903" y="53885"/>
                </a:cubicBezTo>
                <a:lnTo>
                  <a:pt x="67903" y="81074"/>
                </a:lnTo>
                <a:cubicBezTo>
                  <a:pt x="67903" y="83578"/>
                  <a:pt x="65748" y="85367"/>
                  <a:pt x="63592" y="85367"/>
                </a:cubicBezTo>
                <a:lnTo>
                  <a:pt x="4311" y="85367"/>
                </a:lnTo>
                <a:cubicBezTo>
                  <a:pt x="1796" y="85367"/>
                  <a:pt x="0" y="83578"/>
                  <a:pt x="0" y="81074"/>
                </a:cubicBezTo>
                <a:lnTo>
                  <a:pt x="0" y="53885"/>
                </a:lnTo>
                <a:cubicBezTo>
                  <a:pt x="0" y="47804"/>
                  <a:pt x="1796" y="41722"/>
                  <a:pt x="6107" y="37071"/>
                </a:cubicBezTo>
                <a:cubicBezTo>
                  <a:pt x="7545" y="35282"/>
                  <a:pt x="10419" y="34925"/>
                  <a:pt x="12215" y="36713"/>
                </a:cubicBezTo>
                <a:close/>
                <a:moveTo>
                  <a:pt x="258410" y="8466"/>
                </a:moveTo>
                <a:cubicBezTo>
                  <a:pt x="252766" y="8466"/>
                  <a:pt x="248180" y="13405"/>
                  <a:pt x="248180" y="18697"/>
                </a:cubicBezTo>
                <a:cubicBezTo>
                  <a:pt x="248180" y="24341"/>
                  <a:pt x="252766" y="28928"/>
                  <a:pt x="258410" y="28928"/>
                </a:cubicBezTo>
                <a:cubicBezTo>
                  <a:pt x="264055" y="28928"/>
                  <a:pt x="268641" y="24341"/>
                  <a:pt x="268641" y="18697"/>
                </a:cubicBezTo>
                <a:cubicBezTo>
                  <a:pt x="268641" y="13405"/>
                  <a:pt x="264055" y="8466"/>
                  <a:pt x="258410" y="8466"/>
                </a:cubicBezTo>
                <a:close/>
                <a:moveTo>
                  <a:pt x="32985" y="8466"/>
                </a:moveTo>
                <a:cubicBezTo>
                  <a:pt x="27341" y="8466"/>
                  <a:pt x="22754" y="13405"/>
                  <a:pt x="22754" y="18697"/>
                </a:cubicBezTo>
                <a:cubicBezTo>
                  <a:pt x="22754" y="24341"/>
                  <a:pt x="27341" y="28928"/>
                  <a:pt x="32985" y="28928"/>
                </a:cubicBezTo>
                <a:cubicBezTo>
                  <a:pt x="38629" y="28928"/>
                  <a:pt x="43216" y="24341"/>
                  <a:pt x="43216" y="18697"/>
                </a:cubicBezTo>
                <a:cubicBezTo>
                  <a:pt x="43216" y="13405"/>
                  <a:pt x="38629" y="8466"/>
                  <a:pt x="32985" y="8466"/>
                </a:cubicBezTo>
                <a:close/>
                <a:moveTo>
                  <a:pt x="145691" y="6778"/>
                </a:moveTo>
                <a:cubicBezTo>
                  <a:pt x="171211" y="6778"/>
                  <a:pt x="196731" y="13556"/>
                  <a:pt x="219015" y="27113"/>
                </a:cubicBezTo>
                <a:cubicBezTo>
                  <a:pt x="221531" y="28559"/>
                  <a:pt x="221891" y="31089"/>
                  <a:pt x="220813" y="33258"/>
                </a:cubicBezTo>
                <a:cubicBezTo>
                  <a:pt x="219015" y="35427"/>
                  <a:pt x="216499" y="36150"/>
                  <a:pt x="214702" y="34704"/>
                </a:cubicBezTo>
                <a:cubicBezTo>
                  <a:pt x="172648" y="9037"/>
                  <a:pt x="118733" y="9037"/>
                  <a:pt x="77038" y="34704"/>
                </a:cubicBezTo>
                <a:cubicBezTo>
                  <a:pt x="76320" y="35427"/>
                  <a:pt x="75601" y="35427"/>
                  <a:pt x="74882" y="35427"/>
                </a:cubicBezTo>
                <a:cubicBezTo>
                  <a:pt x="73444" y="35427"/>
                  <a:pt x="72006" y="34704"/>
                  <a:pt x="70928" y="33258"/>
                </a:cubicBezTo>
                <a:cubicBezTo>
                  <a:pt x="69850" y="31089"/>
                  <a:pt x="70209" y="28559"/>
                  <a:pt x="72366" y="27113"/>
                </a:cubicBezTo>
                <a:cubicBezTo>
                  <a:pt x="94651" y="13556"/>
                  <a:pt x="120171" y="6778"/>
                  <a:pt x="145691" y="6778"/>
                </a:cubicBezTo>
                <a:close/>
                <a:moveTo>
                  <a:pt x="258410" y="0"/>
                </a:moveTo>
                <a:cubicBezTo>
                  <a:pt x="268994" y="0"/>
                  <a:pt x="277460" y="8466"/>
                  <a:pt x="277460" y="18697"/>
                </a:cubicBezTo>
                <a:cubicBezTo>
                  <a:pt x="277460" y="29280"/>
                  <a:pt x="268994" y="37747"/>
                  <a:pt x="258410" y="37747"/>
                </a:cubicBezTo>
                <a:cubicBezTo>
                  <a:pt x="248180" y="37747"/>
                  <a:pt x="239713" y="29280"/>
                  <a:pt x="239713" y="18697"/>
                </a:cubicBezTo>
                <a:cubicBezTo>
                  <a:pt x="239713" y="8466"/>
                  <a:pt x="248180" y="0"/>
                  <a:pt x="258410" y="0"/>
                </a:cubicBezTo>
                <a:close/>
                <a:moveTo>
                  <a:pt x="32985" y="0"/>
                </a:moveTo>
                <a:cubicBezTo>
                  <a:pt x="43568" y="0"/>
                  <a:pt x="52035" y="8466"/>
                  <a:pt x="52035" y="18697"/>
                </a:cubicBezTo>
                <a:cubicBezTo>
                  <a:pt x="52035" y="29280"/>
                  <a:pt x="43568" y="37747"/>
                  <a:pt x="32985" y="37747"/>
                </a:cubicBezTo>
                <a:cubicBezTo>
                  <a:pt x="22754" y="37747"/>
                  <a:pt x="14288" y="29280"/>
                  <a:pt x="14288" y="18697"/>
                </a:cubicBezTo>
                <a:cubicBezTo>
                  <a:pt x="14288" y="8466"/>
                  <a:pt x="22754" y="0"/>
                  <a:pt x="32985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anchor="ctr"/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pic>
        <p:nvPicPr>
          <p:cNvPr id="9" name="Picture 8" descr="A black background with a black square&#10;&#10;Description automatically generated">
            <a:extLst>
              <a:ext uri="{FF2B5EF4-FFF2-40B4-BE49-F238E27FC236}">
                <a16:creationId xmlns:a16="http://schemas.microsoft.com/office/drawing/2014/main" id="{01EE8462-B32A-510E-57B8-71C9707DD5A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67164" y="2101124"/>
            <a:ext cx="322410" cy="322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6720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552A2B-EFF3-14DE-DBF8-9BF3D44E3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>
                <a:latin typeface="Helvetica"/>
                <a:cs typeface="Helvetica"/>
              </a:rPr>
              <a:t>Key Enhancement – Employee Self Service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8EB950C-6925-0F53-4193-B7D780B954C2}"/>
              </a:ext>
            </a:extLst>
          </p:cNvPr>
          <p:cNvSpPr txBox="1"/>
          <p:nvPr/>
        </p:nvSpPr>
        <p:spPr>
          <a:xfrm>
            <a:off x="947461" y="2456233"/>
            <a:ext cx="2815394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latin typeface="Helvetica"/>
                <a:ea typeface="Calibri"/>
                <a:cs typeface="Calibri"/>
              </a:rPr>
              <a:t>Employee and financial tools </a:t>
            </a:r>
            <a:r>
              <a:rPr lang="en-US" sz="2000" b="1" dirty="0">
                <a:latin typeface="Helvetica"/>
                <a:ea typeface="Calibri"/>
                <a:cs typeface="Calibri"/>
              </a:rPr>
              <a:t>all in one place, accessible on any device! </a:t>
            </a:r>
            <a:endParaRPr lang="en-US" sz="2000" dirty="0">
              <a:ea typeface="Calibri" panose="020F0502020204030204"/>
              <a:cs typeface="Calibri" panose="020F0502020204030204"/>
            </a:endParaRPr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A207D9A0-CA64-EE07-7DEF-D84B1917A7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723" r="13347" b="424"/>
          <a:stretch/>
        </p:blipFill>
        <p:spPr>
          <a:xfrm>
            <a:off x="4102189" y="1290896"/>
            <a:ext cx="7351709" cy="5001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6601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E6423-8D7B-BF43-C241-0CDC6C96C6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>
                <a:latin typeface="Helvetica"/>
                <a:cs typeface="Helvetica"/>
              </a:rPr>
              <a:t>Key Enhancements – Employee Processes</a:t>
            </a:r>
            <a:endParaRPr lang="en-US">
              <a:cs typeface="Helvetica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C74245E-40A7-DFFE-3EB0-0F14D24322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91440" tIns="45720" rIns="91440" bIns="45720" anchor="t"/>
          <a:lstStyle/>
          <a:p>
            <a:r>
              <a:rPr lang="en-US" b="1" dirty="0">
                <a:solidFill>
                  <a:srgbClr val="13294B"/>
                </a:solidFill>
                <a:latin typeface="Helvetica"/>
                <a:cs typeface="Helvetica"/>
              </a:rPr>
              <a:t>Recruiting &amp; Hiring</a:t>
            </a:r>
            <a:r>
              <a:rPr lang="en-US" dirty="0">
                <a:solidFill>
                  <a:srgbClr val="13294B"/>
                </a:solidFill>
                <a:latin typeface="Helvetica"/>
                <a:cs typeface="Helvetica"/>
              </a:rPr>
              <a:t> – connected applications, an elevated and streamlined experience for candidates and hiring teams</a:t>
            </a:r>
            <a:endParaRPr lang="en-US">
              <a:cs typeface="Helvetica"/>
            </a:endParaRPr>
          </a:p>
          <a:p>
            <a:r>
              <a:rPr lang="en-US" b="1" dirty="0">
                <a:solidFill>
                  <a:srgbClr val="13294B"/>
                </a:solidFill>
                <a:latin typeface="Helvetica"/>
                <a:cs typeface="Helvetica"/>
              </a:rPr>
              <a:t>Fewer Forms</a:t>
            </a:r>
            <a:r>
              <a:rPr lang="en-US" dirty="0">
                <a:solidFill>
                  <a:srgbClr val="13294B"/>
                </a:solidFill>
                <a:latin typeface="Helvetica"/>
                <a:cs typeface="Helvetica"/>
              </a:rPr>
              <a:t> – more transactions in system; improved accuracy</a:t>
            </a:r>
            <a:endParaRPr lang="en-US">
              <a:latin typeface="Helvetica"/>
              <a:cs typeface="Helvetica"/>
            </a:endParaRPr>
          </a:p>
          <a:p>
            <a:r>
              <a:rPr lang="en-US" b="1" dirty="0">
                <a:solidFill>
                  <a:srgbClr val="13294B"/>
                </a:solidFill>
                <a:latin typeface="Helvetica"/>
                <a:cs typeface="Helvetica"/>
              </a:rPr>
              <a:t>Access to Information</a:t>
            </a:r>
            <a:r>
              <a:rPr lang="en-US" dirty="0">
                <a:solidFill>
                  <a:srgbClr val="13294B"/>
                </a:solidFill>
                <a:latin typeface="Helvetica"/>
                <a:cs typeface="Helvetica"/>
              </a:rPr>
              <a:t> – for self and team members</a:t>
            </a:r>
          </a:p>
          <a:p>
            <a:r>
              <a:rPr lang="en-US" b="1" dirty="0">
                <a:solidFill>
                  <a:srgbClr val="13294B"/>
                </a:solidFill>
                <a:latin typeface="Helvetica"/>
                <a:cs typeface="Helvetica"/>
              </a:rPr>
              <a:t>Supervisor Actions</a:t>
            </a:r>
            <a:r>
              <a:rPr lang="en-US" dirty="0">
                <a:solidFill>
                  <a:srgbClr val="13294B"/>
                </a:solidFill>
                <a:latin typeface="Helvetica"/>
                <a:cs typeface="Helvetica"/>
              </a:rPr>
              <a:t> – to make business title and location changes</a:t>
            </a:r>
          </a:p>
          <a:p>
            <a:r>
              <a:rPr lang="en-US" b="1" dirty="0">
                <a:solidFill>
                  <a:srgbClr val="13294B"/>
                </a:solidFill>
                <a:latin typeface="Helvetica"/>
                <a:cs typeface="Helvetica"/>
              </a:rPr>
              <a:t>Performance</a:t>
            </a:r>
            <a:r>
              <a:rPr lang="en-US" dirty="0">
                <a:solidFill>
                  <a:srgbClr val="13294B"/>
                </a:solidFill>
                <a:latin typeface="Helvetica"/>
                <a:cs typeface="Helvetica"/>
              </a:rPr>
              <a:t> - check-ins and reviews are completed in system and connected to the merit process</a:t>
            </a:r>
            <a:endParaRPr lang="en-US" dirty="0">
              <a:solidFill>
                <a:srgbClr val="000000"/>
              </a:solidFill>
              <a:latin typeface="Helvetica"/>
              <a:cs typeface="Helvetica"/>
            </a:endParaRPr>
          </a:p>
          <a:p>
            <a:r>
              <a:rPr lang="en-US" b="1" dirty="0">
                <a:solidFill>
                  <a:srgbClr val="13294B"/>
                </a:solidFill>
                <a:latin typeface="Helvetica"/>
                <a:cs typeface="Helvetica"/>
              </a:rPr>
              <a:t>Journeys</a:t>
            </a:r>
            <a:r>
              <a:rPr lang="en-US" dirty="0">
                <a:solidFill>
                  <a:srgbClr val="13294B"/>
                </a:solidFill>
                <a:latin typeface="Helvetica"/>
                <a:cs typeface="Helvetica"/>
              </a:rPr>
              <a:t> – collections of tasks to guide team members during their personal and professional transitions</a:t>
            </a:r>
            <a:endParaRPr lang="en-US">
              <a:solidFill>
                <a:srgbClr val="000000"/>
              </a:solidFill>
              <a:latin typeface="Helvetica"/>
              <a:cs typeface="Helvetica"/>
            </a:endParaRPr>
          </a:p>
          <a:p>
            <a:endParaRPr lang="en-US">
              <a:solidFill>
                <a:srgbClr val="13294B"/>
              </a:solidFill>
              <a:cs typeface="Helvetica" pitchFamily="2" charset="0"/>
            </a:endParaRPr>
          </a:p>
          <a:p>
            <a:endParaRPr lang="en-US">
              <a:solidFill>
                <a:srgbClr val="13294B"/>
              </a:solidFill>
            </a:endParaRPr>
          </a:p>
          <a:p>
            <a:endParaRPr lang="en-US">
              <a:solidFill>
                <a:srgbClr val="1329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39123"/>
      </p:ext>
    </p:extLst>
  </p:cSld>
  <p:clrMapOvr>
    <a:masterClrMapping/>
  </p:clrMapOvr>
</p:sld>
</file>

<file path=ppt/theme/theme1.xml><?xml version="1.0" encoding="utf-8"?>
<a:theme xmlns:a="http://schemas.openxmlformats.org/drawingml/2006/main" name="2_NextUp Blue no Taglin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NextUp White with Taglin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NextUp White no Taglin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5_NextUp Interior Pag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6_NextUp Interior Page No Header Ba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3_NextUp Huron Co-Branded Interior Pag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00ea5a3-9a72-400f-bb15-b39e105d4a6b">
      <Terms xmlns="http://schemas.microsoft.com/office/infopath/2007/PartnerControls"/>
    </lcf76f155ced4ddcb4097134ff3c332f>
    <TaxCatchAll xmlns="0ae88b72-84f6-4b9c-a1ae-93c478890139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27D6C251E92EA46AB5C504F0607D513" ma:contentTypeVersion="15" ma:contentTypeDescription="Create a new document." ma:contentTypeScope="" ma:versionID="61a0077f4d61cd1d256a6e8551b77276">
  <xsd:schema xmlns:xsd="http://www.w3.org/2001/XMLSchema" xmlns:xs="http://www.w3.org/2001/XMLSchema" xmlns:p="http://schemas.microsoft.com/office/2006/metadata/properties" xmlns:ns2="b00ea5a3-9a72-400f-bb15-b39e105d4a6b" xmlns:ns3="0ae88b72-84f6-4b9c-a1ae-93c478890139" targetNamespace="http://schemas.microsoft.com/office/2006/metadata/properties" ma:root="true" ma:fieldsID="d6b957d49f2b98092d9d41281ee861c4" ns2:_="" ns3:_="">
    <xsd:import namespace="b00ea5a3-9a72-400f-bb15-b39e105d4a6b"/>
    <xsd:import namespace="0ae88b72-84f6-4b9c-a1ae-93c47889013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0ea5a3-9a72-400f-bb15-b39e105d4a6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182f159a-1128-4a58-b7b4-36dba8b6a42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e88b72-84f6-4b9c-a1ae-93c47889013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25a405e8-de7a-41da-9f3d-6e79a3af3cc7}" ma:internalName="TaxCatchAll" ma:showField="CatchAllData" ma:web="0ae88b72-84f6-4b9c-a1ae-93c47889013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B6D1A40-FDE7-438E-994B-19630C6B2D8C}">
  <ds:schemaRefs>
    <ds:schemaRef ds:uri="0ae88b72-84f6-4b9c-a1ae-93c478890139"/>
    <ds:schemaRef ds:uri="b00ea5a3-9a72-400f-bb15-b39e105d4a6b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2CEDEF79-D0EC-4F1E-BA52-0610BFD40B8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CF16FFF-5688-49C5-A8AC-1CD27B9707F0}">
  <ds:schemaRefs>
    <ds:schemaRef ds:uri="0ae88b72-84f6-4b9c-a1ae-93c478890139"/>
    <ds:schemaRef ds:uri="b00ea5a3-9a72-400f-bb15-b39e105d4a6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14</Slides>
  <Notes>8</Notes>
  <HiddenSlides>0</HiddenSlide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2_NextUp Blue no Tagline</vt:lpstr>
      <vt:lpstr>3_NextUp White with Tagline</vt:lpstr>
      <vt:lpstr>4_NextUp White no Tagline</vt:lpstr>
      <vt:lpstr>5_NextUp Interior Page</vt:lpstr>
      <vt:lpstr>6_NextUp Interior Page No Header Bar</vt:lpstr>
      <vt:lpstr>3_NextUp Huron Co-Branded Interior Page</vt:lpstr>
      <vt:lpstr>Office Theme</vt:lpstr>
      <vt:lpstr>PowerPoint Presentation</vt:lpstr>
      <vt:lpstr>Staff Assembly March 20, 2024</vt:lpstr>
      <vt:lpstr>Objectives</vt:lpstr>
      <vt:lpstr>Why Change? Why Now?</vt:lpstr>
      <vt:lpstr>The Vision</vt:lpstr>
      <vt:lpstr>What’s Included</vt:lpstr>
      <vt:lpstr>Project Timeline</vt:lpstr>
      <vt:lpstr>Key Enhancement – Employee Self Service</vt:lpstr>
      <vt:lpstr>Key Enhancements – Employee Processes</vt:lpstr>
      <vt:lpstr>Key Enhancements – Financial Processes</vt:lpstr>
      <vt:lpstr>Change Network</vt:lpstr>
      <vt:lpstr>Training – What to Expect</vt:lpstr>
      <vt:lpstr>Key Takeaways</vt:lpstr>
      <vt:lpstr>NextUp Website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Luckenbill, Alisha</dc:creator>
  <cp:revision>56</cp:revision>
  <dcterms:created xsi:type="dcterms:W3CDTF">2019-09-19T12:49:48Z</dcterms:created>
  <dcterms:modified xsi:type="dcterms:W3CDTF">2024-03-20T12:22:18Z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0x010100E27D6C251E92EA46AB5C504F0607D513</vt:lpwstr>
  </property>
  <property fmtid="{D5CDD505-2E9C-101B-9397-08002B2CF9AE}" pid="3" name="MediaServiceImageTags">
    <vt:lpwstr/>
  </property>
</Properties>
</file>